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0" r:id="rId3"/>
  </p:sldMasterIdLst>
  <p:notesMasterIdLst>
    <p:notesMasterId r:id="rId41"/>
  </p:notesMasterIdLst>
  <p:handoutMasterIdLst>
    <p:handoutMasterId r:id="rId42"/>
  </p:handoutMasterIdLst>
  <p:sldIdLst>
    <p:sldId id="368" r:id="rId4"/>
    <p:sldId id="476" r:id="rId5"/>
    <p:sldId id="477" r:id="rId6"/>
    <p:sldId id="418" r:id="rId7"/>
    <p:sldId id="448" r:id="rId8"/>
    <p:sldId id="416" r:id="rId9"/>
    <p:sldId id="481" r:id="rId10"/>
    <p:sldId id="398" r:id="rId11"/>
    <p:sldId id="482" r:id="rId12"/>
    <p:sldId id="422" r:id="rId13"/>
    <p:sldId id="468" r:id="rId14"/>
    <p:sldId id="452" r:id="rId15"/>
    <p:sldId id="478" r:id="rId16"/>
    <p:sldId id="454" r:id="rId17"/>
    <p:sldId id="484" r:id="rId18"/>
    <p:sldId id="483" r:id="rId19"/>
    <p:sldId id="439" r:id="rId20"/>
    <p:sldId id="426" r:id="rId21"/>
    <p:sldId id="440" r:id="rId22"/>
    <p:sldId id="465" r:id="rId23"/>
    <p:sldId id="427" r:id="rId24"/>
    <p:sldId id="460" r:id="rId25"/>
    <p:sldId id="469" r:id="rId26"/>
    <p:sldId id="471" r:id="rId27"/>
    <p:sldId id="430" r:id="rId28"/>
    <p:sldId id="466" r:id="rId29"/>
    <p:sldId id="479" r:id="rId30"/>
    <p:sldId id="474" r:id="rId31"/>
    <p:sldId id="472" r:id="rId32"/>
    <p:sldId id="473" r:id="rId33"/>
    <p:sldId id="475" r:id="rId34"/>
    <p:sldId id="480" r:id="rId35"/>
    <p:sldId id="435" r:id="rId36"/>
    <p:sldId id="436" r:id="rId37"/>
    <p:sldId id="382" r:id="rId38"/>
    <p:sldId id="462" r:id="rId39"/>
    <p:sldId id="445"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0EC4"/>
    <a:srgbClr val="006400"/>
    <a:srgbClr val="E1E1E1"/>
    <a:srgbClr val="FFFFFF"/>
    <a:srgbClr val="006E27"/>
    <a:srgbClr val="006424"/>
    <a:srgbClr val="00501D"/>
    <a:srgbClr val="00A73C"/>
    <a:srgbClr val="141414"/>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86745" autoAdjust="0"/>
  </p:normalViewPr>
  <p:slideViewPr>
    <p:cSldViewPr>
      <p:cViewPr varScale="1">
        <p:scale>
          <a:sx n="47" d="100"/>
          <a:sy n="47" d="100"/>
        </p:scale>
        <p:origin x="72" y="34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1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E:\03%20&#26085;&#24120;&#24037;&#20316;\301-1\16%20&#24212;&#29992;&#19982;&#24066;&#22330;&#25216;&#26415;&#25903;&#25345;\04.&#28192;&#36947;&#21830;&#22521;&#35757;\&#22521;&#35757;PPT&#30456;&#20851;&#34920;&#2668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3"/>
              <c:layout>
                <c:manualLayout>
                  <c:x val="1.1762576552930884E-2"/>
                  <c:y val="0.14930555555555555"/>
                </c:manualLayout>
              </c:layou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Sheet2!$A$13:$A$16</c:f>
              <c:strCache>
                <c:ptCount val="4"/>
                <c:pt idx="0">
                  <c:v>细菌</c:v>
                </c:pt>
                <c:pt idx="1">
                  <c:v>真菌</c:v>
                </c:pt>
                <c:pt idx="2">
                  <c:v>病毒</c:v>
                </c:pt>
                <c:pt idx="3">
                  <c:v>寄生虫</c:v>
                </c:pt>
              </c:strCache>
            </c:strRef>
          </c:cat>
          <c:val>
            <c:numRef>
              <c:f>Sheet2!$B$12:$B$15</c:f>
              <c:numCache>
                <c:formatCode>General</c:formatCode>
                <c:ptCount val="4"/>
                <c:pt idx="0">
                  <c:v>5223</c:v>
                </c:pt>
                <c:pt idx="1">
                  <c:v>2022</c:v>
                </c:pt>
                <c:pt idx="2">
                  <c:v>6268</c:v>
                </c:pt>
                <c:pt idx="3">
                  <c:v>341</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6444374827743502"/>
          <c:y val="0.27852456795499164"/>
          <c:w val="0.16415925281967603"/>
          <c:h val="0.42697096038819615"/>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81D5DD-BC26-48FB-BC24-AE5C209BBFED}" type="datetimeFigureOut">
              <a:rPr lang="zh-CN" altLang="en-US" smtClean="0"/>
              <a:t>2020/2/27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zh-CN" altLang="en-US" smtClean="0"/>
              <a:t>欧蒙公司</a:t>
            </a: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4D61606-5519-40EE-9E73-E9F5E2A08676}" type="slidenum">
              <a:rPr lang="zh-CN" altLang="en-US" smtClean="0"/>
              <a:t>‹#›</a:t>
            </a:fld>
            <a:endParaRPr lang="zh-CN" altLang="en-US"/>
          </a:p>
        </p:txBody>
      </p:sp>
    </p:spTree>
    <p:extLst>
      <p:ext uri="{BB962C8B-B14F-4D97-AF65-F5344CB8AC3E}">
        <p14:creationId xmlns:p14="http://schemas.microsoft.com/office/powerpoint/2010/main" val="3406251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867665-DABA-4FAD-863C-AC3404459D31}" type="datetimeFigureOut">
              <a:rPr lang="zh-CN" altLang="en-US" smtClean="0"/>
              <a:t>2020/2/27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zh-CN" altLang="en-US" smtClean="0"/>
              <a:t>欧蒙公司</a:t>
            </a: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5A82D5-09B3-4CEA-834B-401894A7CE07}" type="slidenum">
              <a:rPr lang="zh-CN" altLang="en-US" smtClean="0"/>
              <a:t>‹#›</a:t>
            </a:fld>
            <a:endParaRPr lang="zh-CN" altLang="en-US"/>
          </a:p>
        </p:txBody>
      </p:sp>
    </p:spTree>
    <p:extLst>
      <p:ext uri="{BB962C8B-B14F-4D97-AF65-F5344CB8AC3E}">
        <p14:creationId xmlns:p14="http://schemas.microsoft.com/office/powerpoint/2010/main" val="160309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1</a:t>
            </a:fld>
            <a:endParaRPr lang="zh-CN" altLang="en-US"/>
          </a:p>
        </p:txBody>
      </p:sp>
    </p:spTree>
    <p:extLst>
      <p:ext uri="{BB962C8B-B14F-4D97-AF65-F5344CB8AC3E}">
        <p14:creationId xmlns:p14="http://schemas.microsoft.com/office/powerpoint/2010/main" val="3262418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强调我们报出的是耐药机制比价明确的，对临床有指导意义的</a:t>
            </a:r>
            <a:r>
              <a:rPr lang="en-US" altLang="zh-CN" dirty="0" smtClean="0"/>
              <a:t>34</a:t>
            </a:r>
            <a:r>
              <a:rPr lang="zh-CN" altLang="en-US" dirty="0" smtClean="0"/>
              <a:t>种</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15</a:t>
            </a:fld>
            <a:endParaRPr lang="zh-CN" altLang="en-US"/>
          </a:p>
        </p:txBody>
      </p:sp>
    </p:spTree>
    <p:extLst>
      <p:ext uri="{BB962C8B-B14F-4D97-AF65-F5344CB8AC3E}">
        <p14:creationId xmlns:p14="http://schemas.microsoft.com/office/powerpoint/2010/main" val="3295750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006600"/>
                </a:solidFill>
                <a:latin typeface="微软雅黑" panose="020B0503020204020204" pitchFamily="34" charset="-122"/>
                <a:ea typeface="微软雅黑" panose="020B0503020204020204" pitchFamily="34" charset="-122"/>
              </a:rPr>
              <a:t>各个环节进行技术优化，以提升检测性能</a:t>
            </a:r>
            <a:endParaRPr lang="en-US" altLang="zh-CN" dirty="0" smtClean="0">
              <a:solidFill>
                <a:srgbClr val="006600"/>
              </a:solidFill>
              <a:latin typeface="微软雅黑" panose="020B0503020204020204" pitchFamily="34" charset="-122"/>
              <a:ea typeface="微软雅黑" panose="020B0503020204020204" pitchFamily="34" charset="-122"/>
            </a:endParaRPr>
          </a:p>
          <a:p>
            <a:r>
              <a:rPr lang="en-US" altLang="zh-CN" dirty="0" smtClean="0">
                <a:solidFill>
                  <a:srgbClr val="006600"/>
                </a:solidFill>
                <a:latin typeface="微软雅黑" panose="020B0503020204020204" pitchFamily="34" charset="-122"/>
                <a:ea typeface="微软雅黑" panose="020B0503020204020204" pitchFamily="34" charset="-122"/>
              </a:rPr>
              <a:t>NCBI</a:t>
            </a:r>
            <a:r>
              <a:rPr lang="zh-CN" altLang="zh-CN" dirty="0" smtClean="0">
                <a:solidFill>
                  <a:srgbClr val="006600"/>
                </a:solidFill>
                <a:latin typeface="微软雅黑" panose="020B0503020204020204" pitchFamily="34" charset="-122"/>
                <a:ea typeface="微软雅黑" panose="020B0503020204020204" pitchFamily="34" charset="-122"/>
              </a:rPr>
              <a:t>、</a:t>
            </a:r>
            <a:r>
              <a:rPr lang="en-US" altLang="zh-CN" dirty="0" smtClean="0">
                <a:solidFill>
                  <a:srgbClr val="006600"/>
                </a:solidFill>
                <a:latin typeface="微软雅黑" panose="020B0503020204020204" pitchFamily="34" charset="-122"/>
                <a:ea typeface="微软雅黑" panose="020B0503020204020204" pitchFamily="34" charset="-122"/>
              </a:rPr>
              <a:t>PATRIC</a:t>
            </a:r>
            <a:r>
              <a:rPr lang="zh-CN" altLang="zh-CN" dirty="0" smtClean="0">
                <a:solidFill>
                  <a:srgbClr val="006600"/>
                </a:solidFill>
                <a:latin typeface="微软雅黑" panose="020B0503020204020204" pitchFamily="34" charset="-122"/>
                <a:ea typeface="微软雅黑" panose="020B0503020204020204" pitchFamily="34" charset="-122"/>
              </a:rPr>
              <a:t>、</a:t>
            </a:r>
            <a:r>
              <a:rPr lang="en-US" altLang="zh-CN" dirty="0" err="1" smtClean="0">
                <a:solidFill>
                  <a:srgbClr val="006600"/>
                </a:solidFill>
                <a:latin typeface="微软雅黑" panose="020B0503020204020204" pitchFamily="34" charset="-122"/>
                <a:ea typeface="微软雅黑" panose="020B0503020204020204" pitchFamily="34" charset="-122"/>
              </a:rPr>
              <a:t>EuPathDB</a:t>
            </a:r>
            <a:r>
              <a:rPr lang="zh-CN" altLang="zh-CN" dirty="0" smtClean="0">
                <a:solidFill>
                  <a:srgbClr val="006600"/>
                </a:solidFill>
                <a:latin typeface="微软雅黑" panose="020B0503020204020204" pitchFamily="34" charset="-122"/>
                <a:ea typeface="微软雅黑" panose="020B0503020204020204" pitchFamily="34" charset="-122"/>
              </a:rPr>
              <a:t>、</a:t>
            </a:r>
            <a:r>
              <a:rPr lang="en-US" altLang="zh-CN" dirty="0" smtClean="0">
                <a:solidFill>
                  <a:srgbClr val="006600"/>
                </a:solidFill>
                <a:latin typeface="微软雅黑" panose="020B0503020204020204" pitchFamily="34" charset="-122"/>
                <a:ea typeface="微软雅黑" panose="020B0503020204020204" pitchFamily="34" charset="-122"/>
              </a:rPr>
              <a:t>VIPR</a:t>
            </a:r>
            <a:r>
              <a:rPr lang="zh-CN" altLang="zh-CN" dirty="0" smtClean="0">
                <a:solidFill>
                  <a:srgbClr val="006600"/>
                </a:solidFill>
                <a:latin typeface="微软雅黑" panose="020B0503020204020204" pitchFamily="34" charset="-122"/>
                <a:ea typeface="微软雅黑" panose="020B0503020204020204" pitchFamily="34" charset="-122"/>
              </a:rPr>
              <a:t>等公共数据库进行整合，</a:t>
            </a:r>
            <a:endParaRPr lang="en-US" altLang="zh-CN" dirty="0" smtClean="0">
              <a:solidFill>
                <a:srgbClr val="006600"/>
              </a:solidFill>
              <a:latin typeface="微软雅黑" panose="020B0503020204020204" pitchFamily="34" charset="-122"/>
              <a:ea typeface="微软雅黑" panose="020B0503020204020204" pitchFamily="34" charset="-122"/>
            </a:endParaRPr>
          </a:p>
          <a:p>
            <a:endParaRPr lang="en-US" altLang="zh-CN" dirty="0" smtClean="0">
              <a:solidFill>
                <a:srgbClr val="006600"/>
              </a:solidFill>
              <a:latin typeface="微软雅黑" panose="020B0503020204020204" pitchFamily="34" charset="-122"/>
              <a:ea typeface="微软雅黑" panose="020B0503020204020204" pitchFamily="34" charset="-122"/>
            </a:endParaRPr>
          </a:p>
          <a:p>
            <a:r>
              <a:rPr lang="zh-CN" altLang="en-US" dirty="0" smtClean="0">
                <a:solidFill>
                  <a:srgbClr val="006600"/>
                </a:solidFill>
                <a:latin typeface="微软雅黑" panose="020B0503020204020204" pitchFamily="34" charset="-122"/>
                <a:ea typeface="微软雅黑" panose="020B0503020204020204" pitchFamily="34" charset="-122"/>
              </a:rPr>
              <a:t>内容修订</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16</a:t>
            </a:fld>
            <a:endParaRPr lang="zh-CN" altLang="en-US"/>
          </a:p>
        </p:txBody>
      </p:sp>
    </p:spTree>
    <p:extLst>
      <p:ext uri="{BB962C8B-B14F-4D97-AF65-F5344CB8AC3E}">
        <p14:creationId xmlns:p14="http://schemas.microsoft.com/office/powerpoint/2010/main" val="4006255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按照</a:t>
            </a:r>
            <a:r>
              <a:rPr lang="en-US" altLang="zh-CN" dirty="0" smtClean="0"/>
              <a:t>IVD</a:t>
            </a:r>
            <a:r>
              <a:rPr lang="zh-CN" altLang="en-US" dirty="0" smtClean="0"/>
              <a:t>的标准，设置阴阳性对照</a:t>
            </a:r>
            <a:endParaRPr lang="en-US" altLang="zh-CN" dirty="0" smtClean="0"/>
          </a:p>
          <a:p>
            <a:r>
              <a:rPr lang="zh-CN" altLang="en-US" dirty="0" smtClean="0"/>
              <a:t>为了避免人源过高的影响，增加内参，</a:t>
            </a:r>
            <a:endParaRPr lang="en-US" altLang="zh-CN" dirty="0" smtClean="0"/>
          </a:p>
          <a:p>
            <a:endParaRPr lang="en-US" altLang="zh-CN" dirty="0" smtClean="0"/>
          </a:p>
          <a:p>
            <a:endParaRPr lang="en-US" altLang="zh-CN" dirty="0" smtClean="0"/>
          </a:p>
          <a:p>
            <a:endParaRPr lang="en-US" altLang="zh-CN" dirty="0" smtClean="0"/>
          </a:p>
          <a:p>
            <a:r>
              <a:rPr lang="zh-CN" altLang="en-US" dirty="0" smtClean="0"/>
              <a:t>阴性对照：环境和试剂背景微生物</a:t>
            </a:r>
            <a:endParaRPr lang="en-US" altLang="zh-CN" dirty="0" smtClean="0"/>
          </a:p>
          <a:p>
            <a:r>
              <a:rPr lang="zh-CN" altLang="en-US" dirty="0" smtClean="0"/>
              <a:t>阳性对照：实验建库效率控制</a:t>
            </a:r>
            <a:endParaRPr lang="en-US" altLang="zh-CN" dirty="0" smtClean="0"/>
          </a:p>
          <a:p>
            <a:r>
              <a:rPr lang="zh-CN" altLang="en-US" dirty="0" smtClean="0"/>
              <a:t>内参：可提示人源</a:t>
            </a:r>
            <a:r>
              <a:rPr lang="en-US" altLang="zh-CN" dirty="0" smtClean="0"/>
              <a:t>DNA</a:t>
            </a:r>
            <a:r>
              <a:rPr lang="zh-CN" altLang="en-US" dirty="0" smtClean="0"/>
              <a:t>比例</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17</a:t>
            </a:fld>
            <a:endParaRPr lang="zh-CN" altLang="en-US"/>
          </a:p>
        </p:txBody>
      </p:sp>
    </p:spTree>
    <p:extLst>
      <p:ext uri="{BB962C8B-B14F-4D97-AF65-F5344CB8AC3E}">
        <p14:creationId xmlns:p14="http://schemas.microsoft.com/office/powerpoint/2010/main" val="1152541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加受影响的常见细菌、真菌</a:t>
            </a:r>
            <a:endParaRPr lang="en-US" altLang="zh-CN" dirty="0" smtClean="0"/>
          </a:p>
          <a:p>
            <a:endParaRPr lang="en-US" altLang="zh-CN" dirty="0" smtClean="0"/>
          </a:p>
          <a:p>
            <a:r>
              <a:rPr lang="zh-CN" altLang="en-US" dirty="0" smtClean="0"/>
              <a:t>修订表格</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pPr/>
              <a:t>18</a:t>
            </a:fld>
            <a:endParaRPr lang="zh-CN" altLang="en-US" dirty="0"/>
          </a:p>
        </p:txBody>
      </p:sp>
    </p:spTree>
    <p:extLst>
      <p:ext uri="{BB962C8B-B14F-4D97-AF65-F5344CB8AC3E}">
        <p14:creationId xmlns:p14="http://schemas.microsoft.com/office/powerpoint/2010/main" val="4096193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不光在生信分析的环节，通过与人基因组比对去人源；</a:t>
            </a:r>
            <a:endParaRPr lang="en-US" altLang="zh-CN" dirty="0" smtClean="0"/>
          </a:p>
          <a:p>
            <a:r>
              <a:rPr lang="zh-CN" altLang="en-US" dirty="0" smtClean="0"/>
              <a:t>同时在实验的环节，可通过特殊的方法在样本处理时更高效地富集微生物基因组</a:t>
            </a:r>
            <a:endParaRPr lang="en-US" altLang="zh-CN" dirty="0" smtClean="0"/>
          </a:p>
        </p:txBody>
      </p:sp>
      <p:sp>
        <p:nvSpPr>
          <p:cNvPr id="4" name="灯片编号占位符 3"/>
          <p:cNvSpPr>
            <a:spLocks noGrp="1"/>
          </p:cNvSpPr>
          <p:nvPr>
            <p:ph type="sldNum" sz="quarter" idx="10"/>
          </p:nvPr>
        </p:nvSpPr>
        <p:spPr/>
        <p:txBody>
          <a:bodyPr/>
          <a:lstStyle/>
          <a:p>
            <a:fld id="{085A82D5-09B3-4CEA-834B-401894A7CE07}" type="slidenum">
              <a:rPr lang="zh-CN" altLang="en-US" smtClean="0"/>
              <a:t>19</a:t>
            </a:fld>
            <a:endParaRPr lang="zh-CN" altLang="en-US"/>
          </a:p>
        </p:txBody>
      </p:sp>
    </p:spTree>
    <p:extLst>
      <p:ext uri="{BB962C8B-B14F-4D97-AF65-F5344CB8AC3E}">
        <p14:creationId xmlns:p14="http://schemas.microsoft.com/office/powerpoint/2010/main" val="3159338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调整排版和内容</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pPr/>
              <a:t>21</a:t>
            </a:fld>
            <a:endParaRPr lang="zh-CN" altLang="en-US" dirty="0"/>
          </a:p>
        </p:txBody>
      </p:sp>
    </p:spTree>
    <p:extLst>
      <p:ext uri="{BB962C8B-B14F-4D97-AF65-F5344CB8AC3E}">
        <p14:creationId xmlns:p14="http://schemas.microsoft.com/office/powerpoint/2010/main" val="554055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一定程度上解决</a:t>
            </a:r>
            <a:r>
              <a:rPr lang="en-US" altLang="zh-CN" dirty="0" err="1" smtClean="0"/>
              <a:t>mNG</a:t>
            </a:r>
            <a:r>
              <a:rPr lang="zh-CN" altLang="en-US" dirty="0" smtClean="0"/>
              <a:t>目前面临的问题。</a:t>
            </a:r>
            <a:endParaRPr lang="en-US" altLang="zh-CN" dirty="0" smtClean="0"/>
          </a:p>
          <a:p>
            <a:r>
              <a:rPr lang="zh-CN" altLang="en-US" dirty="0" smtClean="0"/>
              <a:t>同时，我们也在跟临床单位和科研单位合作，持续地进行技术优化</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22</a:t>
            </a:fld>
            <a:endParaRPr lang="zh-CN" altLang="en-US"/>
          </a:p>
        </p:txBody>
      </p:sp>
    </p:spTree>
    <p:extLst>
      <p:ext uri="{BB962C8B-B14F-4D97-AF65-F5344CB8AC3E}">
        <p14:creationId xmlns:p14="http://schemas.microsoft.com/office/powerpoint/2010/main" val="944948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23</a:t>
            </a:fld>
            <a:endParaRPr lang="zh-CN" altLang="en-US"/>
          </a:p>
        </p:txBody>
      </p:sp>
    </p:spTree>
    <p:extLst>
      <p:ext uri="{BB962C8B-B14F-4D97-AF65-F5344CB8AC3E}">
        <p14:creationId xmlns:p14="http://schemas.microsoft.com/office/powerpoint/2010/main" val="1786432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一些特殊考虑：不同类型病原体、特殊病原体、</a:t>
            </a:r>
            <a:r>
              <a:rPr lang="en-US" altLang="zh-CN" dirty="0" smtClean="0"/>
              <a:t>RNA</a:t>
            </a:r>
            <a:r>
              <a:rPr lang="zh-CN" altLang="en-US" dirty="0" smtClean="0"/>
              <a:t>病毒</a:t>
            </a:r>
            <a:endParaRPr lang="en-US" altLang="zh-CN" dirty="0" smtClean="0"/>
          </a:p>
          <a:p>
            <a:endParaRPr lang="en-US" altLang="zh-CN" dirty="0" smtClean="0"/>
          </a:p>
          <a:p>
            <a:r>
              <a:rPr lang="zh-CN" altLang="en-US" dirty="0" smtClean="0"/>
              <a:t>正文、附录如何看</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24</a:t>
            </a:fld>
            <a:endParaRPr lang="zh-CN" altLang="en-US"/>
          </a:p>
        </p:txBody>
      </p:sp>
    </p:spTree>
    <p:extLst>
      <p:ext uri="{BB962C8B-B14F-4D97-AF65-F5344CB8AC3E}">
        <p14:creationId xmlns:p14="http://schemas.microsoft.com/office/powerpoint/2010/main" val="3720966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分成两页</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25</a:t>
            </a:fld>
            <a:endParaRPr lang="zh-CN" altLang="en-US"/>
          </a:p>
        </p:txBody>
      </p:sp>
    </p:spTree>
    <p:extLst>
      <p:ext uri="{BB962C8B-B14F-4D97-AF65-F5344CB8AC3E}">
        <p14:creationId xmlns:p14="http://schemas.microsoft.com/office/powerpoint/2010/main" val="276820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市场群体大：加患者群体、市场容量</a:t>
            </a:r>
            <a:endParaRPr lang="en-US" altLang="zh-CN" dirty="0" smtClean="0"/>
          </a:p>
          <a:p>
            <a:pPr marL="228600" indent="-228600">
              <a:buAutoNum type="arabicPeriod"/>
            </a:pPr>
            <a:r>
              <a:rPr lang="zh-CN" altLang="en-US" dirty="0" smtClean="0"/>
              <a:t>诊断需求：区分感染类型，识别致病</a:t>
            </a:r>
            <a:r>
              <a:rPr lang="zh-CN" altLang="en-US" b="1" dirty="0" smtClean="0"/>
              <a:t>病原</a:t>
            </a:r>
            <a:r>
              <a:rPr lang="zh-CN" altLang="en-US" dirty="0" smtClean="0"/>
              <a:t>体，鉴别诊断，点“精准诊疗”</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4</a:t>
            </a:fld>
            <a:endParaRPr lang="zh-CN" altLang="en-US"/>
          </a:p>
        </p:txBody>
      </p:sp>
    </p:spTree>
    <p:extLst>
      <p:ext uri="{BB962C8B-B14F-4D97-AF65-F5344CB8AC3E}">
        <p14:creationId xmlns:p14="http://schemas.microsoft.com/office/powerpoint/2010/main" val="2945449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华大基因尹烨：肿瘤和感染防控业务增速较快</a:t>
            </a:r>
          </a:p>
          <a:p>
            <a:r>
              <a:rPr lang="en-US" altLang="zh-CN" dirty="0" smtClean="0"/>
              <a:t>https://baijiahao.baidu.com/s?id=1633418801321332600&amp;wfr=spider&amp;for=pc</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重发：华大基因疑难危重感染板块（未知病原宏基因组测序）营收</a:t>
            </a:r>
            <a:r>
              <a:rPr lang="en-US" altLang="zh-CN" b="1" dirty="0" smtClean="0"/>
              <a:t>5</a:t>
            </a:r>
            <a:r>
              <a:rPr lang="zh-CN" altLang="en-US" b="1" dirty="0" smtClean="0"/>
              <a:t>年目标展望值</a:t>
            </a:r>
          </a:p>
          <a:p>
            <a:r>
              <a:rPr lang="en-US" altLang="zh-CN" dirty="0" smtClean="0"/>
              <a:t>https://xueqiu.com/3315804149/133662313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市场占有率：确认其国内领先与半垄断，可按照未来第</a:t>
            </a:r>
            <a:r>
              <a:rPr lang="en-US" altLang="zh-CN" dirty="0" smtClean="0">
                <a:effectLst/>
              </a:rPr>
              <a:t>05</a:t>
            </a:r>
            <a:r>
              <a:rPr lang="zh-CN" altLang="en-US" dirty="0" smtClean="0">
                <a:effectLst/>
              </a:rPr>
              <a:t>年</a:t>
            </a:r>
            <a:r>
              <a:rPr lang="en-US" altLang="zh-CN" dirty="0" smtClean="0">
                <a:effectLst/>
              </a:rPr>
              <a:t>40%</a:t>
            </a:r>
            <a:r>
              <a:rPr lang="zh-CN" altLang="en-US" dirty="0" smtClean="0">
                <a:effectLst/>
              </a:rPr>
              <a:t>为峰值确定占有率</a:t>
            </a:r>
            <a:br>
              <a:rPr lang="zh-CN" altLang="en-US" dirty="0" smtClean="0">
                <a:effectLst/>
              </a:rPr>
            </a:b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effectLst/>
              </a:rPr>
              <a:t>2018</a:t>
            </a:r>
            <a:r>
              <a:rPr lang="zh-CN" altLang="en-US" dirty="0" smtClean="0">
                <a:effectLst/>
              </a:rPr>
              <a:t>年报披露：</a:t>
            </a:r>
            <a:r>
              <a:rPr lang="en-US" altLang="zh-CN" dirty="0" err="1" smtClean="0">
                <a:effectLst/>
              </a:rPr>
              <a:t>PMseq</a:t>
            </a:r>
            <a:r>
              <a:rPr lang="zh-CN" altLang="en-US" dirty="0" smtClean="0">
                <a:effectLst/>
              </a:rPr>
              <a:t>感染病原高通量基因检测累计完成约</a:t>
            </a:r>
            <a:r>
              <a:rPr lang="en-US" altLang="zh-CN" dirty="0" smtClean="0">
                <a:effectLst/>
              </a:rPr>
              <a:t>3.2</a:t>
            </a:r>
            <a:r>
              <a:rPr lang="zh-CN" altLang="en-US" dirty="0" smtClean="0">
                <a:effectLst/>
              </a:rPr>
              <a:t>万例样本检测；</a:t>
            </a:r>
            <a:r>
              <a:rPr lang="en-US" altLang="zh-CN" dirty="0" smtClean="0">
                <a:effectLst/>
              </a:rPr>
              <a:t>2017</a:t>
            </a:r>
            <a:r>
              <a:rPr lang="zh-CN" altLang="en-US" dirty="0" smtClean="0">
                <a:effectLst/>
              </a:rPr>
              <a:t>披露全年共检测近</a:t>
            </a:r>
            <a:r>
              <a:rPr lang="en-US" altLang="zh-CN" dirty="0" smtClean="0">
                <a:effectLst/>
              </a:rPr>
              <a:t>8</a:t>
            </a:r>
            <a:r>
              <a:rPr lang="zh-CN" altLang="en-US" dirty="0" smtClean="0">
                <a:effectLst/>
              </a:rPr>
              <a:t>千份疑难危重感染样本；</a:t>
            </a:r>
            <a:r>
              <a:rPr lang="zh-CN" altLang="en-US" sz="1200" kern="0" dirty="0" smtClean="0">
                <a:solidFill>
                  <a:srgbClr val="FFFFFF"/>
                </a:solidFill>
              </a:rPr>
              <a:t>样本类型集中在血浆、脑脊液、呼吸道三大类</a:t>
            </a:r>
            <a:r>
              <a:rPr lang="zh-CN" altLang="en-US" dirty="0" smtClean="0">
                <a:effectLst/>
              </a:rPr>
              <a:t/>
            </a:r>
            <a:br>
              <a:rPr lang="zh-CN" altLang="en-US" dirty="0" smtClean="0">
                <a:effectLst/>
              </a:rPr>
            </a:br>
            <a:r>
              <a:rPr lang="zh-CN" altLang="en-US" dirty="0" smtClean="0">
                <a:effectLst/>
              </a:rPr>
              <a:t/>
            </a:r>
            <a:br>
              <a:rPr lang="zh-CN" altLang="en-US" dirty="0" smtClean="0">
                <a:effectLst/>
              </a:rPr>
            </a:br>
            <a:r>
              <a:rPr lang="zh-CN" altLang="en-US" dirty="0" smtClean="0">
                <a:effectLst/>
              </a:rPr>
              <a:t>依据</a:t>
            </a:r>
            <a:r>
              <a:rPr lang="en-US" altLang="zh-CN" dirty="0" smtClean="0">
                <a:effectLst/>
              </a:rPr>
              <a:t>2017</a:t>
            </a:r>
            <a:r>
              <a:rPr lang="zh-CN" altLang="en-US" dirty="0" smtClean="0">
                <a:effectLst/>
              </a:rPr>
              <a:t>年计划：将第三方检测业务模式拓展到医院本地检测，在全国顶级医院合作建设病原测序联合实验室；</a:t>
            </a:r>
            <a:r>
              <a:rPr lang="en-US" altLang="zh-CN" dirty="0" smtClean="0">
                <a:effectLst/>
              </a:rPr>
              <a:t>2018</a:t>
            </a:r>
            <a:r>
              <a:rPr lang="zh-CN" altLang="en-US" dirty="0" smtClean="0">
                <a:effectLst/>
              </a:rPr>
              <a:t>年年报：依托华大医学检验所，累计完成</a:t>
            </a:r>
            <a:r>
              <a:rPr lang="en-US" altLang="zh-CN" dirty="0" smtClean="0">
                <a:effectLst/>
              </a:rPr>
              <a:t>3.8</a:t>
            </a:r>
            <a:r>
              <a:rPr lang="zh-CN" altLang="en-US" dirty="0" smtClean="0">
                <a:effectLst/>
              </a:rPr>
              <a:t>万例；</a:t>
            </a:r>
            <a:r>
              <a:rPr lang="en-US" altLang="zh-CN" b="1" dirty="0" smtClean="0">
                <a:effectLst/>
              </a:rPr>
              <a:t>2018</a:t>
            </a:r>
            <a:r>
              <a:rPr lang="zh-CN" altLang="en-US" b="1" dirty="0" smtClean="0">
                <a:effectLst/>
              </a:rPr>
              <a:t>年报：引领病原微生物检测</a:t>
            </a:r>
            <a:r>
              <a:rPr lang="zh-CN" altLang="en-US" dirty="0" smtClean="0">
                <a:effectLst/>
              </a:rPr>
              <a:t>进入精准医疗新时代</a:t>
            </a:r>
          </a:p>
          <a:p>
            <a:r>
              <a:rPr lang="zh-CN" altLang="en-US" dirty="0" smtClean="0">
                <a:latin typeface="+mn-ea"/>
              </a:rPr>
              <a:t>华大基因：</a:t>
            </a:r>
            <a:endParaRPr lang="en-US" altLang="zh-CN" dirty="0" smtClean="0">
              <a:latin typeface="+mn-ea"/>
            </a:endParaRPr>
          </a:p>
          <a:p>
            <a:r>
              <a:rPr lang="en-US" altLang="zh-CN" dirty="0" smtClean="0">
                <a:latin typeface="+mn-ea"/>
              </a:rPr>
              <a:t>2017</a:t>
            </a:r>
            <a:r>
              <a:rPr lang="zh-CN" altLang="en-US" dirty="0" smtClean="0">
                <a:latin typeface="+mn-ea"/>
              </a:rPr>
              <a:t>年  </a:t>
            </a:r>
            <a:r>
              <a:rPr lang="en-US" altLang="zh-CN" dirty="0" smtClean="0">
                <a:latin typeface="+mn-ea"/>
              </a:rPr>
              <a:t>8000</a:t>
            </a:r>
            <a:r>
              <a:rPr lang="zh-CN" altLang="en-US" dirty="0" smtClean="0">
                <a:latin typeface="+mn-ea"/>
              </a:rPr>
              <a:t>份  </a:t>
            </a:r>
            <a:r>
              <a:rPr lang="en-US" altLang="zh-CN" dirty="0" smtClean="0">
                <a:latin typeface="+mn-ea"/>
              </a:rPr>
              <a:t>600+</a:t>
            </a:r>
            <a:r>
              <a:rPr lang="zh-CN" altLang="en-US" dirty="0" smtClean="0">
                <a:latin typeface="+mn-ea"/>
              </a:rPr>
              <a:t>例</a:t>
            </a:r>
            <a:r>
              <a:rPr lang="en-US" altLang="zh-CN" dirty="0" smtClean="0">
                <a:latin typeface="+mn-ea"/>
              </a:rPr>
              <a:t>/</a:t>
            </a:r>
            <a:r>
              <a:rPr lang="zh-CN" altLang="en-US" dirty="0" smtClean="0">
                <a:latin typeface="+mn-ea"/>
              </a:rPr>
              <a:t>月</a:t>
            </a:r>
            <a:endParaRPr lang="en-US" altLang="zh-CN" dirty="0" smtClean="0">
              <a:latin typeface="+mn-ea"/>
            </a:endParaRPr>
          </a:p>
          <a:p>
            <a:r>
              <a:rPr lang="en-US" altLang="zh-CN" dirty="0" smtClean="0">
                <a:latin typeface="+mn-ea"/>
              </a:rPr>
              <a:t>2018</a:t>
            </a:r>
            <a:r>
              <a:rPr lang="zh-CN" altLang="en-US" dirty="0" smtClean="0">
                <a:latin typeface="+mn-ea"/>
              </a:rPr>
              <a:t>年 </a:t>
            </a:r>
            <a:r>
              <a:rPr lang="en-US" altLang="zh-CN" dirty="0" smtClean="0">
                <a:latin typeface="+mn-ea"/>
              </a:rPr>
              <a:t>32000</a:t>
            </a:r>
            <a:r>
              <a:rPr lang="zh-CN" altLang="en-US" dirty="0" smtClean="0">
                <a:latin typeface="+mn-ea"/>
              </a:rPr>
              <a:t>份 </a:t>
            </a:r>
            <a:r>
              <a:rPr lang="en-US" altLang="zh-CN" dirty="0" smtClean="0">
                <a:latin typeface="+mn-ea"/>
              </a:rPr>
              <a:t>2600+</a:t>
            </a:r>
            <a:r>
              <a:rPr lang="zh-CN" altLang="en-US" dirty="0" smtClean="0">
                <a:latin typeface="+mn-ea"/>
              </a:rPr>
              <a:t>例</a:t>
            </a:r>
            <a:r>
              <a:rPr lang="en-US" altLang="zh-CN" dirty="0" smtClean="0">
                <a:latin typeface="+mn-ea"/>
              </a:rPr>
              <a:t>/</a:t>
            </a:r>
            <a:r>
              <a:rPr lang="zh-CN" altLang="en-US" dirty="0" smtClean="0">
                <a:latin typeface="+mn-ea"/>
              </a:rPr>
              <a:t>月</a:t>
            </a:r>
            <a:endParaRPr lang="en-US" altLang="zh-CN" dirty="0" smtClean="0">
              <a:latin typeface="+mn-ea"/>
            </a:endParaRPr>
          </a:p>
          <a:p>
            <a:r>
              <a:rPr lang="zh-CN" altLang="en-US" dirty="0" smtClean="0">
                <a:latin typeface="+mn-ea"/>
              </a:rPr>
              <a:t>未来</a:t>
            </a:r>
            <a:r>
              <a:rPr lang="en-US" altLang="zh-CN" dirty="0" smtClean="0">
                <a:latin typeface="+mn-ea"/>
              </a:rPr>
              <a:t>5</a:t>
            </a:r>
            <a:r>
              <a:rPr lang="zh-CN" altLang="en-US" dirty="0" smtClean="0">
                <a:latin typeface="+mn-ea"/>
              </a:rPr>
              <a:t>年病原宏基因组测序</a:t>
            </a:r>
            <a:endParaRPr lang="en-US" altLang="zh-CN" dirty="0" smtClean="0">
              <a:latin typeface="+mn-ea"/>
            </a:endParaRPr>
          </a:p>
          <a:p>
            <a:r>
              <a:rPr lang="zh-CN" altLang="en-US" dirty="0" smtClean="0">
                <a:latin typeface="+mn-ea"/>
              </a:rPr>
              <a:t>预期检测量</a:t>
            </a:r>
            <a:r>
              <a:rPr lang="en-US" altLang="zh-CN" dirty="0" smtClean="0">
                <a:latin typeface="+mn-ea"/>
              </a:rPr>
              <a:t>179</a:t>
            </a:r>
            <a:r>
              <a:rPr lang="zh-CN" altLang="en-US" dirty="0" smtClean="0">
                <a:latin typeface="+mn-ea"/>
              </a:rPr>
              <a:t>万例  </a:t>
            </a:r>
            <a:endParaRPr lang="en-US" altLang="zh-CN" dirty="0" smtClean="0">
              <a:latin typeface="+mn-ea"/>
            </a:endParaRPr>
          </a:p>
          <a:p>
            <a:r>
              <a:rPr lang="zh-CN" altLang="en-US" dirty="0" smtClean="0">
                <a:latin typeface="+mn-ea"/>
              </a:rPr>
              <a:t>目标展望值营收 </a:t>
            </a:r>
            <a:r>
              <a:rPr lang="en-US" altLang="zh-CN" dirty="0" smtClean="0">
                <a:latin typeface="+mn-ea"/>
              </a:rPr>
              <a:t>47</a:t>
            </a:r>
            <a:r>
              <a:rPr lang="zh-CN" altLang="en-US" dirty="0" smtClean="0">
                <a:latin typeface="+mn-ea"/>
              </a:rPr>
              <a:t>亿</a:t>
            </a:r>
          </a:p>
          <a:p>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29</a:t>
            </a:fld>
            <a:endParaRPr lang="zh-CN" altLang="en-US"/>
          </a:p>
        </p:txBody>
      </p:sp>
    </p:spTree>
    <p:extLst>
      <p:ext uri="{BB962C8B-B14F-4D97-AF65-F5344CB8AC3E}">
        <p14:creationId xmlns:p14="http://schemas.microsoft.com/office/powerpoint/2010/main" val="1784863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smtClean="0">
                <a:latin typeface="TimesNewRomanPSMT"/>
              </a:rPr>
              <a:t>mNGS</a:t>
            </a:r>
            <a:r>
              <a:rPr lang="en-US" altLang="zh-CN" sz="1200" dirty="0" smtClean="0">
                <a:latin typeface="TimesNewRomanPSMT"/>
              </a:rPr>
              <a:t> </a:t>
            </a:r>
            <a:r>
              <a:rPr lang="zh-CN" altLang="en-US" sz="1200" dirty="0" smtClean="0">
                <a:latin typeface="FZSSK--GBK1-0"/>
              </a:rPr>
              <a:t>主要适应症：</a:t>
            </a:r>
            <a:endParaRPr lang="en-US" altLang="zh-CN" sz="1200" dirty="0" smtClean="0">
              <a:latin typeface="FZSSK--GBK1-0"/>
            </a:endParaRPr>
          </a:p>
          <a:p>
            <a:r>
              <a:rPr lang="zh-CN" altLang="en-US" sz="1200" dirty="0" smtClean="0">
                <a:latin typeface="FZSSK--GBK1-0"/>
              </a:rPr>
              <a:t>①病情危重患者  ②特殊病人如免疫抑制宿主、合并基础疾病、反复住院的重症感染患者  ③传统微生物检测技术反复阴性且治疗效果不佳</a:t>
            </a:r>
            <a:endParaRPr lang="en-US" altLang="zh-CN" sz="1200" dirty="0" smtClean="0">
              <a:latin typeface="FZSSK--GBK1-0"/>
            </a:endParaRPr>
          </a:p>
          <a:p>
            <a:r>
              <a:rPr lang="zh-CN" altLang="en-US" sz="1200" dirty="0" smtClean="0">
                <a:latin typeface="FZSSK--GBK1-0"/>
              </a:rPr>
              <a:t>④疑似新发病原体、临床上提示可能有一定的传染性  ⑤疑似特殊病原体感染  ⑥长期发热和</a:t>
            </a:r>
            <a:r>
              <a:rPr lang="en-US" altLang="zh-CN" sz="1200" dirty="0" smtClean="0">
                <a:latin typeface="TimesNewRomanPSMT"/>
              </a:rPr>
              <a:t>/ </a:t>
            </a:r>
            <a:r>
              <a:rPr lang="zh-CN" altLang="en-US" sz="1200" dirty="0" smtClean="0">
                <a:latin typeface="FZSSK--GBK1-0"/>
              </a:rPr>
              <a:t>或伴有其他临床症状、病因不明的感染。</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30</a:t>
            </a:fld>
            <a:endParaRPr lang="zh-CN" altLang="en-US"/>
          </a:p>
        </p:txBody>
      </p:sp>
    </p:spTree>
    <p:extLst>
      <p:ext uri="{BB962C8B-B14F-4D97-AF65-F5344CB8AC3E}">
        <p14:creationId xmlns:p14="http://schemas.microsoft.com/office/powerpoint/2010/main" val="241374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u"/>
            </a:pPr>
            <a:r>
              <a:rPr lang="zh-CN" altLang="en-US" sz="1200" b="1" dirty="0" smtClean="0">
                <a:latin typeface="Calibri Light" panose="020F0302020204030204" pitchFamily="34" charset="0"/>
                <a:cs typeface="Calibri Light" panose="020F0302020204030204" pitchFamily="34" charset="0"/>
              </a:rPr>
              <a:t>更严谨的质控 </a:t>
            </a:r>
          </a:p>
          <a:p>
            <a:r>
              <a:rPr lang="zh-CN" altLang="en-US" sz="1200" b="1" dirty="0" smtClean="0">
                <a:latin typeface="Calibri Light" panose="020F0302020204030204" pitchFamily="34" charset="0"/>
                <a:cs typeface="Calibri Light" panose="020F0302020204030204" pitchFamily="34" charset="0"/>
              </a:rPr>
              <a:t>       </a:t>
            </a:r>
            <a:r>
              <a:rPr lang="zh-CN" altLang="en-US" sz="1200" dirty="0" smtClean="0">
                <a:latin typeface="Calibri Light" panose="020F0302020204030204" pitchFamily="34" charset="0"/>
                <a:cs typeface="Calibri Light" panose="020F0302020204030204" pitchFamily="34" charset="0"/>
              </a:rPr>
              <a:t>通过企业标准参考品、内参品、数学统计模型、机器学习方法，对样本进行提取、建库、生信全流程严 格质控，提高检测准确性</a:t>
            </a:r>
          </a:p>
          <a:p>
            <a:pPr marL="285750" indent="-285750">
              <a:buFont typeface="Wingdings" panose="05000000000000000000" pitchFamily="2" charset="2"/>
              <a:buChar char="u"/>
            </a:pPr>
            <a:r>
              <a:rPr lang="zh-CN" altLang="en-US" sz="1200" b="1" dirty="0" smtClean="0">
                <a:latin typeface="Calibri Light" panose="020F0302020204030204" pitchFamily="34" charset="0"/>
                <a:cs typeface="Calibri Light" panose="020F0302020204030204" pitchFamily="34" charset="0"/>
              </a:rPr>
              <a:t>更高的敏感性 </a:t>
            </a:r>
          </a:p>
          <a:p>
            <a:r>
              <a:rPr lang="zh-CN" altLang="en-US" sz="1200" b="1" dirty="0" smtClean="0">
                <a:latin typeface="Calibri Light" panose="020F0302020204030204" pitchFamily="34" charset="0"/>
                <a:cs typeface="Calibri Light" panose="020F0302020204030204" pitchFamily="34" charset="0"/>
              </a:rPr>
              <a:t>       </a:t>
            </a:r>
            <a:r>
              <a:rPr lang="zh-CN" altLang="en-US" sz="1200" dirty="0" smtClean="0">
                <a:latin typeface="Calibri Light" panose="020F0302020204030204" pitchFamily="34" charset="0"/>
                <a:cs typeface="Calibri Light" panose="020F0302020204030204" pitchFamily="34" charset="0"/>
              </a:rPr>
              <a:t>采用创新的微生物富集技术，显著提高微生物有效数据产出比例；优化破壁技术提高胞内菌（如结核分枝杆菌、嗜肺军团菌、布鲁菌等重要病原体）、真菌检出率</a:t>
            </a:r>
            <a:endParaRPr lang="en-US" altLang="zh-CN" sz="1200" dirty="0" smtClean="0">
              <a:latin typeface="Calibri Light" panose="020F0302020204030204" pitchFamily="34" charset="0"/>
              <a:cs typeface="Calibri Light" panose="020F0302020204030204" pitchFamily="34" charset="0"/>
            </a:endParaRPr>
          </a:p>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）采用创新的微生物富集技术，显著提高微生物的有效检出；经测试，欧蒙微生物富集技术使得微生物序列占比平均提高</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倍，目标病原体</a:t>
            </a:r>
            <a:r>
              <a:rPr lang="en-US" altLang="zh-CN" sz="1200" kern="1200" dirty="0" smtClean="0">
                <a:solidFill>
                  <a:schemeClr val="tx1"/>
                </a:solidFill>
                <a:effectLst/>
                <a:latin typeface="+mn-lt"/>
                <a:ea typeface="+mn-ea"/>
                <a:cs typeface="+mn-cs"/>
              </a:rPr>
              <a:t>reads</a:t>
            </a:r>
            <a:r>
              <a:rPr lang="zh-CN" altLang="zh-CN" sz="1200" kern="1200" dirty="0" smtClean="0">
                <a:solidFill>
                  <a:schemeClr val="tx1"/>
                </a:solidFill>
                <a:effectLst/>
                <a:latin typeface="+mn-lt"/>
                <a:ea typeface="+mn-ea"/>
                <a:cs typeface="+mn-cs"/>
              </a:rPr>
              <a:t>数平均提高</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倍。</a:t>
            </a:r>
          </a:p>
          <a:p>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）优化破壁技术提高胞内菌（如结核分枝杆菌、嗜肺军团菌、布鲁菌等重要病原体）、真菌检出率；目前该技术将</a:t>
            </a:r>
            <a:r>
              <a:rPr lang="en-US" altLang="zh-CN" sz="1200" kern="1200" dirty="0" smtClean="0">
                <a:solidFill>
                  <a:schemeClr val="tx1"/>
                </a:solidFill>
                <a:effectLst/>
                <a:latin typeface="+mn-lt"/>
                <a:ea typeface="+mn-ea"/>
                <a:cs typeface="+mn-cs"/>
              </a:rPr>
              <a:t>G+</a:t>
            </a:r>
            <a:r>
              <a:rPr lang="zh-CN" altLang="zh-CN" sz="1200" kern="1200" dirty="0" smtClean="0">
                <a:solidFill>
                  <a:schemeClr val="tx1"/>
                </a:solidFill>
                <a:effectLst/>
                <a:latin typeface="+mn-lt"/>
                <a:ea typeface="+mn-ea"/>
                <a:cs typeface="+mn-cs"/>
              </a:rPr>
              <a:t>菌的核酸提取效率提高</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倍，真菌的核酸提取效率显著提升</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倍，同时不影响病毒的提取效率；</a:t>
            </a:r>
          </a:p>
          <a:p>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）宏基因检出后，可利用荧光</a:t>
            </a:r>
            <a:r>
              <a:rPr lang="en-US" altLang="zh-CN" sz="1200" kern="1200" dirty="0" smtClean="0">
                <a:solidFill>
                  <a:schemeClr val="tx1"/>
                </a:solidFill>
                <a:effectLst/>
                <a:latin typeface="+mn-lt"/>
                <a:ea typeface="+mn-ea"/>
                <a:cs typeface="+mn-cs"/>
              </a:rPr>
              <a:t>PCR</a:t>
            </a:r>
            <a:r>
              <a:rPr lang="zh-CN" altLang="zh-CN" sz="1200" kern="1200" dirty="0" smtClean="0">
                <a:solidFill>
                  <a:schemeClr val="tx1"/>
                </a:solidFill>
                <a:effectLst/>
                <a:latin typeface="+mn-lt"/>
                <a:ea typeface="+mn-ea"/>
                <a:cs typeface="+mn-cs"/>
              </a:rPr>
              <a:t>等多平台验证。</a:t>
            </a:r>
          </a:p>
          <a:p>
            <a:endParaRPr lang="zh-CN" altLang="en-US" sz="1200" dirty="0" smtClean="0">
              <a:latin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u"/>
            </a:pPr>
            <a:r>
              <a:rPr lang="zh-CN" altLang="en-US" sz="1200" b="1" dirty="0" smtClean="0">
                <a:latin typeface="Calibri Light" panose="020F0302020204030204" pitchFamily="34" charset="0"/>
                <a:cs typeface="Calibri Light" panose="020F0302020204030204" pitchFamily="34" charset="0"/>
              </a:rPr>
              <a:t>更高的数据标准 </a:t>
            </a:r>
          </a:p>
          <a:p>
            <a:r>
              <a:rPr lang="zh-CN" altLang="en-US" sz="1200" dirty="0" smtClean="0">
                <a:latin typeface="Calibri Light" panose="020F0302020204030204" pitchFamily="34" charset="0"/>
                <a:cs typeface="Calibri Light" panose="020F0302020204030204" pitchFamily="34" charset="0"/>
              </a:rPr>
              <a:t>       每个样本平均测序量大于</a:t>
            </a:r>
            <a:r>
              <a:rPr lang="en-US" altLang="zh-CN" sz="1200" dirty="0" smtClean="0">
                <a:latin typeface="Calibri Light" panose="020F0302020204030204" pitchFamily="34" charset="0"/>
                <a:cs typeface="Calibri Light" panose="020F0302020204030204" pitchFamily="34" charset="0"/>
              </a:rPr>
              <a:t>10M reads</a:t>
            </a:r>
          </a:p>
          <a:p>
            <a:pPr marL="285750" indent="-285750">
              <a:buFont typeface="Wingdings" panose="05000000000000000000" pitchFamily="2" charset="2"/>
              <a:buChar char="u"/>
            </a:pPr>
            <a:r>
              <a:rPr lang="zh-CN" altLang="en-US" sz="1200" b="1" dirty="0" smtClean="0">
                <a:latin typeface="Calibri Light" panose="020F0302020204030204" pitchFamily="34" charset="0"/>
                <a:cs typeface="Calibri Light" panose="020F0302020204030204" pitchFamily="34" charset="0"/>
              </a:rPr>
              <a:t>更具针对性的病原微生物数据库 </a:t>
            </a:r>
          </a:p>
          <a:p>
            <a:r>
              <a:rPr lang="zh-CN" altLang="en-US" sz="1200" dirty="0" smtClean="0">
                <a:latin typeface="Calibri Light" panose="020F0302020204030204" pitchFamily="34" charset="0"/>
                <a:cs typeface="Calibri Light" panose="020F0302020204030204" pitchFamily="34" charset="0"/>
              </a:rPr>
              <a:t>       在全面的病原微生物数据库基础上，建立针对中枢神经系统感染专门的病原微生物数据库</a:t>
            </a:r>
          </a:p>
          <a:p>
            <a:pPr marL="285750" indent="-285750">
              <a:buFont typeface="Wingdings" panose="05000000000000000000" pitchFamily="2" charset="2"/>
              <a:buChar char="u"/>
            </a:pPr>
            <a:r>
              <a:rPr lang="zh-CN" altLang="en-US" sz="1200" b="1" dirty="0" smtClean="0">
                <a:latin typeface="Calibri Light" panose="020F0302020204030204" pitchFamily="34" charset="0"/>
                <a:cs typeface="Calibri Light" panose="020F0302020204030204" pitchFamily="34" charset="0"/>
              </a:rPr>
              <a:t>更全面的解决方案 </a:t>
            </a:r>
          </a:p>
          <a:p>
            <a:r>
              <a:rPr lang="zh-CN" altLang="en-US" sz="1200" dirty="0" smtClean="0">
                <a:latin typeface="Calibri Light" panose="020F0302020204030204" pitchFamily="34" charset="0"/>
                <a:cs typeface="Calibri Light" panose="020F0302020204030204" pitchFamily="34" charset="0"/>
              </a:rPr>
              <a:t>       提供多种病原验证平台，包括多方法学的分子及免疫检测平台，可以与病原体宏基因检测产品组合成更全面的解决方案 </a:t>
            </a:r>
          </a:p>
          <a:p>
            <a:endParaRPr lang="en-US" altLang="zh-CN" dirty="0" smtClean="0"/>
          </a:p>
          <a:p>
            <a:r>
              <a:rPr lang="zh-CN" altLang="en-US" dirty="0" smtClean="0"/>
              <a:t>中国中科院心理研究所</a:t>
            </a:r>
            <a:r>
              <a:rPr lang="en-US" altLang="zh-CN" dirty="0" smtClean="0"/>
              <a:t>-</a:t>
            </a:r>
            <a:r>
              <a:rPr lang="zh-CN" altLang="en-US" dirty="0" smtClean="0"/>
              <a:t>王晶</a:t>
            </a:r>
            <a:endParaRPr lang="en-US" altLang="zh-CN" dirty="0" smtClean="0"/>
          </a:p>
          <a:p>
            <a:r>
              <a:rPr lang="zh-CN" altLang="en-US" dirty="0" smtClean="0"/>
              <a:t>王晶博士于</a:t>
            </a:r>
            <a:r>
              <a:rPr lang="en-US" altLang="zh-CN" dirty="0" smtClean="0"/>
              <a:t>2000</a:t>
            </a:r>
            <a:r>
              <a:rPr lang="zh-CN" altLang="en-US" dirty="0" smtClean="0"/>
              <a:t>年获上海交通大学学士学位，</a:t>
            </a:r>
            <a:r>
              <a:rPr lang="en-US" altLang="zh-CN" dirty="0" smtClean="0"/>
              <a:t>2005</a:t>
            </a:r>
            <a:r>
              <a:rPr lang="zh-CN" altLang="en-US" dirty="0" smtClean="0"/>
              <a:t>年获北京大学生物信息学博士学位，同年被聘为中国科学院基因组研究所副研究员，</a:t>
            </a:r>
            <a:r>
              <a:rPr lang="en-US" altLang="zh-CN" dirty="0" smtClean="0"/>
              <a:t>2008</a:t>
            </a:r>
            <a:r>
              <a:rPr lang="zh-CN" altLang="en-US" dirty="0" smtClean="0"/>
              <a:t>年</a:t>
            </a:r>
            <a:r>
              <a:rPr lang="en-US" altLang="zh-CN" dirty="0" smtClean="0"/>
              <a:t>6</a:t>
            </a:r>
            <a:r>
              <a:rPr lang="zh-CN" altLang="en-US" dirty="0" smtClean="0"/>
              <a:t>月入选中国科学院心理研究所特聘研究员，博士生导师</a:t>
            </a:r>
            <a:endParaRPr lang="en-US" altLang="zh-CN" dirty="0" smtClean="0"/>
          </a:p>
          <a:p>
            <a:r>
              <a:rPr lang="zh-CN" altLang="en-US" dirty="0" smtClean="0"/>
              <a:t>兼任中国遗传学会 国际交流委员会 委员；中国心理学会 委员 </a:t>
            </a:r>
            <a:r>
              <a:rPr lang="en-US" altLang="zh-CN" dirty="0" smtClean="0"/>
              <a:t> </a:t>
            </a:r>
            <a:r>
              <a:rPr lang="zh-CN" altLang="en-US" dirty="0" smtClean="0"/>
              <a:t>；心理科学进展 编委</a:t>
            </a:r>
            <a:endParaRPr lang="en-US" altLang="zh-CN" dirty="0" smtClean="0"/>
          </a:p>
          <a:p>
            <a:r>
              <a:rPr lang="zh-CN" altLang="en-US" dirty="0" smtClean="0"/>
              <a:t>主要从事神经精神疾病的遗传信息挖掘与分子机制研究。</a:t>
            </a:r>
          </a:p>
          <a:p>
            <a:r>
              <a:rPr lang="zh-CN" altLang="en-US" dirty="0" smtClean="0"/>
              <a:t>生物数据库（大通量数据管理和挖掘）以及生物信息算法和工具的开发；</a:t>
            </a:r>
          </a:p>
          <a:p>
            <a:r>
              <a:rPr lang="zh-CN" altLang="en-US" dirty="0" smtClean="0"/>
              <a:t>复杂疾病（专注自身免疫性疾病和神经精神类疾病）的遗传信息挖掘与分子机制研究。</a:t>
            </a:r>
          </a:p>
          <a:p>
            <a:endParaRPr lang="en-US" altLang="zh-CN" dirty="0" smtClean="0"/>
          </a:p>
          <a:p>
            <a:endParaRPr lang="en-US" altLang="zh-CN" dirty="0" smtClean="0"/>
          </a:p>
          <a:p>
            <a:r>
              <a:rPr lang="zh-CN" altLang="en-US" dirty="0" smtClean="0"/>
              <a:t>北京协和</a:t>
            </a:r>
            <a:r>
              <a:rPr lang="en-US" altLang="zh-CN" dirty="0" smtClean="0"/>
              <a:t>-</a:t>
            </a:r>
            <a:r>
              <a:rPr lang="zh-CN" altLang="en-US" dirty="0" smtClean="0"/>
              <a:t>任海涛</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085A82D5-09B3-4CEA-834B-401894A7CE07}" type="slidenum">
              <a:rPr lang="zh-CN" altLang="en-US" smtClean="0"/>
              <a:t>31</a:t>
            </a:fld>
            <a:endParaRPr lang="zh-CN" altLang="en-US"/>
          </a:p>
        </p:txBody>
      </p:sp>
    </p:spTree>
    <p:extLst>
      <p:ext uri="{BB962C8B-B14F-4D97-AF65-F5344CB8AC3E}">
        <p14:creationId xmlns:p14="http://schemas.microsoft.com/office/powerpoint/2010/main" val="1500811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强调后续的服务</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33</a:t>
            </a:fld>
            <a:endParaRPr lang="zh-CN" altLang="en-US"/>
          </a:p>
        </p:txBody>
      </p:sp>
    </p:spTree>
    <p:extLst>
      <p:ext uri="{BB962C8B-B14F-4D97-AF65-F5344CB8AC3E}">
        <p14:creationId xmlns:p14="http://schemas.microsoft.com/office/powerpoint/2010/main" val="384365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可以简单介绍一下不同样本类型及疾病需要提供的血液检测以及脑脊液检查指标</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35</a:t>
            </a:fld>
            <a:endParaRPr lang="zh-CN" altLang="en-US"/>
          </a:p>
        </p:txBody>
      </p:sp>
    </p:spTree>
    <p:extLst>
      <p:ext uri="{BB962C8B-B14F-4D97-AF65-F5344CB8AC3E}">
        <p14:creationId xmlns:p14="http://schemas.microsoft.com/office/powerpoint/2010/main" val="149709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以脑炎为例，感染与免疫的鉴别诊断也很重要</a:t>
            </a:r>
            <a:endParaRPr lang="en-US" altLang="zh-CN" dirty="0" smtClean="0"/>
          </a:p>
          <a:p>
            <a:endParaRPr lang="en-US" altLang="zh-CN" dirty="0" smtClean="0"/>
          </a:p>
          <a:p>
            <a:r>
              <a:rPr lang="zh-CN" altLang="en-US" dirty="0" smtClean="0"/>
              <a:t>病原学诊断很重要</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5</a:t>
            </a:fld>
            <a:endParaRPr lang="zh-CN" altLang="en-US"/>
          </a:p>
        </p:txBody>
      </p:sp>
    </p:spTree>
    <p:extLst>
      <p:ext uri="{BB962C8B-B14F-4D97-AF65-F5344CB8AC3E}">
        <p14:creationId xmlns:p14="http://schemas.microsoft.com/office/powerpoint/2010/main" val="4149982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dirty="0" smtClean="0">
                <a:solidFill>
                  <a:schemeClr val="tx2"/>
                </a:solidFill>
                <a:latin typeface="微软雅黑" panose="020B0503020204020204" pitchFamily="34" charset="-122"/>
                <a:ea typeface="微软雅黑" panose="020B0503020204020204" pitchFamily="34" charset="-122"/>
              </a:rPr>
              <a:t>要点：</a:t>
            </a:r>
            <a:r>
              <a:rPr lang="en-US" altLang="zh-CN" b="0" dirty="0" smtClean="0">
                <a:solidFill>
                  <a:schemeClr val="tx2"/>
                </a:solidFill>
                <a:latin typeface="微软雅黑" panose="020B0503020204020204" pitchFamily="34" charset="-122"/>
                <a:ea typeface="微软雅黑" panose="020B0503020204020204" pitchFamily="34" charset="-122"/>
              </a:rPr>
              <a:t>1</a:t>
            </a:r>
            <a:r>
              <a:rPr lang="zh-CN" altLang="en-US" b="0" dirty="0" smtClean="0">
                <a:solidFill>
                  <a:schemeClr val="tx2"/>
                </a:solidFill>
                <a:latin typeface="微软雅黑" panose="020B0503020204020204" pitchFamily="34" charset="-122"/>
                <a:ea typeface="微软雅黑" panose="020B0503020204020204" pitchFamily="34" charset="-122"/>
              </a:rPr>
              <a:t>）病原不明；</a:t>
            </a:r>
            <a:r>
              <a:rPr lang="en-US" altLang="zh-CN" b="0" dirty="0" smtClean="0">
                <a:solidFill>
                  <a:schemeClr val="tx2"/>
                </a:solidFill>
                <a:latin typeface="微软雅黑" panose="020B0503020204020204" pitchFamily="34" charset="-122"/>
                <a:ea typeface="微软雅黑" panose="020B0503020204020204" pitchFamily="34" charset="-122"/>
              </a:rPr>
              <a:t>2</a:t>
            </a:r>
            <a:r>
              <a:rPr lang="zh-CN" altLang="en-US" b="0" dirty="0" smtClean="0">
                <a:solidFill>
                  <a:schemeClr val="tx2"/>
                </a:solidFill>
                <a:latin typeface="微软雅黑" panose="020B0503020204020204" pitchFamily="34" charset="-122"/>
                <a:ea typeface="微软雅黑" panose="020B0503020204020204" pitchFamily="34" charset="-122"/>
              </a:rPr>
              <a:t>）局限性：先有假设，再去做检测</a:t>
            </a:r>
            <a:endParaRPr lang="en-US" altLang="zh-CN" b="0" dirty="0" smtClean="0">
              <a:solidFill>
                <a:schemeClr val="tx2"/>
              </a:solidFill>
              <a:latin typeface="微软雅黑" panose="020B0503020204020204" pitchFamily="34" charset="-122"/>
              <a:ea typeface="微软雅黑" panose="020B0503020204020204" pitchFamily="34" charset="-122"/>
            </a:endParaRPr>
          </a:p>
          <a:p>
            <a:pPr algn="l"/>
            <a:endParaRPr lang="en-US" altLang="zh-CN" b="1" dirty="0" smtClean="0">
              <a:solidFill>
                <a:schemeClr val="tx2"/>
              </a:solidFill>
              <a:latin typeface="微软雅黑" panose="020B0503020204020204" pitchFamily="34" charset="-122"/>
              <a:ea typeface="微软雅黑" panose="020B0503020204020204" pitchFamily="34" charset="-122"/>
            </a:endParaRPr>
          </a:p>
          <a:p>
            <a:pPr algn="l"/>
            <a:r>
              <a:rPr lang="zh-CN" altLang="en-US" b="1" dirty="0" smtClean="0">
                <a:solidFill>
                  <a:schemeClr val="tx2"/>
                </a:solidFill>
                <a:latin typeface="微软雅黑" panose="020B0503020204020204" pitchFamily="34" charset="-122"/>
                <a:ea typeface="微软雅黑" panose="020B0503020204020204" pitchFamily="34" charset="-122"/>
              </a:rPr>
              <a:t>病原诊断，也就是找到“真凶”，是重点，也是难点（传统能够检测几十种，但目前已知可致病的就有上千种）</a:t>
            </a:r>
            <a:endParaRPr lang="en-US" altLang="zh-CN" b="1" dirty="0" smtClean="0">
              <a:solidFill>
                <a:schemeClr val="tx2"/>
              </a:solidFill>
              <a:latin typeface="微软雅黑" panose="020B0503020204020204" pitchFamily="34" charset="-122"/>
              <a:ea typeface="微软雅黑" panose="020B0503020204020204" pitchFamily="34" charset="-122"/>
            </a:endParaRPr>
          </a:p>
          <a:p>
            <a:pPr algn="l"/>
            <a:endParaRPr lang="en-US" altLang="zh-CN" b="1" dirty="0" smtClean="0">
              <a:solidFill>
                <a:schemeClr val="tx2"/>
              </a:solidFill>
              <a:latin typeface="微软雅黑" panose="020B0503020204020204" pitchFamily="34" charset="-122"/>
              <a:ea typeface="微软雅黑" panose="020B0503020204020204" pitchFamily="34" charset="-122"/>
            </a:endParaRPr>
          </a:p>
          <a:p>
            <a:pPr algn="l"/>
            <a:r>
              <a:rPr lang="zh-CN" altLang="en-US" b="1" dirty="0" smtClean="0">
                <a:solidFill>
                  <a:schemeClr val="tx2"/>
                </a:solidFill>
                <a:latin typeface="微软雅黑" panose="020B0503020204020204" pitchFamily="34" charset="-122"/>
                <a:ea typeface="微软雅黑" panose="020B0503020204020204" pitchFamily="34" charset="-122"/>
              </a:rPr>
              <a:t>病原诊断的难点：</a:t>
            </a:r>
            <a:endParaRPr lang="en-US" altLang="zh-CN" b="1" dirty="0" smtClean="0">
              <a:solidFill>
                <a:schemeClr val="tx2"/>
              </a:solidFill>
              <a:latin typeface="微软雅黑" panose="020B0503020204020204" pitchFamily="34" charset="-122"/>
              <a:ea typeface="微软雅黑" panose="020B0503020204020204" pitchFamily="34" charset="-122"/>
            </a:endParaRPr>
          </a:p>
          <a:p>
            <a:pPr algn="l"/>
            <a:r>
              <a:rPr lang="en-US" altLang="zh-CN" dirty="0" smtClean="0">
                <a:solidFill>
                  <a:schemeClr val="tx2"/>
                </a:solidFill>
                <a:latin typeface="微软雅黑" panose="020B0503020204020204" pitchFamily="34" charset="-122"/>
                <a:ea typeface="微软雅黑" panose="020B0503020204020204" pitchFamily="34" charset="-122"/>
              </a:rPr>
              <a:t>1</a:t>
            </a:r>
            <a:r>
              <a:rPr lang="zh-CN" altLang="en-US" dirty="0" smtClean="0">
                <a:solidFill>
                  <a:schemeClr val="tx2"/>
                </a:solidFill>
                <a:latin typeface="微软雅黑" panose="020B0503020204020204" pitchFamily="34" charset="-122"/>
                <a:ea typeface="微软雅黑" panose="020B0503020204020204" pitchFamily="34" charset="-122"/>
              </a:rPr>
              <a:t>、技术特性限制</a:t>
            </a:r>
            <a:endParaRPr lang="en-US" altLang="zh-CN" dirty="0" smtClean="0">
              <a:solidFill>
                <a:schemeClr val="tx2"/>
              </a:solidFill>
              <a:latin typeface="微软雅黑" panose="020B0503020204020204" pitchFamily="34" charset="-122"/>
              <a:ea typeface="微软雅黑" panose="020B0503020204020204" pitchFamily="34" charset="-122"/>
            </a:endParaRPr>
          </a:p>
          <a:p>
            <a:pPr algn="l"/>
            <a:r>
              <a:rPr lang="zh-CN" altLang="en-US" dirty="0" smtClean="0">
                <a:solidFill>
                  <a:schemeClr val="tx2"/>
                </a:solidFill>
                <a:latin typeface="微软雅黑" panose="020B0503020204020204" pitchFamily="34" charset="-122"/>
                <a:ea typeface="微软雅黑" panose="020B0503020204020204" pitchFamily="34" charset="-122"/>
              </a:rPr>
              <a:t>（假设正确</a:t>
            </a: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想到没能做到）</a:t>
            </a:r>
            <a:endParaRPr lang="en-US" altLang="zh-CN" dirty="0" smtClean="0">
              <a:solidFill>
                <a:schemeClr val="tx2"/>
              </a:solidFill>
              <a:latin typeface="微软雅黑" panose="020B0503020204020204" pitchFamily="34" charset="-122"/>
              <a:ea typeface="微软雅黑" panose="020B0503020204020204" pitchFamily="34" charset="-122"/>
            </a:endParaRPr>
          </a:p>
          <a:p>
            <a:pPr algn="l"/>
            <a:r>
              <a:rPr lang="en-US" altLang="zh-CN" dirty="0" smtClean="0">
                <a:solidFill>
                  <a:schemeClr val="tx2"/>
                </a:solidFill>
                <a:latin typeface="微软雅黑" panose="020B0503020204020204" pitchFamily="34" charset="-122"/>
                <a:ea typeface="微软雅黑" panose="020B0503020204020204" pitchFamily="34" charset="-122"/>
              </a:rPr>
              <a:t>2</a:t>
            </a:r>
            <a:r>
              <a:rPr lang="zh-CN" altLang="en-US" dirty="0" smtClean="0">
                <a:solidFill>
                  <a:schemeClr val="tx2"/>
                </a:solidFill>
                <a:latin typeface="微软雅黑" panose="020B0503020204020204" pitchFamily="34" charset="-122"/>
                <a:ea typeface="微软雅黑" panose="020B0503020204020204" pitchFamily="34" charset="-122"/>
              </a:rPr>
              <a:t>、到底该检测哪些病原菌</a:t>
            </a:r>
            <a:endParaRPr lang="en-US" altLang="zh-CN" dirty="0" smtClean="0">
              <a:solidFill>
                <a:schemeClr val="tx2"/>
              </a:solidFill>
              <a:latin typeface="微软雅黑" panose="020B0503020204020204" pitchFamily="34" charset="-122"/>
              <a:ea typeface="微软雅黑" panose="020B0503020204020204" pitchFamily="34" charset="-122"/>
            </a:endParaRPr>
          </a:p>
          <a:p>
            <a:pPr algn="l"/>
            <a:r>
              <a:rPr lang="zh-CN" altLang="en-US" dirty="0" smtClean="0">
                <a:solidFill>
                  <a:schemeClr val="tx2"/>
                </a:solidFill>
                <a:latin typeface="微软雅黑" panose="020B0503020204020204" pitchFamily="34" charset="-122"/>
                <a:ea typeface="微软雅黑" panose="020B0503020204020204" pitchFamily="34" charset="-122"/>
              </a:rPr>
              <a:t>（假设困难</a:t>
            </a: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没有想到）</a:t>
            </a:r>
            <a:endParaRPr lang="en-US" altLang="zh-CN" dirty="0" smtClean="0">
              <a:solidFill>
                <a:schemeClr val="tx2"/>
              </a:solidFill>
              <a:latin typeface="微软雅黑" panose="020B0503020204020204" pitchFamily="34" charset="-122"/>
              <a:ea typeface="微软雅黑" panose="020B0503020204020204" pitchFamily="34" charset="-122"/>
            </a:endParaRPr>
          </a:p>
          <a:p>
            <a:pPr algn="l"/>
            <a:r>
              <a:rPr lang="en-US" altLang="zh-CN" dirty="0" smtClean="0">
                <a:solidFill>
                  <a:schemeClr val="tx2"/>
                </a:solidFill>
                <a:latin typeface="微软雅黑" panose="020B0503020204020204" pitchFamily="34" charset="-122"/>
                <a:ea typeface="微软雅黑" panose="020B0503020204020204" pitchFamily="34" charset="-122"/>
              </a:rPr>
              <a:t>3</a:t>
            </a:r>
            <a:r>
              <a:rPr lang="zh-CN" altLang="en-US" dirty="0" smtClean="0">
                <a:solidFill>
                  <a:schemeClr val="tx2"/>
                </a:solidFill>
                <a:latin typeface="微软雅黑" panose="020B0503020204020204" pitchFamily="34" charset="-122"/>
                <a:ea typeface="微软雅黑" panose="020B0503020204020204" pitchFamily="34" charset="-122"/>
              </a:rPr>
              <a:t>、新发病原缺乏有效检测技术</a:t>
            </a:r>
            <a:endParaRPr lang="en-US" altLang="zh-CN" dirty="0" smtClean="0">
              <a:solidFill>
                <a:schemeClr val="tx2"/>
              </a:solidFill>
              <a:latin typeface="微软雅黑" panose="020B0503020204020204" pitchFamily="34" charset="-122"/>
              <a:ea typeface="微软雅黑" panose="020B0503020204020204" pitchFamily="34" charset="-122"/>
            </a:endParaRPr>
          </a:p>
          <a:p>
            <a:pPr algn="l"/>
            <a:r>
              <a:rPr lang="zh-CN" altLang="en-US" dirty="0" smtClean="0">
                <a:solidFill>
                  <a:schemeClr val="tx2"/>
                </a:solidFill>
                <a:latin typeface="微软雅黑" panose="020B0503020204020204" pitchFamily="34" charset="-122"/>
                <a:ea typeface="微软雅黑" panose="020B0503020204020204" pitchFamily="34" charset="-122"/>
              </a:rPr>
              <a:t>（没有假设</a:t>
            </a:r>
            <a:r>
              <a:rPr lang="en-US" altLang="zh-CN" dirty="0" smtClean="0">
                <a:solidFill>
                  <a:schemeClr val="tx2"/>
                </a:solidFill>
                <a:latin typeface="微软雅黑" panose="020B0503020204020204" pitchFamily="34" charset="-122"/>
                <a:ea typeface="微软雅黑" panose="020B0503020204020204" pitchFamily="34" charset="-122"/>
              </a:rPr>
              <a:t>-</a:t>
            </a:r>
            <a:r>
              <a:rPr lang="zh-CN" altLang="en-US" dirty="0" smtClean="0">
                <a:solidFill>
                  <a:schemeClr val="tx2"/>
                </a:solidFill>
                <a:latin typeface="微软雅黑" panose="020B0503020204020204" pitchFamily="34" charset="-122"/>
                <a:ea typeface="微软雅黑" panose="020B0503020204020204" pitchFamily="34" charset="-122"/>
              </a:rPr>
              <a:t>想不到）</a:t>
            </a:r>
            <a:endParaRPr lang="en-US" altLang="zh-CN" dirty="0" smtClean="0">
              <a:solidFill>
                <a:schemeClr val="tx2"/>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6</a:t>
            </a:fld>
            <a:endParaRPr lang="zh-CN" altLang="en-US"/>
          </a:p>
        </p:txBody>
      </p:sp>
    </p:spTree>
    <p:extLst>
      <p:ext uri="{BB962C8B-B14F-4D97-AF65-F5344CB8AC3E}">
        <p14:creationId xmlns:p14="http://schemas.microsoft.com/office/powerpoint/2010/main" val="3274275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宏基因组之所以受到关注是因为提供病原诊断新的方法</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宏基因组不去做假设，样本中有什么，就能够检测什么</a:t>
            </a:r>
          </a:p>
          <a:p>
            <a:endParaRPr lang="en-US" altLang="zh-CN" dirty="0" smtClean="0"/>
          </a:p>
          <a:p>
            <a:r>
              <a:rPr lang="zh-CN" altLang="en-US" dirty="0" smtClean="0"/>
              <a:t>增加备注文字</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7</a:t>
            </a:fld>
            <a:endParaRPr lang="zh-CN" altLang="en-US"/>
          </a:p>
        </p:txBody>
      </p:sp>
    </p:spTree>
    <p:extLst>
      <p:ext uri="{BB962C8B-B14F-4D97-AF65-F5344CB8AC3E}">
        <p14:creationId xmlns:p14="http://schemas.microsoft.com/office/powerpoint/2010/main" val="1105423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为什么能够做到这一点？</a:t>
            </a:r>
            <a:endParaRPr lang="en-US" altLang="zh-CN" dirty="0" smtClean="0"/>
          </a:p>
          <a:p>
            <a:endParaRPr lang="en-US" altLang="zh-CN" dirty="0" smtClean="0"/>
          </a:p>
          <a:p>
            <a:endParaRPr lang="en-US" altLang="zh-CN" dirty="0" smtClean="0"/>
          </a:p>
          <a:p>
            <a:r>
              <a:rPr lang="zh-CN" altLang="en-US" dirty="0" smtClean="0"/>
              <a:t>宏基因组能够做到无偏倚检测的原因</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8</a:t>
            </a:fld>
            <a:endParaRPr lang="zh-CN" altLang="en-US"/>
          </a:p>
        </p:txBody>
      </p:sp>
    </p:spTree>
    <p:extLst>
      <p:ext uri="{BB962C8B-B14F-4D97-AF65-F5344CB8AC3E}">
        <p14:creationId xmlns:p14="http://schemas.microsoft.com/office/powerpoint/2010/main" val="4284026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中山医院感染科</a:t>
            </a:r>
            <a:r>
              <a:rPr lang="en-US" altLang="zh-CN" dirty="0" smtClean="0"/>
              <a:t>/</a:t>
            </a:r>
            <a:r>
              <a:rPr lang="zh-CN" altLang="en-US" dirty="0" smtClean="0"/>
              <a:t>微生物组</a:t>
            </a:r>
            <a:r>
              <a:rPr lang="en-US" altLang="zh-CN" dirty="0" smtClean="0"/>
              <a:t>/</a:t>
            </a:r>
            <a:r>
              <a:rPr lang="zh-CN" altLang="en-US" dirty="0" smtClean="0"/>
              <a:t>呼吸科，与华大合作；</a:t>
            </a:r>
            <a:endParaRPr lang="en-US" altLang="zh-CN" dirty="0" smtClean="0"/>
          </a:p>
          <a:p>
            <a:r>
              <a:rPr lang="zh-CN" altLang="en-US" dirty="0" smtClean="0"/>
              <a:t>达到的效果：敏感性高于培养方法</a:t>
            </a:r>
            <a:endParaRPr lang="en-US" altLang="zh-CN" dirty="0" smtClean="0"/>
          </a:p>
          <a:p>
            <a:r>
              <a:rPr lang="en-US" altLang="zh-CN" dirty="0" smtClean="0"/>
              <a:t>68.6%</a:t>
            </a:r>
            <a:r>
              <a:rPr lang="zh-CN" altLang="en-US" dirty="0" smtClean="0"/>
              <a:t>是下呼吸道感染相关标本（肺泡灌洗液</a:t>
            </a:r>
            <a:r>
              <a:rPr lang="en-US" altLang="zh-CN" dirty="0" smtClean="0"/>
              <a:t>+</a:t>
            </a:r>
            <a:r>
              <a:rPr lang="zh-CN" altLang="en-US" dirty="0" smtClean="0"/>
              <a:t>痰</a:t>
            </a:r>
            <a:r>
              <a:rPr lang="en-US" altLang="zh-CN" dirty="0" smtClean="0"/>
              <a:t>+</a:t>
            </a:r>
            <a:r>
              <a:rPr lang="zh-CN" altLang="en-US" dirty="0" smtClean="0"/>
              <a:t>胸水）</a:t>
            </a:r>
            <a:endParaRPr lang="en-US" altLang="zh-CN" dirty="0" smtClean="0"/>
          </a:p>
          <a:p>
            <a:endParaRPr lang="en-US" altLang="zh-CN" dirty="0" smtClean="0"/>
          </a:p>
          <a:p>
            <a:r>
              <a:rPr lang="zh-CN" altLang="en-US" dirty="0" smtClean="0"/>
              <a:t>修改效果</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9</a:t>
            </a:fld>
            <a:endParaRPr lang="zh-CN" altLang="en-US"/>
          </a:p>
        </p:txBody>
      </p:sp>
    </p:spTree>
    <p:extLst>
      <p:ext uri="{BB962C8B-B14F-4D97-AF65-F5344CB8AC3E}">
        <p14:creationId xmlns:p14="http://schemas.microsoft.com/office/powerpoint/2010/main" val="85820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重点：</a:t>
            </a:r>
            <a:r>
              <a:rPr lang="en-US" altLang="zh-CN" dirty="0" err="1" smtClean="0"/>
              <a:t>mNGS</a:t>
            </a:r>
            <a:r>
              <a:rPr lang="zh-CN" altLang="en-US" dirty="0" smtClean="0"/>
              <a:t>越来越受关注</a:t>
            </a:r>
            <a:endParaRPr lang="en-US" altLang="zh-CN" dirty="0" smtClean="0"/>
          </a:p>
          <a:p>
            <a:endParaRPr lang="en-US" altLang="zh-CN" dirty="0" smtClean="0"/>
          </a:p>
          <a:p>
            <a:endParaRPr lang="en-US" altLang="zh-CN" dirty="0" smtClean="0"/>
          </a:p>
          <a:p>
            <a:r>
              <a:rPr lang="zh-CN" altLang="en-US" dirty="0" smtClean="0"/>
              <a:t>时间轴：宏基因组计划</a:t>
            </a:r>
            <a:r>
              <a:rPr lang="zh-CN" altLang="en-US" baseline="0" dirty="0" smtClean="0"/>
              <a:t>  </a:t>
            </a:r>
            <a:r>
              <a:rPr lang="en-US" altLang="zh-CN" baseline="0" dirty="0" smtClean="0"/>
              <a:t>-&gt; </a:t>
            </a:r>
            <a:r>
              <a:rPr lang="zh-CN" altLang="en-US" baseline="0" dirty="0" smtClean="0"/>
              <a:t>第一篇临床应用  </a:t>
            </a:r>
            <a:r>
              <a:rPr lang="en-US" altLang="zh-CN" baseline="0" dirty="0" smtClean="0"/>
              <a:t>-&gt; </a:t>
            </a:r>
            <a:r>
              <a:rPr lang="zh-CN" altLang="en-US" baseline="0" dirty="0" smtClean="0"/>
              <a:t>专家共识  </a:t>
            </a:r>
            <a:r>
              <a:rPr lang="en-US" altLang="zh-CN" baseline="0" dirty="0" smtClean="0"/>
              <a:t>-&gt;  </a:t>
            </a:r>
            <a:r>
              <a:rPr lang="zh-CN" altLang="en-US" baseline="0" dirty="0" smtClean="0"/>
              <a:t>多中心研究  </a:t>
            </a:r>
            <a:r>
              <a:rPr lang="en-US" altLang="zh-CN" baseline="0" dirty="0" smtClean="0"/>
              <a:t>-&gt;  </a:t>
            </a:r>
            <a:r>
              <a:rPr lang="zh-CN" altLang="en-US" baseline="0" dirty="0" smtClean="0"/>
              <a:t>标准化、规范化</a:t>
            </a:r>
            <a:endParaRPr lang="en-US" altLang="zh-CN" baseline="0" dirty="0" smtClean="0"/>
          </a:p>
          <a:p>
            <a:r>
              <a:rPr lang="zh-CN" altLang="en-US" baseline="0" dirty="0" smtClean="0"/>
              <a:t>能不能用  </a:t>
            </a:r>
            <a:r>
              <a:rPr lang="en-US" altLang="zh-CN" baseline="0" dirty="0" smtClean="0"/>
              <a:t>-&gt;   </a:t>
            </a:r>
            <a:r>
              <a:rPr lang="zh-CN" altLang="en-US" baseline="0" dirty="0" smtClean="0"/>
              <a:t>怎么用  </a:t>
            </a:r>
            <a:r>
              <a:rPr lang="en-US" altLang="zh-CN" baseline="0" dirty="0" smtClean="0"/>
              <a:t>-&gt;  </a:t>
            </a:r>
            <a:r>
              <a:rPr lang="zh-CN" altLang="en-US" baseline="0" dirty="0" smtClean="0"/>
              <a:t>好不好用</a:t>
            </a:r>
            <a:endParaRPr lang="en-US" altLang="zh-CN" baseline="0" dirty="0" smtClean="0"/>
          </a:p>
          <a:p>
            <a:endParaRPr lang="en-US" altLang="zh-CN" baseline="0" dirty="0" smtClean="0"/>
          </a:p>
          <a:p>
            <a:r>
              <a:rPr lang="en-US" altLang="zh-CN" baseline="0" dirty="0" smtClean="0"/>
              <a:t>HMP</a:t>
            </a:r>
            <a:r>
              <a:rPr lang="zh-CN" altLang="en-US" baseline="0" dirty="0" smtClean="0"/>
              <a:t>：人类微生物菌群数据库</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10</a:t>
            </a:fld>
            <a:endParaRPr lang="zh-CN" altLang="en-US"/>
          </a:p>
        </p:txBody>
      </p:sp>
    </p:spTree>
    <p:extLst>
      <p:ext uri="{BB962C8B-B14F-4D97-AF65-F5344CB8AC3E}">
        <p14:creationId xmlns:p14="http://schemas.microsoft.com/office/powerpoint/2010/main" val="2648563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举例说明问题：</a:t>
            </a:r>
            <a:endParaRPr lang="en-US" altLang="zh-CN" dirty="0" smtClean="0"/>
          </a:p>
          <a:p>
            <a:r>
              <a:rPr lang="zh-CN" altLang="en-US" dirty="0" smtClean="0"/>
              <a:t>联系一下：</a:t>
            </a:r>
            <a:r>
              <a:rPr lang="en-US" altLang="zh-CN" dirty="0" err="1" smtClean="0"/>
              <a:t>mNGS</a:t>
            </a:r>
            <a:r>
              <a:rPr lang="zh-CN" altLang="en-US" dirty="0" smtClean="0"/>
              <a:t>样本当中有什么，就能检测到什么</a:t>
            </a:r>
            <a:endParaRPr lang="zh-CN" altLang="en-US" dirty="0"/>
          </a:p>
        </p:txBody>
      </p:sp>
      <p:sp>
        <p:nvSpPr>
          <p:cNvPr id="4" name="灯片编号占位符 3"/>
          <p:cNvSpPr>
            <a:spLocks noGrp="1"/>
          </p:cNvSpPr>
          <p:nvPr>
            <p:ph type="sldNum" sz="quarter" idx="10"/>
          </p:nvPr>
        </p:nvSpPr>
        <p:spPr/>
        <p:txBody>
          <a:bodyPr/>
          <a:lstStyle/>
          <a:p>
            <a:fld id="{085A82D5-09B3-4CEA-834B-401894A7CE07}" type="slidenum">
              <a:rPr lang="zh-CN" altLang="en-US" smtClean="0"/>
              <a:t>12</a:t>
            </a:fld>
            <a:endParaRPr lang="zh-CN" altLang="en-US"/>
          </a:p>
        </p:txBody>
      </p:sp>
    </p:spTree>
    <p:extLst>
      <p:ext uri="{BB962C8B-B14F-4D97-AF65-F5344CB8AC3E}">
        <p14:creationId xmlns:p14="http://schemas.microsoft.com/office/powerpoint/2010/main" val="3936726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封面">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596" y="344787"/>
            <a:ext cx="696267" cy="975095"/>
          </a:xfrm>
          <a:prstGeom prst="rect">
            <a:avLst/>
          </a:prstGeom>
        </p:spPr>
      </p:pic>
      <p:sp>
        <p:nvSpPr>
          <p:cNvPr id="2" name="标题 1"/>
          <p:cNvSpPr>
            <a:spLocks noGrp="1"/>
          </p:cNvSpPr>
          <p:nvPr>
            <p:ph type="ctrTitle"/>
          </p:nvPr>
        </p:nvSpPr>
        <p:spPr>
          <a:xfrm>
            <a:off x="1524000" y="1122363"/>
            <a:ext cx="9144000" cy="2387600"/>
          </a:xfrm>
        </p:spPr>
        <p:txBody>
          <a:bodyPr anchor="b">
            <a:normAutofit/>
          </a:bodyPr>
          <a:lstStyle>
            <a:lvl1pPr algn="ctr">
              <a:defRPr sz="4800">
                <a:solidFill>
                  <a:srgbClr val="006400"/>
                </a:solidFill>
                <a:latin typeface="+mn-lt"/>
                <a:cs typeface="Arial" panose="020B0604020202020204" pitchFamily="34" charset="0"/>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solidFill>
                  <a:schemeClr val="tx1">
                    <a:lumMod val="85000"/>
                    <a:lumOff val="15000"/>
                  </a:schemeClr>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8" name="日期占位符 3"/>
          <p:cNvSpPr>
            <a:spLocks noGrp="1"/>
          </p:cNvSpPr>
          <p:nvPr>
            <p:ph type="dt" sz="half" idx="10"/>
          </p:nvPr>
        </p:nvSpPr>
        <p:spPr>
          <a:xfrm>
            <a:off x="518728" y="6496491"/>
            <a:ext cx="815112" cy="320688"/>
          </a:xfrm>
        </p:spPr>
        <p:txBody>
          <a:bodyPr/>
          <a:lstStyle>
            <a:lvl1pPr algn="ctr">
              <a:defRPr>
                <a:latin typeface="+mn-lt"/>
              </a:defRPr>
            </a:lvl1pPr>
          </a:lstStyle>
          <a:p>
            <a:fld id="{3072F221-301F-497C-998E-424E13080826}" type="datetime1">
              <a:rPr lang="zh-CN" altLang="en-US" smtClean="0"/>
              <a:pPr/>
              <a:t>2020/2/27</a:t>
            </a:fld>
            <a:endParaRPr lang="zh-CN" altLang="en-US" dirty="0"/>
          </a:p>
        </p:txBody>
      </p:sp>
      <p:sp>
        <p:nvSpPr>
          <p:cNvPr id="10"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11"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32896" y="6101425"/>
            <a:ext cx="970736" cy="419964"/>
          </a:xfrm>
          <a:prstGeom prst="rect">
            <a:avLst/>
          </a:prstGeom>
        </p:spPr>
      </p:pic>
    </p:spTree>
    <p:extLst>
      <p:ext uri="{BB962C8B-B14F-4D97-AF65-F5344CB8AC3E}">
        <p14:creationId xmlns:p14="http://schemas.microsoft.com/office/powerpoint/2010/main" val="199705917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838200" y="1352518"/>
            <a:ext cx="10515600" cy="4824445"/>
          </a:xfrm>
        </p:spPr>
        <p:txBody>
          <a:bodyPr vert="eaVert"/>
          <a:lstStyle>
            <a:lvl1pPr marL="342900" indent="-342900">
              <a:buFont typeface="Arial" panose="020B0604020202020204" pitchFamily="34" charset="0"/>
              <a:buChar char="▪"/>
              <a:defRPr sz="2400">
                <a:latin typeface="+mn-lt"/>
                <a:cs typeface="Arial" panose="020B0604020202020204" pitchFamily="34" charset="0"/>
              </a:defRPr>
            </a:lvl1pPr>
            <a:lvl2pPr marL="685800" indent="-228600">
              <a:buFont typeface="Arial" panose="020B0604020202020204" pitchFamily="34" charset="0"/>
              <a:buChar char="▪"/>
              <a:defRPr sz="2000">
                <a:latin typeface="+mn-lt"/>
                <a:cs typeface="Arial" panose="020B0604020202020204" pitchFamily="34" charset="0"/>
              </a:defRPr>
            </a:lvl2pPr>
            <a:lvl3pPr marL="1143000" indent="-228600">
              <a:buFont typeface="Arial" panose="020B0604020202020204" pitchFamily="34" charset="0"/>
              <a:buChar char="▪"/>
              <a:defRPr sz="1600">
                <a:latin typeface="+mn-lt"/>
                <a:cs typeface="Arial" panose="020B0604020202020204" pitchFamily="34" charset="0"/>
              </a:defRPr>
            </a:lvl3pPr>
            <a:lvl4pPr marL="1600200" indent="-228600">
              <a:buFont typeface="Arial" panose="020B0604020202020204" pitchFamily="34" charset="0"/>
              <a:buChar char="▪"/>
              <a:defRPr sz="1400">
                <a:latin typeface="+mn-lt"/>
                <a:cs typeface="Arial" panose="020B0604020202020204" pitchFamily="34" charset="0"/>
              </a:defRPr>
            </a:lvl4pPr>
            <a:lvl5pPr marL="2057400" indent="-228600">
              <a:buFont typeface="Arial" panose="020B0604020202020204" pitchFamily="34" charset="0"/>
              <a:buChar char="▪"/>
              <a:defRPr sz="1400">
                <a:latin typeface="+mn-lt"/>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4" name="日期占位符 3"/>
          <p:cNvSpPr>
            <a:spLocks noGrp="1"/>
          </p:cNvSpPr>
          <p:nvPr>
            <p:ph type="dt" sz="half" idx="10"/>
          </p:nvPr>
        </p:nvSpPr>
        <p:spPr>
          <a:xfrm>
            <a:off x="518728" y="6496491"/>
            <a:ext cx="815112" cy="320688"/>
          </a:xfrm>
        </p:spPr>
        <p:txBody>
          <a:bodyPr/>
          <a:lstStyle>
            <a:lvl1pPr algn="ctr">
              <a:defRPr>
                <a:latin typeface="+mn-lt"/>
              </a:defRPr>
            </a:lvl1pPr>
          </a:lstStyle>
          <a:p>
            <a:fld id="{FF5F491F-907B-46AC-BE7C-708E44FD7272}" type="datetime1">
              <a:rPr lang="zh-CN" altLang="en-US" smtClean="0"/>
              <a:pPr/>
              <a:t>2020/2/27</a:t>
            </a:fld>
            <a:endParaRPr lang="zh-CN" altLang="en-US" dirty="0"/>
          </a:p>
        </p:txBody>
      </p:sp>
      <p:sp>
        <p:nvSpPr>
          <p:cNvPr id="15"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16"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10" name="图片 9"/>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1" name="图片 10"/>
          <p:cNvPicPr>
            <a:picLocks noChangeAspect="1"/>
          </p:cNvPicPr>
          <p:nvPr userDrawn="1"/>
        </p:nvPicPr>
        <p:blipFill rotWithShape="1">
          <a:blip r:embed="rId2"/>
          <a:srcRect l="47640" t="35096" b="22788"/>
          <a:stretch/>
        </p:blipFill>
        <p:spPr>
          <a:xfrm>
            <a:off x="10973167" y="6238353"/>
            <a:ext cx="761266" cy="346315"/>
          </a:xfrm>
          <a:prstGeom prst="rect">
            <a:avLst/>
          </a:prstGeom>
        </p:spPr>
      </p:pic>
      <p:sp>
        <p:nvSpPr>
          <p:cNvPr id="13" name="标题 1"/>
          <p:cNvSpPr>
            <a:spLocks noGrp="1"/>
          </p:cNvSpPr>
          <p:nvPr>
            <p:ph type="title"/>
          </p:nvPr>
        </p:nvSpPr>
        <p:spPr>
          <a:xfrm>
            <a:off x="838200" y="365125"/>
            <a:ext cx="10515600" cy="831627"/>
          </a:xfrm>
        </p:spPr>
        <p:txBody>
          <a:bodyPr/>
          <a:lstStyle>
            <a:lvl1pPr algn="ctr">
              <a:defRPr>
                <a:solidFill>
                  <a:srgbClr val="006400"/>
                </a:solidFill>
                <a:latin typeface="+mn-lt"/>
                <a:cs typeface="Arial" panose="020B0604020202020204" pitchFamily="34" charset="0"/>
              </a:defRPr>
            </a:lvl1pPr>
          </a:lstStyle>
          <a:p>
            <a:r>
              <a:rPr lang="zh-CN" altLang="en-US" dirty="0" smtClean="0"/>
              <a:t>单击此处编辑母版标题样式</a:t>
            </a:r>
            <a:endParaRPr lang="zh-CN" altLang="en-US" dirty="0"/>
          </a:p>
        </p:txBody>
      </p:sp>
      <p:cxnSp>
        <p:nvCxnSpPr>
          <p:cNvPr id="17" name="直接连接符 16"/>
          <p:cNvCxnSpPr/>
          <p:nvPr userDrawn="1"/>
        </p:nvCxnSpPr>
        <p:spPr>
          <a:xfrm>
            <a:off x="838200" y="1196752"/>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2833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lgn="l">
              <a:defRPr>
                <a:solidFill>
                  <a:srgbClr val="006400"/>
                </a:solidFill>
                <a:latin typeface="+mn-lt"/>
                <a:cs typeface="Arial" panose="020B0604020202020204" pitchFamily="34" charset="0"/>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838200" y="365125"/>
            <a:ext cx="7734300" cy="5811838"/>
          </a:xfrm>
        </p:spPr>
        <p:txBody>
          <a:bodyPr vert="eaVert"/>
          <a:lstStyle>
            <a:lvl1pPr marL="342900" indent="-342900">
              <a:buFont typeface="Arial" panose="020B0604020202020204" pitchFamily="34" charset="0"/>
              <a:buChar char="▪"/>
              <a:defRPr sz="2400">
                <a:latin typeface="+mn-lt"/>
                <a:cs typeface="Arial" panose="020B0604020202020204" pitchFamily="34" charset="0"/>
              </a:defRPr>
            </a:lvl1pPr>
            <a:lvl2pPr marL="685800" indent="-228600">
              <a:buFont typeface="Arial" panose="020B0604020202020204" pitchFamily="34" charset="0"/>
              <a:buChar char="▪"/>
              <a:defRPr sz="2000">
                <a:latin typeface="+mn-lt"/>
                <a:cs typeface="Arial" panose="020B0604020202020204" pitchFamily="34" charset="0"/>
              </a:defRPr>
            </a:lvl2pPr>
            <a:lvl3pPr marL="1143000" indent="-228600">
              <a:buFont typeface="Arial" panose="020B0604020202020204" pitchFamily="34" charset="0"/>
              <a:buChar char="▪"/>
              <a:defRPr sz="1600">
                <a:latin typeface="+mn-lt"/>
                <a:cs typeface="Arial" panose="020B0604020202020204" pitchFamily="34" charset="0"/>
              </a:defRPr>
            </a:lvl3pPr>
            <a:lvl4pPr marL="1600200" indent="-228600">
              <a:buFont typeface="Arial" panose="020B0604020202020204" pitchFamily="34" charset="0"/>
              <a:buChar char="▪"/>
              <a:defRPr sz="1400">
                <a:latin typeface="+mn-lt"/>
                <a:cs typeface="Arial" panose="020B0604020202020204" pitchFamily="34" charset="0"/>
              </a:defRPr>
            </a:lvl4pPr>
            <a:lvl5pPr marL="2057400" indent="-228600">
              <a:buFont typeface="Arial" panose="020B0604020202020204" pitchFamily="34" charset="0"/>
              <a:buChar char="▪"/>
              <a:defRPr sz="1400">
                <a:latin typeface="+mn-lt"/>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日期占位符 3"/>
          <p:cNvSpPr>
            <a:spLocks noGrp="1"/>
          </p:cNvSpPr>
          <p:nvPr>
            <p:ph type="dt" sz="half" idx="10"/>
          </p:nvPr>
        </p:nvSpPr>
        <p:spPr>
          <a:xfrm>
            <a:off x="518728" y="6496491"/>
            <a:ext cx="815112" cy="320688"/>
          </a:xfrm>
        </p:spPr>
        <p:txBody>
          <a:bodyPr/>
          <a:lstStyle>
            <a:lvl1pPr algn="ctr">
              <a:defRPr>
                <a:latin typeface="+mn-lt"/>
              </a:defRPr>
            </a:lvl1pPr>
          </a:lstStyle>
          <a:p>
            <a:fld id="{957F937F-ABDD-443E-9CFC-5A7208E8B395}" type="datetime1">
              <a:rPr lang="zh-CN" altLang="en-US" smtClean="0"/>
              <a:pPr/>
              <a:t>2020/2/27</a:t>
            </a:fld>
            <a:endParaRPr lang="zh-CN" altLang="en-US" dirty="0"/>
          </a:p>
        </p:txBody>
      </p:sp>
      <p:sp>
        <p:nvSpPr>
          <p:cNvPr id="13"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14"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8" name="图片 7"/>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9" name="图片 8"/>
          <p:cNvPicPr>
            <a:picLocks noChangeAspect="1"/>
          </p:cNvPicPr>
          <p:nvPr userDrawn="1"/>
        </p:nvPicPr>
        <p:blipFill rotWithShape="1">
          <a:blip r:embed="rId2"/>
          <a:srcRect l="47640" t="35096" b="22788"/>
          <a:stretch/>
        </p:blipFill>
        <p:spPr>
          <a:xfrm>
            <a:off x="10973167" y="6238353"/>
            <a:ext cx="761266" cy="346315"/>
          </a:xfrm>
          <a:prstGeom prst="rect">
            <a:avLst/>
          </a:prstGeom>
        </p:spPr>
      </p:pic>
    </p:spTree>
    <p:extLst>
      <p:ext uri="{BB962C8B-B14F-4D97-AF65-F5344CB8AC3E}">
        <p14:creationId xmlns:p14="http://schemas.microsoft.com/office/powerpoint/2010/main" val="147215294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语">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838200" y="2708920"/>
            <a:ext cx="10515600" cy="936104"/>
          </a:xfrm>
        </p:spPr>
        <p:txBody>
          <a:bodyPr>
            <a:noAutofit/>
          </a:bodyPr>
          <a:lstStyle>
            <a:lvl1pPr algn="ctr">
              <a:defRPr sz="3200">
                <a:solidFill>
                  <a:srgbClr val="006400"/>
                </a:solidFill>
                <a:latin typeface="+mn-lt"/>
                <a:cs typeface="Arial" panose="020B0604020202020204" pitchFamily="34" charset="0"/>
              </a:defRPr>
            </a:lvl1pPr>
          </a:lstStyle>
          <a:p>
            <a:r>
              <a:rPr lang="zh-CN" altLang="en-US" dirty="0" smtClean="0"/>
              <a:t>结束语</a:t>
            </a:r>
            <a:endParaRPr lang="zh-CN" altLang="en-US" dirty="0"/>
          </a:p>
        </p:txBody>
      </p:sp>
    </p:spTree>
    <p:extLst>
      <p:ext uri="{BB962C8B-B14F-4D97-AF65-F5344CB8AC3E}">
        <p14:creationId xmlns:p14="http://schemas.microsoft.com/office/powerpoint/2010/main" val="10419901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a:xfrm>
            <a:off x="609600" y="6356351"/>
            <a:ext cx="3860800" cy="365125"/>
          </a:xfrm>
        </p:spPr>
        <p:txBody>
          <a:bodyPr/>
          <a:lstStyle>
            <a:lvl1pPr algn="l">
              <a:defRPr/>
            </a:lvl1pPr>
          </a:lstStyle>
          <a:p>
            <a:endParaRPr lang="zh-CN" altLang="en-US" dirty="0">
              <a:solidFill>
                <a:prstClr val="black">
                  <a:tint val="75000"/>
                </a:prstClr>
              </a:solidFill>
            </a:endParaRPr>
          </a:p>
        </p:txBody>
      </p:sp>
      <p:cxnSp>
        <p:nvCxnSpPr>
          <p:cNvPr id="10" name="直接连接符 9"/>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8456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a:xfrm>
            <a:off x="609600" y="6356351"/>
            <a:ext cx="3860800" cy="365125"/>
          </a:xfrm>
        </p:spPr>
        <p:txBody>
          <a:bodyPr/>
          <a:lstStyle>
            <a:lvl1pPr algn="l">
              <a:defRPr/>
            </a:lvl1pPr>
          </a:lstStyle>
          <a:p>
            <a:endParaRPr lang="zh-CN" altLang="en-US" dirty="0">
              <a:solidFill>
                <a:prstClr val="black">
                  <a:tint val="75000"/>
                </a:prstClr>
              </a:solidFill>
            </a:endParaRPr>
          </a:p>
        </p:txBody>
      </p:sp>
      <p:cxnSp>
        <p:nvCxnSpPr>
          <p:cNvPr id="10" name="直接连接符 9"/>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379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a:xfrm>
            <a:off x="609600" y="6356351"/>
            <a:ext cx="3860800" cy="365125"/>
          </a:xfrm>
        </p:spPr>
        <p:txBody>
          <a:bodyPr/>
          <a:lstStyle>
            <a:lvl1pPr algn="l">
              <a:defRPr/>
            </a:lvl1pPr>
          </a:lstStyle>
          <a:p>
            <a:endParaRPr lang="zh-CN" altLang="en-US" dirty="0">
              <a:solidFill>
                <a:prstClr val="black">
                  <a:tint val="75000"/>
                </a:prstClr>
              </a:solidFill>
            </a:endParaRPr>
          </a:p>
        </p:txBody>
      </p:sp>
      <p:cxnSp>
        <p:nvCxnSpPr>
          <p:cNvPr id="10" name="直接连接符 9"/>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58599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0C793B5-1F48-41F8-9C73-C3881FAD675F}" type="datetimeFigureOut">
              <a:rPr lang="zh-CN" altLang="en-US" smtClean="0"/>
              <a:t>2020/2/27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83C131-1F6D-4CA3-A0E5-4D9331BC6899}" type="slidenum">
              <a:rPr lang="zh-CN" altLang="en-US" smtClean="0"/>
              <a:t>‹#›</a:t>
            </a:fld>
            <a:endParaRPr lang="zh-CN" altLang="en-US"/>
          </a:p>
        </p:txBody>
      </p:sp>
      <p:sp>
        <p:nvSpPr>
          <p:cNvPr id="7" name="内容占位符 6"/>
          <p:cNvSpPr>
            <a:spLocks noGrp="1"/>
          </p:cNvSpPr>
          <p:nvPr>
            <p:ph sz="quarter" idx="14"/>
          </p:nvPr>
        </p:nvSpPr>
        <p:spPr>
          <a:xfrm>
            <a:off x="609600" y="1412776"/>
            <a:ext cx="10972800" cy="49685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2043890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normAutofit/>
          </a:bodyPr>
          <a:lstStyle>
            <a:lvl1pPr algn="ctr">
              <a:defRPr sz="4800">
                <a:solidFill>
                  <a:srgbClr val="006E27"/>
                </a:solidFill>
                <a:latin typeface="Arial Black" panose="020B0A04020102020204" pitchFamily="34" charset="0"/>
                <a:cs typeface="Arial" panose="020B0604020202020204" pitchFamily="34" charset="0"/>
              </a:defRPr>
            </a:lvl1pPr>
          </a:lstStyle>
          <a:p>
            <a:r>
              <a:rPr lang="en-US" altLang="zh-CN" dirty="0" smtClean="0"/>
              <a:t>Headline</a:t>
            </a:r>
            <a:endParaRPr lang="zh-CN" altLang="en-US" dirty="0"/>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800" b="1" i="1">
                <a:solidFill>
                  <a:schemeClr val="tx1">
                    <a:lumMod val="85000"/>
                    <a:lumOff val="15000"/>
                  </a:schemeClr>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smtClean="0"/>
              <a:t>Subheading</a:t>
            </a:r>
            <a:endParaRPr lang="zh-CN" altLang="en-US" dirty="0"/>
          </a:p>
        </p:txBody>
      </p:sp>
      <p:sp>
        <p:nvSpPr>
          <p:cNvPr id="8" name="日期占位符 3"/>
          <p:cNvSpPr>
            <a:spLocks noGrp="1"/>
          </p:cNvSpPr>
          <p:nvPr>
            <p:ph type="dt" sz="half" idx="10"/>
          </p:nvPr>
        </p:nvSpPr>
        <p:spPr>
          <a:xfrm>
            <a:off x="518728" y="6496491"/>
            <a:ext cx="815112" cy="320688"/>
          </a:xfrm>
        </p:spPr>
        <p:txBody>
          <a:bodyPr/>
          <a:lstStyle>
            <a:lvl1pPr algn="ctr">
              <a:defRPr>
                <a:latin typeface="+mn-lt"/>
              </a:defRPr>
            </a:lvl1pPr>
          </a:lstStyle>
          <a:p>
            <a:fld id="{2514B661-D54F-4AD9-8605-2FF97FD3BE6E}" type="datetime1">
              <a:rPr lang="zh-CN" altLang="en-US" smtClean="0"/>
              <a:pPr/>
              <a:t>2020/2/27</a:t>
            </a:fld>
            <a:endParaRPr lang="zh-CN" altLang="en-US" dirty="0"/>
          </a:p>
        </p:txBody>
      </p:sp>
      <p:sp>
        <p:nvSpPr>
          <p:cNvPr id="10" name="页脚占位符 4"/>
          <p:cNvSpPr>
            <a:spLocks noGrp="1"/>
          </p:cNvSpPr>
          <p:nvPr>
            <p:ph type="ftr" sz="quarter" idx="11"/>
          </p:nvPr>
        </p:nvSpPr>
        <p:spPr>
          <a:xfrm>
            <a:off x="1353108" y="6496491"/>
            <a:ext cx="4114800" cy="320688"/>
          </a:xfrm>
        </p:spPr>
        <p:txBody>
          <a:bodyPr/>
          <a:lstStyle>
            <a:lvl1pPr algn="l">
              <a:defRPr>
                <a:latin typeface="+mn-lt"/>
                <a:cs typeface="Arial" panose="020B0604020202020204" pitchFamily="34" charset="0"/>
              </a:defRPr>
            </a:lvl1pPr>
          </a:lstStyle>
          <a:p>
            <a:r>
              <a:rPr lang="en-US" altLang="zh-CN" dirty="0" smtClean="0"/>
              <a:t>IVYDX</a:t>
            </a:r>
            <a:endParaRPr lang="zh-CN" altLang="en-US" dirty="0" smtClean="0"/>
          </a:p>
        </p:txBody>
      </p:sp>
      <p:sp>
        <p:nvSpPr>
          <p:cNvPr id="11"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4596" y="344787"/>
            <a:ext cx="696267" cy="975095"/>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32896" y="6101425"/>
            <a:ext cx="970736" cy="419964"/>
          </a:xfrm>
          <a:prstGeom prst="rect">
            <a:avLst/>
          </a:prstGeom>
        </p:spPr>
      </p:pic>
    </p:spTree>
    <p:extLst>
      <p:ext uri="{BB962C8B-B14F-4D97-AF65-F5344CB8AC3E}">
        <p14:creationId xmlns:p14="http://schemas.microsoft.com/office/powerpoint/2010/main" val="371324036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line with content">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838200" y="1352519"/>
            <a:ext cx="10515600" cy="4740778"/>
          </a:xfrm>
        </p:spPr>
        <p:txBody>
          <a:bodyPr/>
          <a:lstStyle>
            <a:lvl1pPr marL="342900" indent="-342900">
              <a:buFont typeface="Arial" panose="020B0604020202020204" pitchFamily="34" charset="0"/>
              <a:buChar char="▪"/>
              <a:defRPr sz="2400" b="1">
                <a:latin typeface="+mn-lt"/>
                <a:cs typeface="Arial" panose="020B0604020202020204" pitchFamily="34" charset="0"/>
              </a:defRPr>
            </a:lvl1pPr>
            <a:lvl2pPr marL="685800" indent="-228600">
              <a:buFont typeface="Arial" panose="020B0604020202020204" pitchFamily="34" charset="0"/>
              <a:buChar char="▪"/>
              <a:defRPr sz="2000" baseline="0">
                <a:solidFill>
                  <a:schemeClr val="tx1">
                    <a:lumMod val="85000"/>
                    <a:lumOff val="15000"/>
                  </a:schemeClr>
                </a:solidFill>
                <a:latin typeface="+mn-lt"/>
                <a:cs typeface="Arial" panose="020B0604020202020204" pitchFamily="34" charset="0"/>
              </a:defRPr>
            </a:lvl2pPr>
            <a:lvl3pPr marL="1143000" indent="-228600">
              <a:buFont typeface="Arial" panose="020B0604020202020204" pitchFamily="34" charset="0"/>
              <a:buChar char="–"/>
              <a:defRPr sz="1600">
                <a:solidFill>
                  <a:schemeClr val="tx1">
                    <a:lumMod val="85000"/>
                    <a:lumOff val="15000"/>
                  </a:schemeClr>
                </a:solidFill>
                <a:latin typeface="+mn-lt"/>
                <a:cs typeface="Arial" panose="020B0604020202020204" pitchFamily="34" charset="0"/>
              </a:defRPr>
            </a:lvl3pPr>
            <a:lvl4pPr marL="1600200" indent="-228600">
              <a:buFont typeface="Arial" panose="020B0604020202020204" pitchFamily="34" charset="0"/>
              <a:buChar char="–"/>
              <a:defRPr sz="1400" baseline="0">
                <a:solidFill>
                  <a:schemeClr val="tx1">
                    <a:lumMod val="85000"/>
                    <a:lumOff val="15000"/>
                  </a:schemeClr>
                </a:solidFill>
                <a:latin typeface="+mn-lt"/>
                <a:cs typeface="Arial" panose="020B0604020202020204" pitchFamily="34" charset="0"/>
              </a:defRPr>
            </a:lvl4pPr>
            <a:lvl5pPr marL="2057400" indent="-228600">
              <a:buFont typeface="Arial" panose="020B0604020202020204" pitchFamily="34" charset="0"/>
              <a:buChar char="–"/>
              <a:defRPr sz="1400" baseline="0">
                <a:solidFill>
                  <a:schemeClr val="tx1">
                    <a:lumMod val="85000"/>
                    <a:lumOff val="15000"/>
                  </a:schemeClr>
                </a:solidFill>
                <a:latin typeface="+mn-lt"/>
                <a:cs typeface="Arial" panose="020B0604020202020204" pitchFamily="34" charset="0"/>
              </a:defRPr>
            </a:lvl5pPr>
          </a:lstStyle>
          <a:p>
            <a:pPr lvl="0"/>
            <a:r>
              <a:rPr lang="en-US" altLang="zh-CN" dirty="0" smtClean="0"/>
              <a:t>Click to edit text styles of templet</a:t>
            </a:r>
            <a:endParaRPr lang="zh-CN" altLang="en-US" dirty="0" smtClean="0"/>
          </a:p>
          <a:p>
            <a:pPr lvl="1"/>
            <a:r>
              <a:rPr lang="en-US" altLang="zh-CN" dirty="0" smtClean="0"/>
              <a:t>Secondary text style</a:t>
            </a:r>
            <a:endParaRPr lang="zh-CN" altLang="en-US" dirty="0" smtClean="0"/>
          </a:p>
          <a:p>
            <a:pPr lvl="2"/>
            <a:r>
              <a:rPr lang="en-US" altLang="zh-CN" dirty="0" smtClean="0"/>
              <a:t>Tertiary text style</a:t>
            </a:r>
            <a:endParaRPr lang="zh-CN" altLang="en-US" dirty="0" smtClean="0"/>
          </a:p>
          <a:p>
            <a:pPr lvl="3"/>
            <a:r>
              <a:rPr lang="en-US" altLang="zh-CN" dirty="0" smtClean="0"/>
              <a:t>Fourth text style </a:t>
            </a:r>
            <a:endParaRPr lang="zh-CN" altLang="en-US" dirty="0" smtClean="0"/>
          </a:p>
          <a:p>
            <a:pPr lvl="4"/>
            <a:r>
              <a:rPr lang="en-US" altLang="zh-CN" dirty="0" smtClean="0"/>
              <a:t>Fifth text style </a:t>
            </a:r>
            <a:endParaRPr lang="zh-CN" altLang="en-US" dirty="0"/>
          </a:p>
        </p:txBody>
      </p:sp>
      <p:sp>
        <p:nvSpPr>
          <p:cNvPr id="12" name="日期占位符 3"/>
          <p:cNvSpPr>
            <a:spLocks noGrp="1"/>
          </p:cNvSpPr>
          <p:nvPr>
            <p:ph type="dt" sz="half" idx="10"/>
          </p:nvPr>
        </p:nvSpPr>
        <p:spPr>
          <a:xfrm>
            <a:off x="518728" y="6496491"/>
            <a:ext cx="815112" cy="320688"/>
          </a:xfrm>
        </p:spPr>
        <p:txBody>
          <a:bodyPr/>
          <a:lstStyle>
            <a:lvl1pPr algn="ctr">
              <a:defRPr>
                <a:latin typeface="+mn-lt"/>
              </a:defRPr>
            </a:lvl1pPr>
          </a:lstStyle>
          <a:p>
            <a:fld id="{11B2B74F-1920-427D-8EEE-CAD2E9E131A7}" type="datetime1">
              <a:rPr lang="zh-CN" altLang="en-US" smtClean="0"/>
              <a:pPr/>
              <a:t>2020/2/27</a:t>
            </a:fld>
            <a:endParaRPr lang="zh-CN" altLang="en-US" dirty="0"/>
          </a:p>
        </p:txBody>
      </p:sp>
      <p:sp>
        <p:nvSpPr>
          <p:cNvPr id="13"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en-US" altLang="zh-CN" dirty="0" smtClean="0"/>
              <a:t>IVYDX</a:t>
            </a:r>
            <a:endParaRPr lang="zh-CN" altLang="en-US" dirty="0" smtClean="0"/>
          </a:p>
        </p:txBody>
      </p:sp>
      <p:sp>
        <p:nvSpPr>
          <p:cNvPr id="14"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9" name="图片 8"/>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1" name="图片 10"/>
          <p:cNvPicPr>
            <a:picLocks noChangeAspect="1"/>
          </p:cNvPicPr>
          <p:nvPr userDrawn="1"/>
        </p:nvPicPr>
        <p:blipFill rotWithShape="1">
          <a:blip r:embed="rId2"/>
          <a:srcRect l="47640" t="35096" b="22788"/>
          <a:stretch/>
        </p:blipFill>
        <p:spPr>
          <a:xfrm>
            <a:off x="10973167" y="6238353"/>
            <a:ext cx="761266" cy="346315"/>
          </a:xfrm>
          <a:prstGeom prst="rect">
            <a:avLst/>
          </a:prstGeom>
        </p:spPr>
      </p:pic>
      <p:sp>
        <p:nvSpPr>
          <p:cNvPr id="15" name="标题 1"/>
          <p:cNvSpPr>
            <a:spLocks noGrp="1"/>
          </p:cNvSpPr>
          <p:nvPr>
            <p:ph type="title" hasCustomPrompt="1"/>
          </p:nvPr>
        </p:nvSpPr>
        <p:spPr>
          <a:xfrm>
            <a:off x="838200" y="365125"/>
            <a:ext cx="10515600" cy="831627"/>
          </a:xfrm>
        </p:spPr>
        <p:txBody>
          <a:bodyPr/>
          <a:lstStyle>
            <a:lvl1pPr algn="ctr">
              <a:defRPr>
                <a:solidFill>
                  <a:srgbClr val="006400"/>
                </a:solidFill>
                <a:latin typeface="+mn-lt"/>
                <a:cs typeface="Arial" panose="020B0604020202020204" pitchFamily="34" charset="0"/>
              </a:defRPr>
            </a:lvl1pPr>
          </a:lstStyle>
          <a:p>
            <a:r>
              <a:rPr lang="en-US" altLang="zh-CN" dirty="0" smtClean="0"/>
              <a:t>Headline</a:t>
            </a:r>
            <a:endParaRPr lang="zh-CN" altLang="en-US" dirty="0"/>
          </a:p>
        </p:txBody>
      </p:sp>
      <p:cxnSp>
        <p:nvCxnSpPr>
          <p:cNvPr id="16" name="直接连接符 15"/>
          <p:cNvCxnSpPr/>
          <p:nvPr userDrawn="1"/>
        </p:nvCxnSpPr>
        <p:spPr>
          <a:xfrm>
            <a:off x="838200" y="1196752"/>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26193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1196752"/>
            <a:ext cx="10515600" cy="2151310"/>
          </a:xfrm>
        </p:spPr>
        <p:txBody>
          <a:bodyPr anchor="b">
            <a:normAutofit/>
          </a:bodyPr>
          <a:lstStyle>
            <a:lvl1pPr algn="l">
              <a:defRPr sz="4400">
                <a:solidFill>
                  <a:srgbClr val="006400"/>
                </a:solidFill>
                <a:latin typeface="Arial Black" panose="020B0A04020102020204" pitchFamily="34" charset="0"/>
                <a:cs typeface="Arial" panose="020B0604020202020204" pitchFamily="34" charset="0"/>
              </a:defRPr>
            </a:lvl1pPr>
          </a:lstStyle>
          <a:p>
            <a:r>
              <a:rPr lang="en-US" altLang="zh-CN" dirty="0" smtClean="0"/>
              <a:t>Headline</a:t>
            </a:r>
            <a:endParaRPr lang="zh-CN" altLang="en-US" dirty="0"/>
          </a:p>
        </p:txBody>
      </p:sp>
      <p:sp>
        <p:nvSpPr>
          <p:cNvPr id="3" name="文本占位符 2"/>
          <p:cNvSpPr>
            <a:spLocks noGrp="1"/>
          </p:cNvSpPr>
          <p:nvPr>
            <p:ph type="body" idx="1" hasCustomPrompt="1"/>
          </p:nvPr>
        </p:nvSpPr>
        <p:spPr>
          <a:xfrm>
            <a:off x="831850" y="3504058"/>
            <a:ext cx="10515600" cy="1500187"/>
          </a:xfrm>
        </p:spPr>
        <p:txBody>
          <a:bodyPr>
            <a:normAutofit/>
          </a:bodyPr>
          <a:lstStyle>
            <a:lvl1pPr marL="0" indent="0">
              <a:buNone/>
              <a:defRPr sz="2800" b="1" i="1">
                <a:solidFill>
                  <a:schemeClr val="bg1">
                    <a:lumMod val="50000"/>
                  </a:schemeClr>
                </a:solidFill>
                <a:latin typeface="+mn-lt"/>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smtClean="0"/>
              <a:t>Subheading</a:t>
            </a:r>
            <a:endParaRPr lang="zh-CN" altLang="en-US" dirty="0" smtClean="0"/>
          </a:p>
        </p:txBody>
      </p:sp>
      <p:sp>
        <p:nvSpPr>
          <p:cNvPr id="20" name="日期占位符 3"/>
          <p:cNvSpPr>
            <a:spLocks noGrp="1"/>
          </p:cNvSpPr>
          <p:nvPr>
            <p:ph type="dt" sz="half" idx="10"/>
          </p:nvPr>
        </p:nvSpPr>
        <p:spPr>
          <a:xfrm>
            <a:off x="518728" y="6496491"/>
            <a:ext cx="815112" cy="320688"/>
          </a:xfrm>
        </p:spPr>
        <p:txBody>
          <a:bodyPr/>
          <a:lstStyle>
            <a:lvl1pPr algn="ctr">
              <a:defRPr>
                <a:latin typeface="+mn-lt"/>
              </a:defRPr>
            </a:lvl1pPr>
          </a:lstStyle>
          <a:p>
            <a:fld id="{69610560-EF5A-4DD4-A2AB-FB9F71BA1C49}" type="datetime1">
              <a:rPr lang="zh-CN" altLang="en-US" smtClean="0"/>
              <a:pPr/>
              <a:t>2020/2/27</a:t>
            </a:fld>
            <a:endParaRPr lang="zh-CN" altLang="en-US" dirty="0"/>
          </a:p>
        </p:txBody>
      </p:sp>
      <p:sp>
        <p:nvSpPr>
          <p:cNvPr id="21"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en-US" altLang="zh-CN" dirty="0" smtClean="0"/>
              <a:t>IVYDX</a:t>
            </a:r>
            <a:endParaRPr lang="zh-CN" altLang="en-US" dirty="0" smtClean="0"/>
          </a:p>
        </p:txBody>
      </p:sp>
      <p:sp>
        <p:nvSpPr>
          <p:cNvPr id="22"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8" name="图片 7"/>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9" name="图片 8"/>
          <p:cNvPicPr>
            <a:picLocks noChangeAspect="1"/>
          </p:cNvPicPr>
          <p:nvPr userDrawn="1"/>
        </p:nvPicPr>
        <p:blipFill rotWithShape="1">
          <a:blip r:embed="rId2"/>
          <a:srcRect l="47640" t="35096" b="22788"/>
          <a:stretch/>
        </p:blipFill>
        <p:spPr>
          <a:xfrm>
            <a:off x="10973167" y="6238353"/>
            <a:ext cx="761266" cy="346315"/>
          </a:xfrm>
          <a:prstGeom prst="rect">
            <a:avLst/>
          </a:prstGeom>
        </p:spPr>
      </p:pic>
    </p:spTree>
    <p:extLst>
      <p:ext uri="{BB962C8B-B14F-4D97-AF65-F5344CB8AC3E}">
        <p14:creationId xmlns:p14="http://schemas.microsoft.com/office/powerpoint/2010/main" val="3547678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831627"/>
          </a:xfrm>
        </p:spPr>
        <p:txBody>
          <a:bodyPr/>
          <a:lstStyle>
            <a:lvl1pPr algn="ctr">
              <a:defRPr>
                <a:solidFill>
                  <a:srgbClr val="006400"/>
                </a:solidFill>
                <a:latin typeface="+mn-lt"/>
                <a:cs typeface="Arial" panose="020B0604020202020204"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352518"/>
            <a:ext cx="10515600" cy="4740779"/>
          </a:xfrm>
        </p:spPr>
        <p:txBody>
          <a:bodyPr/>
          <a:lstStyle>
            <a:lvl1pPr marL="342900" indent="-342900">
              <a:buFont typeface="Arial" panose="020B0604020202020204" pitchFamily="34" charset="0"/>
              <a:buChar char="▪"/>
              <a:defRPr sz="2400">
                <a:solidFill>
                  <a:srgbClr val="006400"/>
                </a:solidFill>
                <a:latin typeface="+mn-lt"/>
                <a:cs typeface="Arial" panose="020B0604020202020204" pitchFamily="34" charset="0"/>
              </a:defRPr>
            </a:lvl1pPr>
            <a:lvl2pPr marL="685800" indent="-228600">
              <a:buFont typeface="Arial" panose="020B0604020202020204" pitchFamily="34" charset="0"/>
              <a:buChar char="▪"/>
              <a:defRPr sz="2000">
                <a:solidFill>
                  <a:schemeClr val="tx1">
                    <a:lumMod val="85000"/>
                    <a:lumOff val="15000"/>
                  </a:schemeClr>
                </a:solidFill>
                <a:latin typeface="+mn-lt"/>
                <a:cs typeface="Arial" panose="020B0604020202020204" pitchFamily="34" charset="0"/>
              </a:defRPr>
            </a:lvl2pPr>
            <a:lvl3pPr marL="1143000" indent="-228600">
              <a:buFont typeface="Arial" panose="020B0604020202020204" pitchFamily="34" charset="0"/>
              <a:buChar char="–"/>
              <a:defRPr sz="1600">
                <a:solidFill>
                  <a:schemeClr val="tx1">
                    <a:lumMod val="85000"/>
                    <a:lumOff val="15000"/>
                  </a:schemeClr>
                </a:solidFill>
                <a:latin typeface="+mn-lt"/>
                <a:cs typeface="Arial" panose="020B0604020202020204" pitchFamily="34" charset="0"/>
              </a:defRPr>
            </a:lvl3pPr>
            <a:lvl4pPr marL="1600200" indent="-228600">
              <a:buFont typeface="Arial" panose="020B0604020202020204" pitchFamily="34" charset="0"/>
              <a:buChar char="–"/>
              <a:defRPr sz="1400">
                <a:solidFill>
                  <a:schemeClr val="tx1">
                    <a:lumMod val="85000"/>
                    <a:lumOff val="15000"/>
                  </a:schemeClr>
                </a:solidFill>
                <a:latin typeface="+mn-lt"/>
                <a:cs typeface="Arial" panose="020B0604020202020204" pitchFamily="34" charset="0"/>
              </a:defRPr>
            </a:lvl4pPr>
            <a:lvl5pPr marL="2057400" indent="-228600">
              <a:buFont typeface="Arial" panose="020B0604020202020204" pitchFamily="34" charset="0"/>
              <a:buChar char="–"/>
              <a:defRPr sz="1400">
                <a:solidFill>
                  <a:schemeClr val="tx1">
                    <a:lumMod val="85000"/>
                    <a:lumOff val="15000"/>
                  </a:schemeClr>
                </a:solidFill>
                <a:latin typeface="+mn-lt"/>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cxnSp>
        <p:nvCxnSpPr>
          <p:cNvPr id="8" name="直接连接符 7"/>
          <p:cNvCxnSpPr/>
          <p:nvPr userDrawn="1"/>
        </p:nvCxnSpPr>
        <p:spPr>
          <a:xfrm>
            <a:off x="838200" y="1196752"/>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日期占位符 3"/>
          <p:cNvSpPr>
            <a:spLocks noGrp="1"/>
          </p:cNvSpPr>
          <p:nvPr>
            <p:ph type="dt" sz="half" idx="10"/>
          </p:nvPr>
        </p:nvSpPr>
        <p:spPr>
          <a:xfrm>
            <a:off x="518728" y="6496491"/>
            <a:ext cx="815112" cy="320688"/>
          </a:xfrm>
        </p:spPr>
        <p:txBody>
          <a:bodyPr/>
          <a:lstStyle>
            <a:lvl1pPr algn="ctr">
              <a:defRPr>
                <a:latin typeface="+mn-lt"/>
              </a:defRPr>
            </a:lvl1pPr>
          </a:lstStyle>
          <a:p>
            <a:fld id="{11B2B74F-1920-427D-8EEE-CAD2E9E131A7}" type="datetime1">
              <a:rPr lang="zh-CN" altLang="en-US" smtClean="0"/>
              <a:pPr/>
              <a:t>2020/2/27</a:t>
            </a:fld>
            <a:endParaRPr lang="zh-CN" altLang="en-US" dirty="0"/>
          </a:p>
        </p:txBody>
      </p:sp>
      <p:sp>
        <p:nvSpPr>
          <p:cNvPr id="13"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14"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9" name="图片 8"/>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0" name="图片 9"/>
          <p:cNvPicPr>
            <a:picLocks noChangeAspect="1"/>
          </p:cNvPicPr>
          <p:nvPr userDrawn="1"/>
        </p:nvPicPr>
        <p:blipFill rotWithShape="1">
          <a:blip r:embed="rId2"/>
          <a:srcRect l="47640" t="35096" b="22788"/>
          <a:stretch/>
        </p:blipFill>
        <p:spPr>
          <a:xfrm>
            <a:off x="10973167" y="6238353"/>
            <a:ext cx="761266" cy="346315"/>
          </a:xfrm>
          <a:prstGeom prst="rect">
            <a:avLst/>
          </a:prstGeom>
        </p:spPr>
      </p:pic>
    </p:spTree>
    <p:extLst>
      <p:ext uri="{BB962C8B-B14F-4D97-AF65-F5344CB8AC3E}">
        <p14:creationId xmlns:p14="http://schemas.microsoft.com/office/powerpoint/2010/main" val="4238282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内容占位符 2"/>
          <p:cNvSpPr>
            <a:spLocks noGrp="1"/>
          </p:cNvSpPr>
          <p:nvPr>
            <p:ph sz="half" idx="1" hasCustomPrompt="1"/>
          </p:nvPr>
        </p:nvSpPr>
        <p:spPr>
          <a:xfrm>
            <a:off x="838200" y="1352518"/>
            <a:ext cx="5181600" cy="4824445"/>
          </a:xfrm>
        </p:spPr>
        <p:txBody>
          <a:bodyPr/>
          <a:lstStyle>
            <a:lvl1pPr marL="342900" marR="0" indent="-3429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sz="2400" b="1">
                <a:latin typeface="+mn-lt"/>
                <a:cs typeface="Arial" panose="020B0604020202020204" pitchFamily="34" charset="0"/>
              </a:defRPr>
            </a:lvl1pPr>
            <a:lvl2pPr marL="685800" indent="-228600">
              <a:buFont typeface="微软雅黑" panose="020B0503020204020204" pitchFamily="34" charset="-122"/>
              <a:buChar char="▪"/>
              <a:defRPr sz="2000">
                <a:solidFill>
                  <a:schemeClr val="tx1">
                    <a:lumMod val="85000"/>
                    <a:lumOff val="15000"/>
                  </a:schemeClr>
                </a:solidFill>
                <a:latin typeface="+mn-lt"/>
                <a:ea typeface="微软雅黑" panose="020B0503020204020204" pitchFamily="34" charset="-122"/>
                <a:cs typeface="Arial" panose="020B0604020202020204" pitchFamily="34" charset="0"/>
              </a:defRPr>
            </a:lvl2pPr>
            <a:lvl3pPr marL="1143000" indent="-228600">
              <a:buFont typeface="Arial" panose="020B0604020202020204" pitchFamily="34" charset="0"/>
              <a:buChar char="–"/>
              <a:defRPr sz="1600">
                <a:solidFill>
                  <a:schemeClr val="tx1">
                    <a:lumMod val="85000"/>
                    <a:lumOff val="15000"/>
                  </a:schemeClr>
                </a:solidFill>
                <a:latin typeface="+mn-lt"/>
                <a:ea typeface="微软雅黑" panose="020B0503020204020204" pitchFamily="34" charset="-122"/>
                <a:cs typeface="Arial" panose="020B0604020202020204" pitchFamily="34" charset="0"/>
              </a:defRPr>
            </a:lvl3pPr>
            <a:lvl4pPr marL="1600200" indent="-228600">
              <a:buFont typeface="Arial" panose="020B0604020202020204" pitchFamily="34" charset="0"/>
              <a:buChar char="–"/>
              <a:defRPr sz="1400" baseline="0">
                <a:solidFill>
                  <a:schemeClr val="tx1">
                    <a:lumMod val="85000"/>
                    <a:lumOff val="15000"/>
                  </a:schemeClr>
                </a:solidFill>
                <a:latin typeface="+mn-lt"/>
                <a:ea typeface="微软雅黑" panose="020B0503020204020204" pitchFamily="34" charset="-122"/>
                <a:cs typeface="Arial" panose="020B0604020202020204" pitchFamily="34" charset="0"/>
              </a:defRPr>
            </a:lvl4pPr>
            <a:lvl5pPr marL="2057400" indent="-228600">
              <a:buFont typeface="Arial" panose="020B0604020202020204" pitchFamily="34" charset="0"/>
              <a:buChar char="–"/>
              <a:defRPr sz="1400">
                <a:solidFill>
                  <a:schemeClr val="tx1">
                    <a:lumMod val="85000"/>
                    <a:lumOff val="15000"/>
                  </a:schemeClr>
                </a:solidFill>
                <a:latin typeface="+mn-lt"/>
                <a:ea typeface="微软雅黑" panose="020B0503020204020204" pitchFamily="34" charset="-122"/>
                <a:cs typeface="Arial" panose="020B0604020202020204" pitchFamily="34" charset="0"/>
              </a:defRPr>
            </a:lvl5pPr>
          </a:lstStyle>
          <a:p>
            <a:pPr marL="342900" marR="0" lvl="0" indent="-3429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altLang="zh-CN" dirty="0" smtClean="0"/>
              <a:t>Click to edit text styles of templet</a:t>
            </a:r>
            <a:endParaRPr lang="zh-CN" altLang="en-US" dirty="0" smtClean="0"/>
          </a:p>
          <a:p>
            <a:pPr lvl="1"/>
            <a:r>
              <a:rPr lang="en-US" altLang="zh-CN" dirty="0" smtClean="0"/>
              <a:t>Secondary text style</a:t>
            </a:r>
            <a:endParaRPr lang="zh-CN" altLang="en-US" dirty="0" smtClean="0"/>
          </a:p>
          <a:p>
            <a:pPr lvl="2"/>
            <a:r>
              <a:rPr lang="en-US" altLang="zh-CN" dirty="0" smtClean="0"/>
              <a:t>Tertiary text style</a:t>
            </a:r>
            <a:endParaRPr lang="zh-CN" altLang="en-US" dirty="0" smtClean="0"/>
          </a:p>
          <a:p>
            <a:pPr lvl="3"/>
            <a:r>
              <a:rPr lang="en-US" altLang="zh-CN" dirty="0" smtClean="0"/>
              <a:t>Forth text style</a:t>
            </a:r>
            <a:endParaRPr lang="zh-CN" altLang="en-US" dirty="0" smtClean="0"/>
          </a:p>
          <a:p>
            <a:pPr lvl="4"/>
            <a:r>
              <a:rPr lang="en-US" altLang="zh-CN" dirty="0" smtClean="0"/>
              <a:t>Fifth text style</a:t>
            </a:r>
            <a:endParaRPr lang="zh-CN" altLang="en-US" dirty="0"/>
          </a:p>
        </p:txBody>
      </p:sp>
      <p:sp>
        <p:nvSpPr>
          <p:cNvPr id="4" name="内容占位符 3"/>
          <p:cNvSpPr>
            <a:spLocks noGrp="1"/>
          </p:cNvSpPr>
          <p:nvPr>
            <p:ph sz="half" idx="2" hasCustomPrompt="1"/>
          </p:nvPr>
        </p:nvSpPr>
        <p:spPr>
          <a:xfrm>
            <a:off x="6172200" y="1352518"/>
            <a:ext cx="5181600" cy="4824445"/>
          </a:xfrm>
        </p:spPr>
        <p:txBody>
          <a:bodyPr/>
          <a:lstStyle>
            <a:lvl1pPr marL="342900" marR="0" indent="-3429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sz="2400" b="1">
                <a:latin typeface="+mn-lt"/>
                <a:cs typeface="Arial" panose="020B0604020202020204" pitchFamily="34" charset="0"/>
              </a:defRPr>
            </a:lvl1pPr>
            <a:lvl2pPr marL="685800" indent="-228600">
              <a:buFont typeface="微软雅黑" panose="020B0503020204020204" pitchFamily="34" charset="-122"/>
              <a:buChar char="▪"/>
              <a:defRPr sz="2000">
                <a:latin typeface="+mn-lt"/>
                <a:cs typeface="Arial" panose="020B0604020202020204" pitchFamily="34" charset="0"/>
              </a:defRPr>
            </a:lvl2pPr>
            <a:lvl3pPr marL="1143000" indent="-228600">
              <a:buFont typeface="Arial" panose="020B0604020202020204" pitchFamily="34" charset="0"/>
              <a:buChar char="–"/>
              <a:defRPr sz="1600">
                <a:latin typeface="+mn-lt"/>
                <a:cs typeface="Arial" panose="020B0604020202020204" pitchFamily="34" charset="0"/>
              </a:defRPr>
            </a:lvl3pPr>
            <a:lvl4pPr marL="1600200" indent="-228600">
              <a:buFont typeface="Arial" panose="020B0604020202020204" pitchFamily="34" charset="0"/>
              <a:buChar char="–"/>
              <a:defRPr sz="1400" baseline="0">
                <a:latin typeface="+mn-lt"/>
                <a:cs typeface="Arial" panose="020B0604020202020204" pitchFamily="34" charset="0"/>
              </a:defRPr>
            </a:lvl4pPr>
            <a:lvl5pPr marL="2057400" indent="-228600">
              <a:buFont typeface="Arial" panose="020B0604020202020204" pitchFamily="34" charset="0"/>
              <a:buChar char="–"/>
              <a:defRPr sz="1400">
                <a:latin typeface="+mn-lt"/>
                <a:cs typeface="Arial" panose="020B0604020202020204" pitchFamily="34" charset="0"/>
              </a:defRPr>
            </a:lvl5pPr>
          </a:lstStyle>
          <a:p>
            <a:pPr marL="342900" marR="0" lvl="0" indent="-3429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altLang="zh-CN" dirty="0" smtClean="0"/>
              <a:t>Click to edit text styles of templet</a:t>
            </a:r>
            <a:endParaRPr lang="zh-CN" altLang="en-US" dirty="0" smtClean="0"/>
          </a:p>
          <a:p>
            <a:pPr lvl="1"/>
            <a:r>
              <a:rPr lang="en-US" altLang="zh-CN" dirty="0" smtClean="0"/>
              <a:t>Secondary text style</a:t>
            </a:r>
            <a:endParaRPr lang="zh-CN" altLang="en-US" dirty="0" smtClean="0"/>
          </a:p>
          <a:p>
            <a:pPr lvl="2"/>
            <a:r>
              <a:rPr lang="en-US" altLang="zh-CN" dirty="0" smtClean="0"/>
              <a:t>Tertiary text style</a:t>
            </a:r>
            <a:endParaRPr lang="zh-CN" altLang="en-US" dirty="0" smtClean="0"/>
          </a:p>
          <a:p>
            <a:pPr lvl="3"/>
            <a:r>
              <a:rPr lang="en-US" altLang="zh-CN" dirty="0" smtClean="0"/>
              <a:t>Fourth text style</a:t>
            </a:r>
            <a:endParaRPr lang="zh-CN" altLang="en-US" dirty="0" smtClean="0"/>
          </a:p>
          <a:p>
            <a:pPr lvl="4"/>
            <a:r>
              <a:rPr lang="en-US" altLang="zh-CN" dirty="0" smtClean="0"/>
              <a:t>Fifth text style</a:t>
            </a:r>
            <a:endParaRPr lang="zh-CN" altLang="en-US" dirty="0"/>
          </a:p>
        </p:txBody>
      </p:sp>
      <p:sp>
        <p:nvSpPr>
          <p:cNvPr id="16" name="日期占位符 3"/>
          <p:cNvSpPr>
            <a:spLocks noGrp="1"/>
          </p:cNvSpPr>
          <p:nvPr>
            <p:ph type="dt" sz="half" idx="10"/>
          </p:nvPr>
        </p:nvSpPr>
        <p:spPr>
          <a:xfrm>
            <a:off x="518728" y="6496491"/>
            <a:ext cx="815112" cy="320688"/>
          </a:xfrm>
        </p:spPr>
        <p:txBody>
          <a:bodyPr/>
          <a:lstStyle>
            <a:lvl1pPr algn="ctr">
              <a:defRPr>
                <a:latin typeface="+mn-lt"/>
              </a:defRPr>
            </a:lvl1pPr>
          </a:lstStyle>
          <a:p>
            <a:fld id="{0DC4ABC8-76AA-413B-B6E7-2CD5E50FF61B}" type="datetime1">
              <a:rPr lang="zh-CN" altLang="en-US" smtClean="0"/>
              <a:pPr/>
              <a:t>2020/2/27</a:t>
            </a:fld>
            <a:endParaRPr lang="zh-CN" altLang="en-US" dirty="0"/>
          </a:p>
        </p:txBody>
      </p:sp>
      <p:sp>
        <p:nvSpPr>
          <p:cNvPr id="17"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en-US" altLang="zh-CN" dirty="0" smtClean="0"/>
              <a:t>IVYDX</a:t>
            </a:r>
            <a:endParaRPr lang="zh-CN" altLang="en-US" dirty="0" smtClean="0"/>
          </a:p>
        </p:txBody>
      </p:sp>
      <p:sp>
        <p:nvSpPr>
          <p:cNvPr id="18"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10" name="图片 9"/>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2" name="图片 11"/>
          <p:cNvPicPr>
            <a:picLocks noChangeAspect="1"/>
          </p:cNvPicPr>
          <p:nvPr userDrawn="1"/>
        </p:nvPicPr>
        <p:blipFill rotWithShape="1">
          <a:blip r:embed="rId2"/>
          <a:srcRect l="47640" t="35096" b="22788"/>
          <a:stretch/>
        </p:blipFill>
        <p:spPr>
          <a:xfrm>
            <a:off x="10973167" y="6238353"/>
            <a:ext cx="761266" cy="346315"/>
          </a:xfrm>
          <a:prstGeom prst="rect">
            <a:avLst/>
          </a:prstGeom>
        </p:spPr>
      </p:pic>
      <p:sp>
        <p:nvSpPr>
          <p:cNvPr id="13" name="标题 1"/>
          <p:cNvSpPr>
            <a:spLocks noGrp="1"/>
          </p:cNvSpPr>
          <p:nvPr>
            <p:ph type="title" hasCustomPrompt="1"/>
          </p:nvPr>
        </p:nvSpPr>
        <p:spPr>
          <a:xfrm>
            <a:off x="838200" y="365125"/>
            <a:ext cx="10515600" cy="831627"/>
          </a:xfrm>
        </p:spPr>
        <p:txBody>
          <a:bodyPr/>
          <a:lstStyle>
            <a:lvl1pPr algn="ctr">
              <a:defRPr>
                <a:solidFill>
                  <a:srgbClr val="006400"/>
                </a:solidFill>
                <a:latin typeface="+mn-lt"/>
                <a:cs typeface="Arial" panose="020B0604020202020204" pitchFamily="34" charset="0"/>
              </a:defRPr>
            </a:lvl1pPr>
          </a:lstStyle>
          <a:p>
            <a:r>
              <a:rPr lang="en-US" altLang="zh-CN" dirty="0" smtClean="0"/>
              <a:t>Headline</a:t>
            </a:r>
            <a:endParaRPr lang="zh-CN" altLang="en-US" dirty="0"/>
          </a:p>
        </p:txBody>
      </p:sp>
      <p:cxnSp>
        <p:nvCxnSpPr>
          <p:cNvPr id="14" name="直接连接符 13"/>
          <p:cNvCxnSpPr/>
          <p:nvPr userDrawn="1"/>
        </p:nvCxnSpPr>
        <p:spPr>
          <a:xfrm>
            <a:off x="838200" y="1196752"/>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6980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e">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839788" y="1374335"/>
            <a:ext cx="5157787" cy="823912"/>
          </a:xfrm>
        </p:spPr>
        <p:txBody>
          <a:bodyPr anchor="b"/>
          <a:lstStyle>
            <a:lvl1pPr marL="0" indent="0">
              <a:buNone/>
              <a:defRPr sz="2400" b="1" baseline="0">
                <a:solidFill>
                  <a:srgbClr val="006E27"/>
                </a:solidFill>
                <a:latin typeface="+mn-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Click to edit text styles of templet</a:t>
            </a:r>
            <a:endParaRPr lang="zh-CN" altLang="en-US" dirty="0" smtClean="0"/>
          </a:p>
        </p:txBody>
      </p:sp>
      <p:sp>
        <p:nvSpPr>
          <p:cNvPr id="4" name="内容占位符 3"/>
          <p:cNvSpPr>
            <a:spLocks noGrp="1"/>
          </p:cNvSpPr>
          <p:nvPr>
            <p:ph sz="half" idx="2" hasCustomPrompt="1"/>
          </p:nvPr>
        </p:nvSpPr>
        <p:spPr>
          <a:xfrm>
            <a:off x="839788" y="2276872"/>
            <a:ext cx="5157787" cy="3912791"/>
          </a:xfrm>
        </p:spPr>
        <p:txBody>
          <a:bodyPr/>
          <a:lstStyle>
            <a:lvl1pPr marL="342900" marR="0" indent="-3429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sz="2000">
                <a:latin typeface="+mn-lt"/>
                <a:cs typeface="Arial" panose="020B0604020202020204" pitchFamily="34" charset="0"/>
              </a:defRPr>
            </a:lvl1pPr>
            <a:lvl2pPr marL="685800" indent="-228600">
              <a:buFont typeface="微软雅黑" panose="020B0503020204020204" pitchFamily="34" charset="-122"/>
              <a:buChar char="▪"/>
              <a:defRPr sz="1800">
                <a:solidFill>
                  <a:schemeClr val="tx1">
                    <a:lumMod val="75000"/>
                    <a:lumOff val="25000"/>
                  </a:schemeClr>
                </a:solidFill>
                <a:latin typeface="+mn-lt"/>
                <a:cs typeface="Arial" panose="020B0604020202020204" pitchFamily="34" charset="0"/>
              </a:defRPr>
            </a:lvl2pPr>
            <a:lvl3pPr marL="1143000" indent="-228600">
              <a:buFont typeface="Arial" panose="020B0604020202020204" pitchFamily="34" charset="0"/>
              <a:buChar char="–"/>
              <a:defRPr sz="1600">
                <a:solidFill>
                  <a:schemeClr val="tx1">
                    <a:lumMod val="75000"/>
                    <a:lumOff val="25000"/>
                  </a:schemeClr>
                </a:solidFill>
                <a:latin typeface="+mn-lt"/>
                <a:cs typeface="Arial" panose="020B0604020202020204" pitchFamily="34" charset="0"/>
              </a:defRPr>
            </a:lvl3pPr>
            <a:lvl4pPr marL="1600200" indent="-228600">
              <a:buFont typeface="Arial" panose="020B0604020202020204" pitchFamily="34" charset="0"/>
              <a:buChar char="–"/>
              <a:defRPr sz="1400" baseline="0">
                <a:solidFill>
                  <a:schemeClr val="tx1">
                    <a:lumMod val="75000"/>
                    <a:lumOff val="25000"/>
                  </a:schemeClr>
                </a:solidFill>
                <a:latin typeface="+mn-lt"/>
                <a:cs typeface="Arial" panose="020B0604020202020204" pitchFamily="34" charset="0"/>
              </a:defRPr>
            </a:lvl4pPr>
            <a:lvl5pPr marL="2057400" indent="-228600">
              <a:buFont typeface="Arial" panose="020B0604020202020204" pitchFamily="34" charset="0"/>
              <a:buChar char="–"/>
              <a:defRPr sz="1400">
                <a:solidFill>
                  <a:schemeClr val="tx1">
                    <a:lumMod val="75000"/>
                    <a:lumOff val="25000"/>
                  </a:schemeClr>
                </a:solidFill>
                <a:latin typeface="+mn-lt"/>
                <a:cs typeface="Arial" panose="020B0604020202020204" pitchFamily="34" charset="0"/>
              </a:defRPr>
            </a:lvl5pPr>
          </a:lstStyle>
          <a:p>
            <a:pPr marL="342900" marR="0" lvl="0" indent="-3429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altLang="zh-CN" dirty="0" smtClean="0"/>
              <a:t>Click to edit text styles of templet</a:t>
            </a:r>
            <a:endParaRPr lang="zh-CN" altLang="en-US" dirty="0" smtClean="0"/>
          </a:p>
          <a:p>
            <a:pPr lvl="1"/>
            <a:r>
              <a:rPr lang="en-US" altLang="zh-CN" dirty="0" smtClean="0"/>
              <a:t>Secondary text style</a:t>
            </a:r>
            <a:endParaRPr lang="zh-CN" altLang="en-US" dirty="0" smtClean="0"/>
          </a:p>
          <a:p>
            <a:pPr lvl="2"/>
            <a:r>
              <a:rPr lang="en-US" altLang="zh-CN" dirty="0" smtClean="0"/>
              <a:t>Tertiary text style</a:t>
            </a:r>
            <a:endParaRPr lang="zh-CN" altLang="en-US" dirty="0" smtClean="0"/>
          </a:p>
          <a:p>
            <a:pPr lvl="3"/>
            <a:r>
              <a:rPr lang="en-US" altLang="zh-CN" dirty="0" smtClean="0"/>
              <a:t>Fourth text style</a:t>
            </a:r>
            <a:endParaRPr lang="zh-CN" altLang="en-US" dirty="0" smtClean="0"/>
          </a:p>
          <a:p>
            <a:pPr lvl="4"/>
            <a:r>
              <a:rPr lang="en-US" altLang="zh-CN" dirty="0" smtClean="0"/>
              <a:t>Fifth text style</a:t>
            </a:r>
            <a:endParaRPr lang="zh-CN" altLang="en-US" dirty="0"/>
          </a:p>
        </p:txBody>
      </p:sp>
      <p:sp>
        <p:nvSpPr>
          <p:cNvPr id="5" name="文本占位符 4"/>
          <p:cNvSpPr>
            <a:spLocks noGrp="1"/>
          </p:cNvSpPr>
          <p:nvPr>
            <p:ph type="body" sz="quarter" idx="3" hasCustomPrompt="1"/>
          </p:nvPr>
        </p:nvSpPr>
        <p:spPr>
          <a:xfrm>
            <a:off x="6172200" y="1374335"/>
            <a:ext cx="5183188" cy="823912"/>
          </a:xfrm>
        </p:spPr>
        <p:txBody>
          <a:bodyPr anchor="b"/>
          <a:lstStyle>
            <a:lvl1pPr marL="0" indent="0">
              <a:buNone/>
              <a:defRPr sz="2400" b="1" baseline="0">
                <a:solidFill>
                  <a:schemeClr val="accent5">
                    <a:lumMod val="75000"/>
                  </a:schemeClr>
                </a:solidFill>
                <a:latin typeface="+mn-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smtClean="0"/>
              <a:t>Click to edit text styles of templet</a:t>
            </a:r>
            <a:endParaRPr lang="zh-CN" altLang="en-US" dirty="0" smtClean="0"/>
          </a:p>
        </p:txBody>
      </p:sp>
      <p:sp>
        <p:nvSpPr>
          <p:cNvPr id="6" name="内容占位符 5"/>
          <p:cNvSpPr>
            <a:spLocks noGrp="1"/>
          </p:cNvSpPr>
          <p:nvPr>
            <p:ph sz="quarter" idx="4" hasCustomPrompt="1"/>
          </p:nvPr>
        </p:nvSpPr>
        <p:spPr>
          <a:xfrm>
            <a:off x="6172200" y="2276872"/>
            <a:ext cx="5183188" cy="3912791"/>
          </a:xfrm>
        </p:spPr>
        <p:txBody>
          <a:bodyPr/>
          <a:lstStyle>
            <a:lvl1pPr marL="342900" marR="0" indent="-3429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sz="2000">
                <a:solidFill>
                  <a:schemeClr val="accent5">
                    <a:lumMod val="75000"/>
                  </a:schemeClr>
                </a:solidFill>
                <a:latin typeface="+mn-lt"/>
                <a:cs typeface="Arial" panose="020B0604020202020204" pitchFamily="34" charset="0"/>
              </a:defRPr>
            </a:lvl1pPr>
            <a:lvl2pPr marL="685800" indent="-228600">
              <a:buFont typeface="微软雅黑" panose="020B0503020204020204" pitchFamily="34" charset="-122"/>
              <a:buChar char="▪"/>
              <a:defRPr sz="1800">
                <a:solidFill>
                  <a:schemeClr val="tx1">
                    <a:lumMod val="85000"/>
                    <a:lumOff val="15000"/>
                  </a:schemeClr>
                </a:solidFill>
                <a:latin typeface="+mn-lt"/>
                <a:cs typeface="Arial" panose="020B0604020202020204" pitchFamily="34" charset="0"/>
              </a:defRPr>
            </a:lvl2pPr>
            <a:lvl3pPr marL="1143000" indent="-228600">
              <a:buFont typeface="Arial" panose="020B0604020202020204" pitchFamily="34" charset="0"/>
              <a:buChar char="–"/>
              <a:defRPr sz="1600">
                <a:solidFill>
                  <a:schemeClr val="tx1">
                    <a:lumMod val="85000"/>
                    <a:lumOff val="15000"/>
                  </a:schemeClr>
                </a:solidFill>
                <a:latin typeface="+mn-lt"/>
                <a:cs typeface="Arial" panose="020B0604020202020204" pitchFamily="34" charset="0"/>
              </a:defRPr>
            </a:lvl3pPr>
            <a:lvl4pPr marL="1600200" indent="-228600">
              <a:buFont typeface="Arial" panose="020B0604020202020204" pitchFamily="34" charset="0"/>
              <a:buChar char="–"/>
              <a:defRPr sz="1400" baseline="0">
                <a:solidFill>
                  <a:schemeClr val="tx1">
                    <a:lumMod val="85000"/>
                    <a:lumOff val="15000"/>
                  </a:schemeClr>
                </a:solidFill>
                <a:latin typeface="+mn-lt"/>
                <a:cs typeface="Arial" panose="020B0604020202020204" pitchFamily="34" charset="0"/>
              </a:defRPr>
            </a:lvl4pPr>
            <a:lvl5pPr marL="2057400" indent="-228600">
              <a:buFont typeface="Arial" panose="020B0604020202020204" pitchFamily="34" charset="0"/>
              <a:buChar char="–"/>
              <a:defRPr sz="1400">
                <a:solidFill>
                  <a:schemeClr val="tx1">
                    <a:lumMod val="85000"/>
                    <a:lumOff val="15000"/>
                  </a:schemeClr>
                </a:solidFill>
                <a:latin typeface="+mn-lt"/>
                <a:cs typeface="Arial" panose="020B0604020202020204" pitchFamily="34" charset="0"/>
              </a:defRPr>
            </a:lvl5pPr>
          </a:lstStyle>
          <a:p>
            <a:pPr marL="342900" marR="0" lvl="0" indent="-3429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altLang="zh-CN" dirty="0" smtClean="0"/>
              <a:t>Click to edit text styles of templet</a:t>
            </a:r>
            <a:endParaRPr lang="zh-CN" altLang="en-US" dirty="0" smtClean="0"/>
          </a:p>
          <a:p>
            <a:pPr lvl="1"/>
            <a:r>
              <a:rPr lang="en-US" altLang="zh-CN" dirty="0" smtClean="0"/>
              <a:t>Secondary text style</a:t>
            </a:r>
            <a:endParaRPr lang="zh-CN" altLang="en-US" dirty="0" smtClean="0"/>
          </a:p>
          <a:p>
            <a:pPr lvl="2"/>
            <a:r>
              <a:rPr lang="en-US" altLang="zh-CN" dirty="0" smtClean="0"/>
              <a:t>Tertiary text style</a:t>
            </a:r>
            <a:endParaRPr lang="zh-CN" altLang="en-US" dirty="0" smtClean="0"/>
          </a:p>
          <a:p>
            <a:pPr lvl="3"/>
            <a:r>
              <a:rPr lang="en-US" altLang="zh-CN" dirty="0" smtClean="0"/>
              <a:t>Fourth text style</a:t>
            </a:r>
            <a:endParaRPr lang="zh-CN" altLang="en-US" dirty="0" smtClean="0"/>
          </a:p>
          <a:p>
            <a:pPr lvl="4"/>
            <a:r>
              <a:rPr lang="en-US" altLang="zh-CN" dirty="0" smtClean="0"/>
              <a:t>Fifth text style</a:t>
            </a:r>
            <a:endParaRPr lang="zh-CN" altLang="en-US" dirty="0"/>
          </a:p>
        </p:txBody>
      </p:sp>
      <p:sp>
        <p:nvSpPr>
          <p:cNvPr id="18" name="日期占位符 3"/>
          <p:cNvSpPr>
            <a:spLocks noGrp="1"/>
          </p:cNvSpPr>
          <p:nvPr>
            <p:ph type="dt" sz="half" idx="10"/>
          </p:nvPr>
        </p:nvSpPr>
        <p:spPr>
          <a:xfrm>
            <a:off x="518728" y="6496491"/>
            <a:ext cx="815112" cy="320688"/>
          </a:xfrm>
        </p:spPr>
        <p:txBody>
          <a:bodyPr/>
          <a:lstStyle>
            <a:lvl1pPr algn="ctr">
              <a:defRPr>
                <a:latin typeface="+mn-lt"/>
              </a:defRPr>
            </a:lvl1pPr>
          </a:lstStyle>
          <a:p>
            <a:fld id="{CF865B8F-D97B-413E-9B8D-28C73CE12448}" type="datetime1">
              <a:rPr lang="zh-CN" altLang="en-US" smtClean="0"/>
              <a:pPr/>
              <a:t>2020/2/27</a:t>
            </a:fld>
            <a:endParaRPr lang="zh-CN" altLang="en-US" dirty="0"/>
          </a:p>
        </p:txBody>
      </p:sp>
      <p:sp>
        <p:nvSpPr>
          <p:cNvPr id="19"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en-US" altLang="zh-CN" dirty="0" smtClean="0"/>
              <a:t>IVYDX</a:t>
            </a:r>
            <a:endParaRPr lang="zh-CN" altLang="en-US" dirty="0" smtClean="0"/>
          </a:p>
        </p:txBody>
      </p:sp>
      <p:sp>
        <p:nvSpPr>
          <p:cNvPr id="20"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12" name="图片 11"/>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4" name="图片 13"/>
          <p:cNvPicPr>
            <a:picLocks noChangeAspect="1"/>
          </p:cNvPicPr>
          <p:nvPr userDrawn="1"/>
        </p:nvPicPr>
        <p:blipFill rotWithShape="1">
          <a:blip r:embed="rId2"/>
          <a:srcRect l="47640" t="35096" b="22788"/>
          <a:stretch/>
        </p:blipFill>
        <p:spPr>
          <a:xfrm>
            <a:off x="10973167" y="6238353"/>
            <a:ext cx="761266" cy="346315"/>
          </a:xfrm>
          <a:prstGeom prst="rect">
            <a:avLst/>
          </a:prstGeom>
        </p:spPr>
      </p:pic>
      <p:sp>
        <p:nvSpPr>
          <p:cNvPr id="15" name="标题 1"/>
          <p:cNvSpPr>
            <a:spLocks noGrp="1"/>
          </p:cNvSpPr>
          <p:nvPr>
            <p:ph type="title" hasCustomPrompt="1"/>
          </p:nvPr>
        </p:nvSpPr>
        <p:spPr>
          <a:xfrm>
            <a:off x="838200" y="365125"/>
            <a:ext cx="10515600" cy="831627"/>
          </a:xfrm>
        </p:spPr>
        <p:txBody>
          <a:bodyPr/>
          <a:lstStyle>
            <a:lvl1pPr algn="ctr">
              <a:defRPr>
                <a:solidFill>
                  <a:srgbClr val="006400"/>
                </a:solidFill>
                <a:latin typeface="+mn-lt"/>
                <a:cs typeface="Arial" panose="020B0604020202020204" pitchFamily="34" charset="0"/>
              </a:defRPr>
            </a:lvl1pPr>
          </a:lstStyle>
          <a:p>
            <a:r>
              <a:rPr lang="en-US" altLang="zh-CN" dirty="0" smtClean="0"/>
              <a:t>Headline</a:t>
            </a:r>
            <a:endParaRPr lang="zh-CN" altLang="en-US" dirty="0"/>
          </a:p>
        </p:txBody>
      </p:sp>
      <p:cxnSp>
        <p:nvCxnSpPr>
          <p:cNvPr id="16" name="直接连接符 15"/>
          <p:cNvCxnSpPr/>
          <p:nvPr userDrawn="1"/>
        </p:nvCxnSpPr>
        <p:spPr>
          <a:xfrm>
            <a:off x="838200" y="1196752"/>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22202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ly headline">
    <p:spTree>
      <p:nvGrpSpPr>
        <p:cNvPr id="1" name=""/>
        <p:cNvGrpSpPr/>
        <p:nvPr/>
      </p:nvGrpSpPr>
      <p:grpSpPr>
        <a:xfrm>
          <a:off x="0" y="0"/>
          <a:ext cx="0" cy="0"/>
          <a:chOff x="0" y="0"/>
          <a:chExt cx="0" cy="0"/>
        </a:xfrm>
      </p:grpSpPr>
      <p:sp>
        <p:nvSpPr>
          <p:cNvPr id="13" name="日期占位符 3"/>
          <p:cNvSpPr>
            <a:spLocks noGrp="1"/>
          </p:cNvSpPr>
          <p:nvPr>
            <p:ph type="dt" sz="half" idx="10"/>
          </p:nvPr>
        </p:nvSpPr>
        <p:spPr>
          <a:xfrm>
            <a:off x="518728" y="6496491"/>
            <a:ext cx="815112" cy="320688"/>
          </a:xfrm>
        </p:spPr>
        <p:txBody>
          <a:bodyPr/>
          <a:lstStyle>
            <a:lvl1pPr algn="ctr">
              <a:defRPr>
                <a:latin typeface="+mn-lt"/>
              </a:defRPr>
            </a:lvl1pPr>
          </a:lstStyle>
          <a:p>
            <a:fld id="{7E4ACD78-EB43-4268-BFE1-CC9D0C014B04}" type="datetime1">
              <a:rPr lang="zh-CN" altLang="en-US" smtClean="0"/>
              <a:pPr/>
              <a:t>2020/2/27</a:t>
            </a:fld>
            <a:endParaRPr lang="zh-CN" altLang="en-US" dirty="0"/>
          </a:p>
        </p:txBody>
      </p:sp>
      <p:sp>
        <p:nvSpPr>
          <p:cNvPr id="14"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en-US" altLang="zh-CN" dirty="0" smtClean="0"/>
              <a:t>IVYDX</a:t>
            </a:r>
            <a:endParaRPr lang="zh-CN" altLang="en-US" dirty="0" smtClean="0"/>
          </a:p>
        </p:txBody>
      </p:sp>
      <p:sp>
        <p:nvSpPr>
          <p:cNvPr id="15"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8" name="图片 7"/>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0" name="图片 9"/>
          <p:cNvPicPr>
            <a:picLocks noChangeAspect="1"/>
          </p:cNvPicPr>
          <p:nvPr userDrawn="1"/>
        </p:nvPicPr>
        <p:blipFill rotWithShape="1">
          <a:blip r:embed="rId2"/>
          <a:srcRect l="47640" t="35096" b="22788"/>
          <a:stretch/>
        </p:blipFill>
        <p:spPr>
          <a:xfrm>
            <a:off x="10973167" y="6238353"/>
            <a:ext cx="761266" cy="346315"/>
          </a:xfrm>
          <a:prstGeom prst="rect">
            <a:avLst/>
          </a:prstGeom>
        </p:spPr>
      </p:pic>
      <p:sp>
        <p:nvSpPr>
          <p:cNvPr id="11" name="标题 1"/>
          <p:cNvSpPr>
            <a:spLocks noGrp="1"/>
          </p:cNvSpPr>
          <p:nvPr>
            <p:ph type="title" hasCustomPrompt="1"/>
          </p:nvPr>
        </p:nvSpPr>
        <p:spPr>
          <a:xfrm>
            <a:off x="838200" y="365125"/>
            <a:ext cx="10515600" cy="831627"/>
          </a:xfrm>
        </p:spPr>
        <p:txBody>
          <a:bodyPr/>
          <a:lstStyle>
            <a:lvl1pPr algn="ctr">
              <a:defRPr>
                <a:solidFill>
                  <a:srgbClr val="006400"/>
                </a:solidFill>
                <a:latin typeface="+mn-lt"/>
                <a:cs typeface="Arial" panose="020B0604020202020204" pitchFamily="34" charset="0"/>
              </a:defRPr>
            </a:lvl1pPr>
          </a:lstStyle>
          <a:p>
            <a:r>
              <a:rPr lang="en-US" altLang="zh-CN" dirty="0" smtClean="0"/>
              <a:t>Headline</a:t>
            </a:r>
            <a:endParaRPr lang="zh-CN" altLang="en-US" dirty="0"/>
          </a:p>
        </p:txBody>
      </p:sp>
      <p:cxnSp>
        <p:nvCxnSpPr>
          <p:cNvPr id="12" name="直接连接符 11"/>
          <p:cNvCxnSpPr/>
          <p:nvPr userDrawn="1"/>
        </p:nvCxnSpPr>
        <p:spPr>
          <a:xfrm>
            <a:off x="838200" y="1196752"/>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57924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日期占位符 3"/>
          <p:cNvSpPr>
            <a:spLocks noGrp="1"/>
          </p:cNvSpPr>
          <p:nvPr>
            <p:ph type="dt" sz="half" idx="10"/>
          </p:nvPr>
        </p:nvSpPr>
        <p:spPr>
          <a:xfrm>
            <a:off x="518728" y="6496491"/>
            <a:ext cx="815112" cy="320688"/>
          </a:xfrm>
        </p:spPr>
        <p:txBody>
          <a:bodyPr/>
          <a:lstStyle>
            <a:lvl1pPr algn="ctr">
              <a:defRPr>
                <a:latin typeface="+mn-lt"/>
              </a:defRPr>
            </a:lvl1pPr>
          </a:lstStyle>
          <a:p>
            <a:fld id="{142525EA-60AE-4269-9617-8377999E7EF6}" type="datetime1">
              <a:rPr lang="zh-CN" altLang="en-US" smtClean="0"/>
              <a:pPr/>
              <a:t>2020/2/27</a:t>
            </a:fld>
            <a:endParaRPr lang="zh-CN" altLang="en-US" dirty="0"/>
          </a:p>
        </p:txBody>
      </p:sp>
      <p:sp>
        <p:nvSpPr>
          <p:cNvPr id="11"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en-US" altLang="zh-CN" dirty="0" smtClean="0"/>
              <a:t>IVYDX</a:t>
            </a:r>
            <a:endParaRPr lang="zh-CN" altLang="en-US" dirty="0" smtClean="0"/>
          </a:p>
        </p:txBody>
      </p:sp>
      <p:sp>
        <p:nvSpPr>
          <p:cNvPr id="12"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spTree>
    <p:extLst>
      <p:ext uri="{BB962C8B-B14F-4D97-AF65-F5344CB8AC3E}">
        <p14:creationId xmlns:p14="http://schemas.microsoft.com/office/powerpoint/2010/main" val="353864835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headline">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5183188" y="987425"/>
            <a:ext cx="6172200" cy="4873625"/>
          </a:xfrm>
        </p:spPr>
        <p:txBody>
          <a:bodyPr/>
          <a:lstStyle>
            <a:lvl1pPr marL="342900" marR="0" indent="-3429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sz="2400" b="1">
                <a:latin typeface="+mn-lt"/>
                <a:cs typeface="Arial" panose="020B0604020202020204" pitchFamily="34" charset="0"/>
              </a:defRPr>
            </a:lvl1pPr>
            <a:lvl2pPr marL="685800" indent="-228600">
              <a:buFont typeface="微软雅黑" panose="020B0503020204020204" pitchFamily="34" charset="-122"/>
              <a:buChar char="▪"/>
              <a:defRPr sz="2000">
                <a:solidFill>
                  <a:schemeClr val="tx1">
                    <a:lumMod val="85000"/>
                    <a:lumOff val="15000"/>
                  </a:schemeClr>
                </a:solidFill>
                <a:latin typeface="+mn-lt"/>
                <a:cs typeface="Arial" panose="020B0604020202020204" pitchFamily="34" charset="0"/>
              </a:defRPr>
            </a:lvl2pPr>
            <a:lvl3pPr marL="1143000" indent="-228600">
              <a:buFont typeface="Arial" panose="020B0604020202020204" pitchFamily="34" charset="0"/>
              <a:buChar char="–"/>
              <a:defRPr sz="1600">
                <a:solidFill>
                  <a:schemeClr val="tx1">
                    <a:lumMod val="85000"/>
                    <a:lumOff val="15000"/>
                  </a:schemeClr>
                </a:solidFill>
                <a:latin typeface="+mn-lt"/>
                <a:cs typeface="Arial" panose="020B0604020202020204" pitchFamily="34" charset="0"/>
              </a:defRPr>
            </a:lvl3pPr>
            <a:lvl4pPr marL="1600200" indent="-228600">
              <a:buFont typeface="Arial" panose="020B0604020202020204" pitchFamily="34" charset="0"/>
              <a:buChar char="–"/>
              <a:defRPr sz="1400" baseline="0">
                <a:solidFill>
                  <a:schemeClr val="tx1">
                    <a:lumMod val="85000"/>
                    <a:lumOff val="15000"/>
                  </a:schemeClr>
                </a:solidFill>
                <a:latin typeface="+mn-lt"/>
                <a:cs typeface="Arial" panose="020B0604020202020204" pitchFamily="34" charset="0"/>
              </a:defRPr>
            </a:lvl4pPr>
            <a:lvl5pPr marL="2057400" indent="-228600">
              <a:buFont typeface="Arial" panose="020B0604020202020204" pitchFamily="34" charset="0"/>
              <a:buChar char="–"/>
              <a:defRPr sz="1400">
                <a:solidFill>
                  <a:schemeClr val="tx1">
                    <a:lumMod val="85000"/>
                    <a:lumOff val="15000"/>
                  </a:schemeClr>
                </a:solidFill>
                <a:latin typeface="+mn-lt"/>
                <a:cs typeface="Arial" panose="020B0604020202020204" pitchFamily="34" charset="0"/>
              </a:defRPr>
            </a:lvl5pPr>
            <a:lvl6pPr>
              <a:defRPr sz="2000"/>
            </a:lvl6pPr>
            <a:lvl7pPr>
              <a:defRPr sz="2000"/>
            </a:lvl7pPr>
            <a:lvl8pPr>
              <a:defRPr sz="2000"/>
            </a:lvl8pPr>
            <a:lvl9pPr>
              <a:defRPr sz="2000"/>
            </a:lvl9pPr>
          </a:lstStyle>
          <a:p>
            <a:pPr marL="342900" marR="0" lvl="0" indent="-3429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altLang="zh-CN" dirty="0" smtClean="0"/>
              <a:t>Click to edit text styles of templet</a:t>
            </a:r>
            <a:endParaRPr lang="zh-CN" altLang="en-US" dirty="0" smtClean="0"/>
          </a:p>
          <a:p>
            <a:pPr lvl="1"/>
            <a:r>
              <a:rPr lang="en-US" altLang="zh-CN" dirty="0" smtClean="0"/>
              <a:t>Secondary text style</a:t>
            </a:r>
            <a:endParaRPr lang="zh-CN" altLang="en-US" dirty="0" smtClean="0"/>
          </a:p>
          <a:p>
            <a:pPr lvl="2"/>
            <a:r>
              <a:rPr lang="en-US" altLang="zh-CN" dirty="0" smtClean="0"/>
              <a:t>Tertiary text style</a:t>
            </a:r>
            <a:endParaRPr lang="zh-CN" altLang="en-US" dirty="0" smtClean="0"/>
          </a:p>
          <a:p>
            <a:pPr lvl="3"/>
            <a:r>
              <a:rPr lang="en-US" altLang="zh-CN" dirty="0" smtClean="0"/>
              <a:t>Fourth text style</a:t>
            </a:r>
            <a:endParaRPr lang="zh-CN" altLang="en-US" dirty="0" smtClean="0"/>
          </a:p>
          <a:p>
            <a:pPr lvl="4"/>
            <a:r>
              <a:rPr lang="en-US" altLang="zh-CN" dirty="0" smtClean="0"/>
              <a:t>Fifth text style </a:t>
            </a:r>
            <a:endParaRPr lang="zh-CN" altLang="en-US" dirty="0"/>
          </a:p>
        </p:txBody>
      </p:sp>
      <p:sp>
        <p:nvSpPr>
          <p:cNvPr id="13" name="日期占位符 3"/>
          <p:cNvSpPr>
            <a:spLocks noGrp="1"/>
          </p:cNvSpPr>
          <p:nvPr>
            <p:ph type="dt" sz="half" idx="10"/>
          </p:nvPr>
        </p:nvSpPr>
        <p:spPr>
          <a:xfrm>
            <a:off x="518728" y="6496491"/>
            <a:ext cx="815112" cy="320688"/>
          </a:xfrm>
        </p:spPr>
        <p:txBody>
          <a:bodyPr/>
          <a:lstStyle>
            <a:lvl1pPr algn="ctr">
              <a:defRPr>
                <a:latin typeface="+mn-lt"/>
              </a:defRPr>
            </a:lvl1pPr>
          </a:lstStyle>
          <a:p>
            <a:fld id="{E4B5FA66-C70C-4B4B-AA9B-B8215981C41D}" type="datetime1">
              <a:rPr lang="zh-CN" altLang="en-US" smtClean="0"/>
              <a:pPr/>
              <a:t>2020/2/27</a:t>
            </a:fld>
            <a:endParaRPr lang="zh-CN" altLang="en-US" dirty="0"/>
          </a:p>
        </p:txBody>
      </p:sp>
      <p:sp>
        <p:nvSpPr>
          <p:cNvPr id="14"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en-US" altLang="zh-CN" dirty="0" smtClean="0"/>
              <a:t>IVYDX</a:t>
            </a:r>
            <a:endParaRPr lang="zh-CN" altLang="en-US" dirty="0" smtClean="0"/>
          </a:p>
        </p:txBody>
      </p:sp>
      <p:sp>
        <p:nvSpPr>
          <p:cNvPr id="15"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9" name="图片 8"/>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0" name="图片 9"/>
          <p:cNvPicPr>
            <a:picLocks noChangeAspect="1"/>
          </p:cNvPicPr>
          <p:nvPr userDrawn="1"/>
        </p:nvPicPr>
        <p:blipFill rotWithShape="1">
          <a:blip r:embed="rId2"/>
          <a:srcRect l="47640" t="35096" b="22788"/>
          <a:stretch/>
        </p:blipFill>
        <p:spPr>
          <a:xfrm>
            <a:off x="10973167" y="6238353"/>
            <a:ext cx="761266" cy="346315"/>
          </a:xfrm>
          <a:prstGeom prst="rect">
            <a:avLst/>
          </a:prstGeom>
        </p:spPr>
      </p:pic>
      <p:sp>
        <p:nvSpPr>
          <p:cNvPr id="11" name="标题 1"/>
          <p:cNvSpPr>
            <a:spLocks noGrp="1"/>
          </p:cNvSpPr>
          <p:nvPr>
            <p:ph type="title" hasCustomPrompt="1"/>
          </p:nvPr>
        </p:nvSpPr>
        <p:spPr>
          <a:xfrm>
            <a:off x="839787" y="1228886"/>
            <a:ext cx="3932237" cy="1313318"/>
          </a:xfrm>
        </p:spPr>
        <p:txBody>
          <a:bodyPr anchor="b"/>
          <a:lstStyle>
            <a:lvl1pPr algn="l">
              <a:defRPr sz="3200">
                <a:solidFill>
                  <a:srgbClr val="006400"/>
                </a:solidFill>
                <a:latin typeface="Arial Black" panose="020B0A04020102020204" pitchFamily="34" charset="0"/>
                <a:cs typeface="Arial" panose="020B0604020202020204" pitchFamily="34" charset="0"/>
              </a:defRPr>
            </a:lvl1pPr>
          </a:lstStyle>
          <a:p>
            <a:r>
              <a:rPr lang="en-US" altLang="zh-CN" dirty="0" smtClean="0"/>
              <a:t>headline</a:t>
            </a:r>
            <a:endParaRPr lang="zh-CN" altLang="en-US" dirty="0"/>
          </a:p>
        </p:txBody>
      </p:sp>
      <p:sp>
        <p:nvSpPr>
          <p:cNvPr id="12" name="文本占位符 3"/>
          <p:cNvSpPr>
            <a:spLocks noGrp="1"/>
          </p:cNvSpPr>
          <p:nvPr>
            <p:ph type="body" sz="half" idx="2" hasCustomPrompt="1"/>
          </p:nvPr>
        </p:nvSpPr>
        <p:spPr>
          <a:xfrm>
            <a:off x="839787" y="2708920"/>
            <a:ext cx="3932237" cy="3160068"/>
          </a:xfrm>
        </p:spPr>
        <p:txBody>
          <a:bodyPr/>
          <a:lstStyle>
            <a:lvl1pPr marL="0" indent="0">
              <a:buNone/>
              <a:defRPr sz="1600" baseline="0">
                <a:solidFill>
                  <a:schemeClr val="tx1">
                    <a:lumMod val="85000"/>
                    <a:lumOff val="15000"/>
                  </a:schemeClr>
                </a:solidFill>
                <a:latin typeface="+mn-lt"/>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smtClean="0"/>
              <a:t>Click to edit text style</a:t>
            </a:r>
          </a:p>
        </p:txBody>
      </p:sp>
    </p:spTree>
    <p:extLst>
      <p:ext uri="{BB962C8B-B14F-4D97-AF65-F5344CB8AC3E}">
        <p14:creationId xmlns:p14="http://schemas.microsoft.com/office/powerpoint/2010/main" val="220151229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 with Headlin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7" y="1228886"/>
            <a:ext cx="3932237" cy="1313318"/>
          </a:xfrm>
        </p:spPr>
        <p:txBody>
          <a:bodyPr anchor="b"/>
          <a:lstStyle>
            <a:lvl1pPr algn="l">
              <a:defRPr sz="3200">
                <a:solidFill>
                  <a:srgbClr val="006400"/>
                </a:solidFill>
                <a:latin typeface="Arial Black" panose="020B0A04020102020204" pitchFamily="34" charset="0"/>
                <a:cs typeface="Arial" panose="020B0604020202020204" pitchFamily="34" charset="0"/>
              </a:defRPr>
            </a:lvl1pPr>
          </a:lstStyle>
          <a:p>
            <a:r>
              <a:rPr lang="en-US" altLang="zh-CN" dirty="0" smtClean="0"/>
              <a:t>headline</a:t>
            </a:r>
            <a:endParaRPr lang="zh-CN" altLang="en-US" dirty="0"/>
          </a:p>
        </p:txBody>
      </p:sp>
      <p:sp>
        <p:nvSpPr>
          <p:cNvPr id="3" name="图片占位符 2"/>
          <p:cNvSpPr>
            <a:spLocks noGrp="1"/>
          </p:cNvSpPr>
          <p:nvPr>
            <p:ph type="pic" idx="1" hasCustomPrompt="1"/>
          </p:nvPr>
        </p:nvSpPr>
        <p:spPr>
          <a:xfrm>
            <a:off x="5183188" y="987425"/>
            <a:ext cx="6172200" cy="4873625"/>
          </a:xfrm>
        </p:spPr>
        <p:txBody>
          <a:bodyPr>
            <a:normAutofit/>
          </a:bodyPr>
          <a:lstStyle>
            <a:lvl1pPr marL="0" indent="0">
              <a:buNone/>
              <a:defRPr sz="2400">
                <a:solidFill>
                  <a:schemeClr val="bg1">
                    <a:lumMod val="7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smtClean="0"/>
              <a:t>Picture</a:t>
            </a:r>
            <a:endParaRPr lang="zh-CN" altLang="en-US" dirty="0"/>
          </a:p>
        </p:txBody>
      </p:sp>
      <p:sp>
        <p:nvSpPr>
          <p:cNvPr id="11" name="文本占位符 3"/>
          <p:cNvSpPr>
            <a:spLocks noGrp="1"/>
          </p:cNvSpPr>
          <p:nvPr>
            <p:ph type="body" sz="half" idx="2" hasCustomPrompt="1"/>
          </p:nvPr>
        </p:nvSpPr>
        <p:spPr>
          <a:xfrm>
            <a:off x="839787" y="2708920"/>
            <a:ext cx="3932237" cy="3160068"/>
          </a:xfrm>
        </p:spPr>
        <p:txBody>
          <a:bodyPr/>
          <a:lstStyle>
            <a:lvl1pPr marL="0" indent="0">
              <a:buNone/>
              <a:defRPr sz="1600" baseline="0">
                <a:solidFill>
                  <a:schemeClr val="tx1">
                    <a:lumMod val="85000"/>
                    <a:lumOff val="15000"/>
                  </a:schemeClr>
                </a:solidFill>
                <a:latin typeface="+mn-lt"/>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smtClean="0"/>
              <a:t>Click to edit text style</a:t>
            </a:r>
          </a:p>
        </p:txBody>
      </p:sp>
      <p:sp>
        <p:nvSpPr>
          <p:cNvPr id="14" name="日期占位符 3"/>
          <p:cNvSpPr>
            <a:spLocks noGrp="1"/>
          </p:cNvSpPr>
          <p:nvPr>
            <p:ph type="dt" sz="half" idx="10"/>
          </p:nvPr>
        </p:nvSpPr>
        <p:spPr>
          <a:xfrm>
            <a:off x="518728" y="6496491"/>
            <a:ext cx="815112" cy="320688"/>
          </a:xfrm>
        </p:spPr>
        <p:txBody>
          <a:bodyPr/>
          <a:lstStyle>
            <a:lvl1pPr algn="ctr">
              <a:defRPr>
                <a:latin typeface="+mn-lt"/>
              </a:defRPr>
            </a:lvl1pPr>
          </a:lstStyle>
          <a:p>
            <a:fld id="{D11C73B2-8F12-4CD3-A97F-983294D62481}" type="datetime1">
              <a:rPr lang="zh-CN" altLang="en-US" smtClean="0"/>
              <a:pPr/>
              <a:t>2020/2/27</a:t>
            </a:fld>
            <a:endParaRPr lang="zh-CN" altLang="en-US" dirty="0"/>
          </a:p>
        </p:txBody>
      </p:sp>
      <p:sp>
        <p:nvSpPr>
          <p:cNvPr id="15"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en-US" altLang="zh-CN" dirty="0" smtClean="0"/>
              <a:t>IVYDX</a:t>
            </a:r>
            <a:endParaRPr lang="zh-CN" altLang="en-US" dirty="0" smtClean="0"/>
          </a:p>
        </p:txBody>
      </p:sp>
      <p:sp>
        <p:nvSpPr>
          <p:cNvPr id="16"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9" name="图片 8"/>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0" name="图片 9"/>
          <p:cNvPicPr>
            <a:picLocks noChangeAspect="1"/>
          </p:cNvPicPr>
          <p:nvPr userDrawn="1"/>
        </p:nvPicPr>
        <p:blipFill rotWithShape="1">
          <a:blip r:embed="rId2"/>
          <a:srcRect l="47640" t="35096" b="22788"/>
          <a:stretch/>
        </p:blipFill>
        <p:spPr>
          <a:xfrm>
            <a:off x="10973167" y="6238353"/>
            <a:ext cx="761266" cy="346315"/>
          </a:xfrm>
          <a:prstGeom prst="rect">
            <a:avLst/>
          </a:prstGeom>
        </p:spPr>
      </p:pic>
    </p:spTree>
    <p:extLst>
      <p:ext uri="{BB962C8B-B14F-4D97-AF65-F5344CB8AC3E}">
        <p14:creationId xmlns:p14="http://schemas.microsoft.com/office/powerpoint/2010/main" val="262531778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cluding remarks">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838200" y="2708920"/>
            <a:ext cx="10515600" cy="936104"/>
          </a:xfrm>
        </p:spPr>
        <p:txBody>
          <a:bodyPr>
            <a:noAutofit/>
          </a:bodyPr>
          <a:lstStyle>
            <a:lvl1pPr algn="ctr">
              <a:defRPr sz="3200">
                <a:solidFill>
                  <a:srgbClr val="006400"/>
                </a:solidFill>
                <a:latin typeface="+mn-lt"/>
                <a:cs typeface="Arial" panose="020B0604020202020204" pitchFamily="34" charset="0"/>
              </a:defRPr>
            </a:lvl1pPr>
          </a:lstStyle>
          <a:p>
            <a:r>
              <a:rPr lang="en-US" altLang="zh-CN" dirty="0" smtClean="0"/>
              <a:t>Text</a:t>
            </a:r>
            <a:endParaRPr lang="zh-CN" altLang="en-US" dirty="0"/>
          </a:p>
        </p:txBody>
      </p:sp>
    </p:spTree>
    <p:extLst>
      <p:ext uri="{BB962C8B-B14F-4D97-AF65-F5344CB8AC3E}">
        <p14:creationId xmlns:p14="http://schemas.microsoft.com/office/powerpoint/2010/main" val="354259955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831627"/>
          </a:xfrm>
        </p:spPr>
        <p:txBody>
          <a:bodyPr/>
          <a:lstStyle>
            <a:lvl1pPr algn="ctr">
              <a:defRPr>
                <a:solidFill>
                  <a:srgbClr val="006400"/>
                </a:solidFill>
                <a:latin typeface="+mn-lt"/>
                <a:cs typeface="Arial" panose="020B0604020202020204"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352518"/>
            <a:ext cx="10515600" cy="4740779"/>
          </a:xfrm>
        </p:spPr>
        <p:txBody>
          <a:bodyPr/>
          <a:lstStyle>
            <a:lvl1pPr marL="342900" indent="-342900">
              <a:buFont typeface="Arial" panose="020B0604020202020204" pitchFamily="34" charset="0"/>
              <a:buChar char="▪"/>
              <a:defRPr sz="2400">
                <a:solidFill>
                  <a:srgbClr val="006400"/>
                </a:solidFill>
                <a:latin typeface="+mn-lt"/>
                <a:cs typeface="Arial" panose="020B0604020202020204" pitchFamily="34" charset="0"/>
              </a:defRPr>
            </a:lvl1pPr>
            <a:lvl2pPr marL="685800" indent="-228600">
              <a:buFont typeface="Arial" panose="020B0604020202020204" pitchFamily="34" charset="0"/>
              <a:buChar char="▪"/>
              <a:defRPr sz="2000">
                <a:solidFill>
                  <a:schemeClr val="tx1">
                    <a:lumMod val="85000"/>
                    <a:lumOff val="15000"/>
                  </a:schemeClr>
                </a:solidFill>
                <a:latin typeface="+mn-lt"/>
                <a:cs typeface="Arial" panose="020B0604020202020204" pitchFamily="34" charset="0"/>
              </a:defRPr>
            </a:lvl2pPr>
            <a:lvl3pPr marL="1143000" indent="-228600">
              <a:buFont typeface="Arial" panose="020B0604020202020204" pitchFamily="34" charset="0"/>
              <a:buChar char="–"/>
              <a:defRPr sz="1600">
                <a:solidFill>
                  <a:schemeClr val="tx1">
                    <a:lumMod val="85000"/>
                    <a:lumOff val="15000"/>
                  </a:schemeClr>
                </a:solidFill>
                <a:latin typeface="+mn-lt"/>
                <a:cs typeface="Arial" panose="020B0604020202020204" pitchFamily="34" charset="0"/>
              </a:defRPr>
            </a:lvl3pPr>
            <a:lvl4pPr marL="1600200" indent="-228600">
              <a:buFont typeface="Arial" panose="020B0604020202020204" pitchFamily="34" charset="0"/>
              <a:buChar char="–"/>
              <a:defRPr sz="1400">
                <a:solidFill>
                  <a:schemeClr val="tx1">
                    <a:lumMod val="85000"/>
                    <a:lumOff val="15000"/>
                  </a:schemeClr>
                </a:solidFill>
                <a:latin typeface="+mn-lt"/>
                <a:cs typeface="Arial" panose="020B0604020202020204" pitchFamily="34" charset="0"/>
              </a:defRPr>
            </a:lvl4pPr>
            <a:lvl5pPr marL="2057400" indent="-228600">
              <a:buFont typeface="Arial" panose="020B0604020202020204" pitchFamily="34" charset="0"/>
              <a:buChar char="–"/>
              <a:defRPr sz="1400">
                <a:solidFill>
                  <a:schemeClr val="tx1">
                    <a:lumMod val="85000"/>
                    <a:lumOff val="15000"/>
                  </a:schemeClr>
                </a:solidFill>
                <a:latin typeface="+mn-lt"/>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cxnSp>
        <p:nvCxnSpPr>
          <p:cNvPr id="8" name="直接连接符 7"/>
          <p:cNvCxnSpPr/>
          <p:nvPr userDrawn="1"/>
        </p:nvCxnSpPr>
        <p:spPr>
          <a:xfrm>
            <a:off x="838200" y="1196752"/>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日期占位符 3"/>
          <p:cNvSpPr>
            <a:spLocks noGrp="1"/>
          </p:cNvSpPr>
          <p:nvPr>
            <p:ph type="dt" sz="half" idx="10"/>
          </p:nvPr>
        </p:nvSpPr>
        <p:spPr>
          <a:xfrm>
            <a:off x="518728" y="6496491"/>
            <a:ext cx="815112" cy="320688"/>
          </a:xfrm>
        </p:spPr>
        <p:txBody>
          <a:bodyPr/>
          <a:lstStyle>
            <a:lvl1pPr algn="ctr">
              <a:defRPr>
                <a:latin typeface="+mn-lt"/>
              </a:defRPr>
            </a:lvl1pPr>
          </a:lstStyle>
          <a:p>
            <a:fld id="{11B2B74F-1920-427D-8EEE-CAD2E9E131A7}" type="datetime1">
              <a:rPr lang="zh-CN" altLang="en-US" smtClean="0"/>
              <a:pPr/>
              <a:t>2020/2/27</a:t>
            </a:fld>
            <a:endParaRPr lang="zh-CN" altLang="en-US" dirty="0"/>
          </a:p>
        </p:txBody>
      </p:sp>
      <p:sp>
        <p:nvSpPr>
          <p:cNvPr id="13"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14"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9" name="图片 8"/>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0" name="图片 9"/>
          <p:cNvPicPr>
            <a:picLocks noChangeAspect="1"/>
          </p:cNvPicPr>
          <p:nvPr userDrawn="1"/>
        </p:nvPicPr>
        <p:blipFill rotWithShape="1">
          <a:blip r:embed="rId2"/>
          <a:srcRect l="47640" t="35096" b="22788"/>
          <a:stretch/>
        </p:blipFill>
        <p:spPr>
          <a:xfrm>
            <a:off x="10973167" y="6238353"/>
            <a:ext cx="761266" cy="346315"/>
          </a:xfrm>
          <a:prstGeom prst="rect">
            <a:avLst/>
          </a:prstGeom>
        </p:spPr>
      </p:pic>
    </p:spTree>
    <p:extLst>
      <p:ext uri="{BB962C8B-B14F-4D97-AF65-F5344CB8AC3E}">
        <p14:creationId xmlns:p14="http://schemas.microsoft.com/office/powerpoint/2010/main" val="181083035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29" name="Picture 5" descr="C:\Users\yinan.hou\Desktop\欧蒙logo组合\上下组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7069" y="562792"/>
            <a:ext cx="1547168" cy="49103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911423" y="2492897"/>
            <a:ext cx="10363200" cy="1470025"/>
          </a:xfrm>
        </p:spPr>
        <p:txBody>
          <a:bodyPr>
            <a:normAutofit/>
          </a:bodyPr>
          <a:lstStyle>
            <a:lvl1pPr>
              <a:defRPr sz="4000" b="1">
                <a:solidFill>
                  <a:srgbClr val="006400"/>
                </a:solidFill>
                <a:latin typeface="黑体" panose="02010609060101010101" pitchFamily="49" charset="-122"/>
                <a:ea typeface="黑体" panose="02010609060101010101" pitchFamily="49" charset="-122"/>
                <a:cs typeface="Arial" panose="020B0604020202020204" pitchFamily="34" charset="0"/>
              </a:defRPr>
            </a:lvl1pPr>
          </a:lstStyle>
          <a:p>
            <a:endParaRPr lang="zh-CN" altLang="en-US" dirty="0"/>
          </a:p>
        </p:txBody>
      </p:sp>
      <p:sp>
        <p:nvSpPr>
          <p:cNvPr id="3" name="副标题 2"/>
          <p:cNvSpPr>
            <a:spLocks noGrp="1"/>
          </p:cNvSpPr>
          <p:nvPr>
            <p:ph type="subTitle" idx="1"/>
          </p:nvPr>
        </p:nvSpPr>
        <p:spPr>
          <a:xfrm>
            <a:off x="1828800" y="3722489"/>
            <a:ext cx="8534400" cy="1752600"/>
          </a:xfrm>
        </p:spPr>
        <p:txBody>
          <a:bodyPr anchor="t"/>
          <a:lstStyle>
            <a:lvl1pPr marL="0" indent="0" algn="ctr">
              <a:buNone/>
              <a:defRPr>
                <a:solidFill>
                  <a:schemeClr val="tx1">
                    <a:lumMod val="85000"/>
                    <a:lumOff val="15000"/>
                  </a:schemeClr>
                </a:solidFill>
                <a:latin typeface="黑体" panose="02010609060101010101" pitchFamily="49" charset="-122"/>
                <a:ea typeface="黑体" panose="02010609060101010101" pitchFamily="49"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zh-CN" altLang="en-US" dirty="0"/>
          </a:p>
        </p:txBody>
      </p:sp>
    </p:spTree>
    <p:extLst>
      <p:ext uri="{BB962C8B-B14F-4D97-AF65-F5344CB8AC3E}">
        <p14:creationId xmlns:p14="http://schemas.microsoft.com/office/powerpoint/2010/main" val="203168877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a:xfrm>
            <a:off x="609600" y="6356351"/>
            <a:ext cx="3860800" cy="365125"/>
          </a:xfrm>
        </p:spPr>
        <p:txBody>
          <a:bodyPr/>
          <a:lstStyle>
            <a:lvl1pPr algn="l">
              <a:defRPr/>
            </a:lvl1pPr>
          </a:lstStyle>
          <a:p>
            <a:endParaRPr lang="zh-CN" altLang="en-US" dirty="0">
              <a:solidFill>
                <a:prstClr val="black">
                  <a:tint val="75000"/>
                </a:prstClr>
              </a:solidFill>
            </a:endParaRPr>
          </a:p>
        </p:txBody>
      </p:sp>
      <p:sp>
        <p:nvSpPr>
          <p:cNvPr id="6" name="灯片编号占位符 5"/>
          <p:cNvSpPr>
            <a:spLocks noGrp="1"/>
          </p:cNvSpPr>
          <p:nvPr>
            <p:ph type="sldNum" sz="quarter" idx="12"/>
          </p:nvPr>
        </p:nvSpPr>
        <p:spPr/>
        <p:txBody>
          <a:bodyPr/>
          <a:lstStyle/>
          <a:p>
            <a:fld id="{7E83C131-1F6D-4CA3-A0E5-4D9331BC6899}"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8" name="直接连接符 7"/>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内容占位符 6"/>
          <p:cNvSpPr>
            <a:spLocks noGrp="1"/>
          </p:cNvSpPr>
          <p:nvPr>
            <p:ph sz="quarter" idx="13"/>
          </p:nvPr>
        </p:nvSpPr>
        <p:spPr>
          <a:xfrm>
            <a:off x="623393" y="1412776"/>
            <a:ext cx="10959008" cy="4824536"/>
          </a:xfrm>
        </p:spPr>
        <p:txBody>
          <a:bodyPr>
            <a:normAutofit/>
          </a:bodyPr>
          <a:lstStyle>
            <a:lvl1pPr>
              <a:buClr>
                <a:schemeClr val="tx1"/>
              </a:buClr>
              <a:defRPr sz="2400">
                <a:latin typeface="黑体" panose="02010609060101010101" pitchFamily="49" charset="-122"/>
                <a:ea typeface="黑体" panose="02010609060101010101" pitchFamily="49" charset="-122"/>
                <a:cs typeface="Arial" panose="020B0604020202020204" pitchFamily="34" charset="0"/>
              </a:defRPr>
            </a:lvl1pPr>
            <a:lvl2pPr marL="742950" indent="-285750">
              <a:buClr>
                <a:schemeClr val="tx1"/>
              </a:buClr>
              <a:buFont typeface="Arial" panose="020B0604020202020204" pitchFamily="34" charset="0"/>
              <a:buChar char="•"/>
              <a:defRPr sz="2000">
                <a:latin typeface="黑体" panose="02010609060101010101" pitchFamily="49" charset="-122"/>
                <a:ea typeface="黑体" panose="02010609060101010101" pitchFamily="49" charset="-122"/>
                <a:cs typeface="Arial" panose="020B0604020202020204" pitchFamily="34" charset="0"/>
              </a:defRPr>
            </a:lvl2pPr>
            <a:lvl3pPr>
              <a:buClr>
                <a:schemeClr val="tx1"/>
              </a:buClr>
              <a:defRPr sz="2000">
                <a:latin typeface="黑体" panose="02010609060101010101" pitchFamily="49" charset="-122"/>
                <a:ea typeface="黑体" panose="02010609060101010101" pitchFamily="49" charset="-122"/>
                <a:cs typeface="Arial" panose="020B0604020202020204" pitchFamily="34" charset="0"/>
              </a:defRPr>
            </a:lvl3pPr>
            <a:lvl4pPr>
              <a:buClr>
                <a:schemeClr val="tx1"/>
              </a:buClr>
              <a:defRPr sz="2000">
                <a:latin typeface="黑体" panose="02010609060101010101" pitchFamily="49" charset="-122"/>
                <a:ea typeface="黑体" panose="02010609060101010101" pitchFamily="49" charset="-122"/>
                <a:cs typeface="Arial" panose="020B0604020202020204" pitchFamily="34" charset="0"/>
              </a:defRPr>
            </a:lvl4pPr>
            <a:lvl5pPr>
              <a:buClr>
                <a:schemeClr val="tx1"/>
              </a:buClr>
              <a:defRPr sz="2000">
                <a:latin typeface="黑体" panose="02010609060101010101" pitchFamily="49" charset="-122"/>
                <a:ea typeface="黑体" panose="02010609060101010101" pitchFamily="49" charset="-122"/>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14"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a:spLocks noGrp="1"/>
          </p:cNvSpPr>
          <p:nvPr>
            <p:ph type="title"/>
          </p:nvPr>
        </p:nvSpPr>
        <p:spPr>
          <a:xfrm>
            <a:off x="609600" y="274638"/>
            <a:ext cx="10972800" cy="1143000"/>
          </a:xfrm>
        </p:spPr>
        <p:txBody>
          <a:bodyPr>
            <a:normAutofit/>
          </a:bodyPr>
          <a:lstStyle>
            <a:lvl1pPr>
              <a:defRPr sz="3200" b="1">
                <a:solidFill>
                  <a:srgbClr val="006400"/>
                </a:solidFill>
                <a:latin typeface="黑体" panose="02010609060101010101" pitchFamily="49" charset="-122"/>
                <a:ea typeface="黑体" panose="02010609060101010101" pitchFamily="49" charset="-122"/>
              </a:defRPr>
            </a:lvl1pPr>
          </a:lstStyle>
          <a:p>
            <a:endParaRPr lang="zh-CN" altLang="en-US" dirty="0"/>
          </a:p>
        </p:txBody>
      </p:sp>
    </p:spTree>
    <p:extLst>
      <p:ext uri="{BB962C8B-B14F-4D97-AF65-F5344CB8AC3E}">
        <p14:creationId xmlns:p14="http://schemas.microsoft.com/office/powerpoint/2010/main" val="32783496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196752"/>
            <a:ext cx="10515600" cy="2151310"/>
          </a:xfrm>
        </p:spPr>
        <p:txBody>
          <a:bodyPr anchor="b">
            <a:normAutofit/>
          </a:bodyPr>
          <a:lstStyle>
            <a:lvl1pPr algn="l">
              <a:defRPr sz="4400">
                <a:solidFill>
                  <a:srgbClr val="006400"/>
                </a:solidFill>
                <a:latin typeface="+mn-lt"/>
                <a:cs typeface="Arial" panose="020B0604020202020204" pitchFamily="34" charset="0"/>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1850" y="3504058"/>
            <a:ext cx="10515600" cy="1500187"/>
          </a:xfrm>
        </p:spPr>
        <p:txBody>
          <a:bodyPr/>
          <a:lstStyle>
            <a:lvl1pPr marL="0" indent="0">
              <a:buNone/>
              <a:defRPr sz="2400">
                <a:solidFill>
                  <a:schemeClr val="bg1">
                    <a:lumMod val="50000"/>
                  </a:schemeClr>
                </a:solidFill>
                <a:latin typeface="+mn-lt"/>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20" name="日期占位符 3"/>
          <p:cNvSpPr>
            <a:spLocks noGrp="1"/>
          </p:cNvSpPr>
          <p:nvPr>
            <p:ph type="dt" sz="half" idx="10"/>
          </p:nvPr>
        </p:nvSpPr>
        <p:spPr>
          <a:xfrm>
            <a:off x="518728" y="6496491"/>
            <a:ext cx="815112" cy="320688"/>
          </a:xfrm>
        </p:spPr>
        <p:txBody>
          <a:bodyPr/>
          <a:lstStyle>
            <a:lvl1pPr algn="ctr">
              <a:defRPr>
                <a:latin typeface="+mn-lt"/>
              </a:defRPr>
            </a:lvl1pPr>
          </a:lstStyle>
          <a:p>
            <a:fld id="{2F59D4D8-F09C-4E7C-99FA-54D9D5480785}" type="datetime1">
              <a:rPr lang="zh-CN" altLang="en-US" smtClean="0"/>
              <a:pPr/>
              <a:t>2020/2/27</a:t>
            </a:fld>
            <a:endParaRPr lang="zh-CN" altLang="en-US" dirty="0"/>
          </a:p>
        </p:txBody>
      </p:sp>
      <p:sp>
        <p:nvSpPr>
          <p:cNvPr id="21"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22"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8" name="图片 7"/>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9" name="图片 8"/>
          <p:cNvPicPr>
            <a:picLocks noChangeAspect="1"/>
          </p:cNvPicPr>
          <p:nvPr userDrawn="1"/>
        </p:nvPicPr>
        <p:blipFill rotWithShape="1">
          <a:blip r:embed="rId2"/>
          <a:srcRect l="47640" t="35096" b="22788"/>
          <a:stretch/>
        </p:blipFill>
        <p:spPr>
          <a:xfrm>
            <a:off x="10973167" y="6238353"/>
            <a:ext cx="761266" cy="346315"/>
          </a:xfrm>
          <a:prstGeom prst="rect">
            <a:avLst/>
          </a:prstGeom>
        </p:spPr>
      </p:pic>
    </p:spTree>
    <p:extLst>
      <p:ext uri="{BB962C8B-B14F-4D97-AF65-F5344CB8AC3E}">
        <p14:creationId xmlns:p14="http://schemas.microsoft.com/office/powerpoint/2010/main" val="93291050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0" y="1535113"/>
            <a:ext cx="5386917" cy="639762"/>
          </a:xfrm>
        </p:spPr>
        <p:txBody>
          <a:bodyPr anchor="ctr">
            <a:normAutofit/>
          </a:bodyPr>
          <a:lstStyle>
            <a:lvl1pPr marL="0" indent="0" algn="l">
              <a:buNone/>
              <a:defRPr sz="2000" b="1">
                <a:solidFill>
                  <a:srgbClr val="006400"/>
                </a:solidFill>
                <a:latin typeface="黑体" panose="02010609060101010101" pitchFamily="49" charset="-122"/>
                <a:ea typeface="黑体" panose="020106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zh-CN" altLang="en-US" dirty="0" smtClean="0"/>
          </a:p>
        </p:txBody>
      </p:sp>
      <p:sp>
        <p:nvSpPr>
          <p:cNvPr id="5" name="文本占位符 4"/>
          <p:cNvSpPr>
            <a:spLocks noGrp="1"/>
          </p:cNvSpPr>
          <p:nvPr>
            <p:ph type="body" sz="quarter" idx="3"/>
          </p:nvPr>
        </p:nvSpPr>
        <p:spPr>
          <a:xfrm>
            <a:off x="6193368" y="1535113"/>
            <a:ext cx="5389033" cy="639762"/>
          </a:xfrm>
        </p:spPr>
        <p:txBody>
          <a:bodyPr anchor="ctr">
            <a:normAutofit/>
          </a:bodyPr>
          <a:lstStyle>
            <a:lvl1pPr marL="0" indent="0" algn="l">
              <a:buNone/>
              <a:defRPr lang="zh-CN" altLang="en-US" sz="2000" b="1" kern="1200" dirty="0" smtClean="0">
                <a:solidFill>
                  <a:srgbClr val="006400"/>
                </a:solidFill>
                <a:latin typeface="黑体" panose="02010609060101010101" pitchFamily="49" charset="-122"/>
                <a:ea typeface="黑体" panose="02010609060101010101" pitchFamily="49" charset="-122"/>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zh-CN" altLang="en-US" dirty="0" smtClean="0"/>
          </a:p>
        </p:txBody>
      </p:sp>
      <p:sp>
        <p:nvSpPr>
          <p:cNvPr id="7" name="日期占位符 6"/>
          <p:cNvSpPr>
            <a:spLocks noGrp="1"/>
          </p:cNvSpPr>
          <p:nvPr>
            <p:ph type="dt" sz="half" idx="10"/>
          </p:nvPr>
        </p:nvSpPr>
        <p:spPr/>
        <p:txBody>
          <a:bodyPr/>
          <a:lstStyle/>
          <a:p>
            <a:fld id="{54778916-B033-4AE3-8615-7C5286725B8A}"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5E9C9AE-8D0B-4208-92FD-735CE29F9D10}"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10" name="直接连接符 9"/>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内容占位符 6"/>
          <p:cNvSpPr>
            <a:spLocks noGrp="1"/>
          </p:cNvSpPr>
          <p:nvPr>
            <p:ph sz="quarter" idx="14"/>
          </p:nvPr>
        </p:nvSpPr>
        <p:spPr>
          <a:xfrm>
            <a:off x="609600" y="2348880"/>
            <a:ext cx="5385600" cy="3776400"/>
          </a:xfrm>
        </p:spPr>
        <p:txBody>
          <a:bodyPr>
            <a:normAutofit/>
          </a:bodyPr>
          <a:lstStyle>
            <a:lvl1pPr>
              <a:buClr>
                <a:schemeClr val="tx1"/>
              </a:buClr>
              <a:defRPr sz="2000">
                <a:latin typeface="黑体" panose="02010609060101010101" pitchFamily="49" charset="-122"/>
                <a:ea typeface="黑体" panose="02010609060101010101" pitchFamily="49" charset="-122"/>
              </a:defRPr>
            </a:lvl1pPr>
            <a:lvl2pPr marL="742950" indent="-285750">
              <a:buClr>
                <a:schemeClr val="tx1"/>
              </a:buClr>
              <a:buFont typeface="Arial" panose="020B0604020202020204" pitchFamily="34" charset="0"/>
              <a:buChar char="•"/>
              <a:defRPr sz="2000">
                <a:latin typeface="黑体" panose="02010609060101010101" pitchFamily="49" charset="-122"/>
                <a:ea typeface="黑体" panose="02010609060101010101" pitchFamily="49" charset="-122"/>
              </a:defRPr>
            </a:lvl2pPr>
            <a:lvl3pPr>
              <a:buClr>
                <a:schemeClr val="tx1"/>
              </a:buClr>
              <a:defRPr sz="2000">
                <a:latin typeface="黑体" panose="02010609060101010101" pitchFamily="49" charset="-122"/>
                <a:ea typeface="黑体" panose="02010609060101010101" pitchFamily="49" charset="-122"/>
              </a:defRPr>
            </a:lvl3pPr>
            <a:lvl4pPr>
              <a:buClr>
                <a:schemeClr val="tx1"/>
              </a:buClr>
              <a:defRPr sz="2000">
                <a:latin typeface="黑体" panose="02010609060101010101" pitchFamily="49" charset="-122"/>
                <a:ea typeface="黑体" panose="02010609060101010101" pitchFamily="49" charset="-122"/>
              </a:defRPr>
            </a:lvl4pPr>
            <a:lvl5pPr>
              <a:buClr>
                <a:schemeClr val="tx1"/>
              </a:buClr>
              <a:defRPr sz="2000">
                <a:latin typeface="黑体" panose="02010609060101010101" pitchFamily="49" charset="-122"/>
                <a:ea typeface="黑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6" name="内容占位符 6"/>
          <p:cNvSpPr>
            <a:spLocks noGrp="1"/>
          </p:cNvSpPr>
          <p:nvPr>
            <p:ph sz="quarter" idx="15"/>
          </p:nvPr>
        </p:nvSpPr>
        <p:spPr>
          <a:xfrm>
            <a:off x="6196800" y="2348880"/>
            <a:ext cx="5385600" cy="3776400"/>
          </a:xfrm>
        </p:spPr>
        <p:txBody>
          <a:bodyPr>
            <a:normAutofit/>
          </a:bodyPr>
          <a:lstStyle>
            <a:lvl1pPr>
              <a:buClr>
                <a:schemeClr val="tx1"/>
              </a:buClr>
              <a:defRPr sz="2000">
                <a:latin typeface="黑体" panose="02010609060101010101" pitchFamily="49" charset="-122"/>
                <a:ea typeface="黑体" panose="02010609060101010101" pitchFamily="49" charset="-122"/>
              </a:defRPr>
            </a:lvl1pPr>
            <a:lvl2pPr marL="742950" indent="-285750">
              <a:buClr>
                <a:schemeClr val="tx1"/>
              </a:buClr>
              <a:buFont typeface="Arial" panose="020B0604020202020204" pitchFamily="34" charset="0"/>
              <a:buChar char="•"/>
              <a:defRPr sz="2000">
                <a:latin typeface="黑体" panose="02010609060101010101" pitchFamily="49" charset="-122"/>
                <a:ea typeface="黑体" panose="02010609060101010101" pitchFamily="49" charset="-122"/>
              </a:defRPr>
            </a:lvl2pPr>
            <a:lvl3pPr>
              <a:buClr>
                <a:schemeClr val="tx1"/>
              </a:buClr>
              <a:defRPr sz="2000">
                <a:latin typeface="黑体" panose="02010609060101010101" pitchFamily="49" charset="-122"/>
                <a:ea typeface="黑体" panose="02010609060101010101" pitchFamily="49" charset="-122"/>
              </a:defRPr>
            </a:lvl3pPr>
            <a:lvl4pPr>
              <a:buClr>
                <a:schemeClr val="tx1"/>
              </a:buClr>
              <a:defRPr sz="2000">
                <a:latin typeface="黑体" panose="02010609060101010101" pitchFamily="49" charset="-122"/>
                <a:ea typeface="黑体" panose="02010609060101010101" pitchFamily="49" charset="-122"/>
              </a:defRPr>
            </a:lvl4pPr>
            <a:lvl5pPr>
              <a:buClr>
                <a:schemeClr val="tx1"/>
              </a:buClr>
              <a:defRPr sz="2000">
                <a:latin typeface="黑体" panose="02010609060101010101" pitchFamily="49" charset="-122"/>
                <a:ea typeface="黑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12"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
          <p:cNvSpPr>
            <a:spLocks noGrp="1"/>
          </p:cNvSpPr>
          <p:nvPr>
            <p:ph type="title"/>
          </p:nvPr>
        </p:nvSpPr>
        <p:spPr>
          <a:xfrm>
            <a:off x="609600" y="274638"/>
            <a:ext cx="10972800" cy="1143000"/>
          </a:xfrm>
        </p:spPr>
        <p:txBody>
          <a:bodyPr>
            <a:normAutofit/>
          </a:bodyPr>
          <a:lstStyle>
            <a:lvl1pPr>
              <a:defRPr sz="3200" b="1">
                <a:solidFill>
                  <a:srgbClr val="006400"/>
                </a:solidFill>
                <a:latin typeface="黑体" panose="02010609060101010101" pitchFamily="49" charset="-122"/>
                <a:ea typeface="黑体" panose="02010609060101010101" pitchFamily="49" charset="-122"/>
              </a:defRPr>
            </a:lvl1pPr>
          </a:lstStyle>
          <a:p>
            <a:endParaRPr lang="zh-CN" altLang="en-US" dirty="0"/>
          </a:p>
        </p:txBody>
      </p:sp>
    </p:spTree>
    <p:extLst>
      <p:ext uri="{BB962C8B-B14F-4D97-AF65-F5344CB8AC3E}">
        <p14:creationId xmlns:p14="http://schemas.microsoft.com/office/powerpoint/2010/main" val="275891534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F18D558-9F87-4E78-B425-1F160E89269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D04FC1F-BC89-47C6-A827-0D6A01863FD0}"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10" name="直接连接符 9"/>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a:spLocks noGrp="1"/>
          </p:cNvSpPr>
          <p:nvPr>
            <p:ph type="title"/>
          </p:nvPr>
        </p:nvSpPr>
        <p:spPr>
          <a:xfrm>
            <a:off x="609600" y="274638"/>
            <a:ext cx="10972800" cy="1143000"/>
          </a:xfrm>
        </p:spPr>
        <p:txBody>
          <a:bodyPr>
            <a:normAutofit/>
          </a:bodyPr>
          <a:lstStyle>
            <a:lvl1pPr>
              <a:defRPr sz="3200" b="1">
                <a:solidFill>
                  <a:srgbClr val="006400"/>
                </a:solidFill>
                <a:latin typeface="黑体" panose="02010609060101010101" pitchFamily="49" charset="-122"/>
                <a:ea typeface="黑体" panose="02010609060101010101" pitchFamily="49" charset="-122"/>
              </a:defRPr>
            </a:lvl1pPr>
          </a:lstStyle>
          <a:p>
            <a:endParaRPr lang="zh-CN" altLang="en-US" dirty="0"/>
          </a:p>
        </p:txBody>
      </p:sp>
    </p:spTree>
    <p:extLst>
      <p:ext uri="{BB962C8B-B14F-4D97-AF65-F5344CB8AC3E}">
        <p14:creationId xmlns:p14="http://schemas.microsoft.com/office/powerpoint/2010/main" val="306681603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3392" y="4800600"/>
            <a:ext cx="10959008" cy="566738"/>
          </a:xfrm>
        </p:spPr>
        <p:txBody>
          <a:bodyPr anchor="b">
            <a:normAutofit/>
          </a:bodyPr>
          <a:lstStyle>
            <a:lvl1pPr algn="l">
              <a:defRPr sz="2400" b="0">
                <a:solidFill>
                  <a:srgbClr val="006400"/>
                </a:solidFill>
                <a:latin typeface="黑体" panose="02010609060101010101" pitchFamily="49" charset="-122"/>
                <a:ea typeface="黑体" panose="02010609060101010101" pitchFamily="49" charset="-122"/>
              </a:defRPr>
            </a:lvl1pPr>
          </a:lstStyle>
          <a:p>
            <a:pPr lvl="0"/>
            <a:endParaRPr lang="zh-CN" altLang="en-US" dirty="0" smtClean="0"/>
          </a:p>
        </p:txBody>
      </p:sp>
      <p:sp>
        <p:nvSpPr>
          <p:cNvPr id="3" name="图片占位符 2"/>
          <p:cNvSpPr>
            <a:spLocks noGrp="1"/>
          </p:cNvSpPr>
          <p:nvPr>
            <p:ph type="pic" idx="1" hasCustomPrompt="1"/>
          </p:nvPr>
        </p:nvSpPr>
        <p:spPr>
          <a:xfrm>
            <a:off x="609600" y="612775"/>
            <a:ext cx="10972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smtClean="0"/>
              <a:t>图</a:t>
            </a:r>
            <a:endParaRPr lang="zh-CN" altLang="en-US" dirty="0"/>
          </a:p>
        </p:txBody>
      </p:sp>
      <p:sp>
        <p:nvSpPr>
          <p:cNvPr id="4" name="文本占位符 3"/>
          <p:cNvSpPr>
            <a:spLocks noGrp="1"/>
          </p:cNvSpPr>
          <p:nvPr>
            <p:ph type="body" sz="half" idx="2"/>
          </p:nvPr>
        </p:nvSpPr>
        <p:spPr>
          <a:xfrm>
            <a:off x="623392" y="5367338"/>
            <a:ext cx="10959008" cy="804862"/>
          </a:xfrm>
        </p:spPr>
        <p:txBody>
          <a:bodyPr/>
          <a:lstStyle>
            <a:lvl1pPr marL="0" indent="0">
              <a:buNone/>
              <a:defRPr sz="1400">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5" name="日期占位符 4"/>
          <p:cNvSpPr>
            <a:spLocks noGrp="1"/>
          </p:cNvSpPr>
          <p:nvPr>
            <p:ph type="dt" sz="half" idx="10"/>
          </p:nvPr>
        </p:nvSpPr>
        <p:spPr>
          <a:xfrm>
            <a:off x="609600" y="6356351"/>
            <a:ext cx="2844800" cy="365125"/>
          </a:xfrm>
        </p:spPr>
        <p:txBody>
          <a:bodyPr/>
          <a:lstStyle/>
          <a:p>
            <a:fld id="{1F18D558-9F87-4E78-B425-1F160E89269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D04FC1F-BC89-47C6-A827-0D6A01863FD0}"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9"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75145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11424" y="2420889"/>
            <a:ext cx="10363200" cy="1362075"/>
          </a:xfrm>
        </p:spPr>
        <p:txBody>
          <a:bodyPr anchor="ctr"/>
          <a:lstStyle>
            <a:lvl1pPr algn="ctr">
              <a:defRPr sz="4000" b="1" cap="all">
                <a:solidFill>
                  <a:srgbClr val="006400"/>
                </a:solidFill>
                <a:latin typeface="黑体" panose="02010609060101010101" pitchFamily="49" charset="-122"/>
                <a:ea typeface="黑体" panose="02010609060101010101" pitchFamily="49" charset="-122"/>
                <a:cs typeface="Arial Unicode MS" panose="020B0604020202020204" pitchFamily="34" charset="-122"/>
              </a:defRPr>
            </a:lvl1pPr>
          </a:lstStyle>
          <a:p>
            <a:endParaRPr lang="zh-CN" altLang="en-US" dirty="0"/>
          </a:p>
        </p:txBody>
      </p:sp>
      <p:sp>
        <p:nvSpPr>
          <p:cNvPr id="4" name="日期占位符 3"/>
          <p:cNvSpPr>
            <a:spLocks noGrp="1"/>
          </p:cNvSpPr>
          <p:nvPr>
            <p:ph type="dt" sz="half" idx="10"/>
          </p:nvPr>
        </p:nvSpPr>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8"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38022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normAutofit/>
          </a:bodyPr>
          <a:lstStyle>
            <a:lvl1pPr>
              <a:defRPr sz="3200" b="1">
                <a:solidFill>
                  <a:srgbClr val="006400"/>
                </a:solidFill>
                <a:latin typeface="黑体" panose="02010609060101010101" pitchFamily="49" charset="-122"/>
                <a:ea typeface="黑体" panose="02010609060101010101" pitchFamily="49" charset="-122"/>
              </a:defRPr>
            </a:lvl1pPr>
          </a:lstStyle>
          <a:p>
            <a:endParaRPr lang="zh-CN" altLang="en-US" dirty="0"/>
          </a:p>
        </p:txBody>
      </p:sp>
      <p:sp>
        <p:nvSpPr>
          <p:cNvPr id="5" name="日期占位符 4"/>
          <p:cNvSpPr>
            <a:spLocks noGrp="1"/>
          </p:cNvSpPr>
          <p:nvPr>
            <p:ph type="dt" sz="half" idx="10"/>
          </p:nvPr>
        </p:nvSpPr>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0" name="内容占位符 6"/>
          <p:cNvSpPr>
            <a:spLocks noGrp="1"/>
          </p:cNvSpPr>
          <p:nvPr>
            <p:ph sz="quarter" idx="14"/>
          </p:nvPr>
        </p:nvSpPr>
        <p:spPr>
          <a:xfrm>
            <a:off x="609600" y="1556792"/>
            <a:ext cx="5385600" cy="4568488"/>
          </a:xfrm>
        </p:spPr>
        <p:txBody>
          <a:bodyPr>
            <a:normAutofit/>
          </a:bodyPr>
          <a:lstStyle>
            <a:lvl1pPr>
              <a:buClr>
                <a:schemeClr val="tx1"/>
              </a:buClr>
              <a:defRPr sz="2000">
                <a:solidFill>
                  <a:srgbClr val="006400"/>
                </a:solidFill>
                <a:latin typeface="黑体" panose="02010609060101010101" pitchFamily="49" charset="-122"/>
                <a:ea typeface="黑体" panose="02010609060101010101" pitchFamily="49" charset="-122"/>
              </a:defRPr>
            </a:lvl1pPr>
            <a:lvl2pPr marL="742950" indent="-285750">
              <a:buClr>
                <a:schemeClr val="tx1"/>
              </a:buClr>
              <a:buFont typeface="Arial" panose="020B0604020202020204" pitchFamily="34" charset="0"/>
              <a:buChar char="•"/>
              <a:defRPr sz="1800">
                <a:latin typeface="黑体" panose="02010609060101010101" pitchFamily="49" charset="-122"/>
                <a:ea typeface="黑体" panose="02010609060101010101" pitchFamily="49" charset="-122"/>
              </a:defRPr>
            </a:lvl2pPr>
            <a:lvl3pPr>
              <a:buClr>
                <a:schemeClr val="tx1"/>
              </a:buClr>
              <a:defRPr sz="1800">
                <a:latin typeface="黑体" panose="02010609060101010101" pitchFamily="49" charset="-122"/>
                <a:ea typeface="黑体" panose="02010609060101010101" pitchFamily="49" charset="-122"/>
              </a:defRPr>
            </a:lvl3pPr>
            <a:lvl4pPr>
              <a:buClr>
                <a:schemeClr val="tx1"/>
              </a:buClr>
              <a:defRPr sz="1800">
                <a:latin typeface="黑体" panose="02010609060101010101" pitchFamily="49" charset="-122"/>
                <a:ea typeface="黑体" panose="02010609060101010101" pitchFamily="49" charset="-122"/>
              </a:defRPr>
            </a:lvl4pPr>
            <a:lvl5pPr>
              <a:buClr>
                <a:schemeClr val="tx1"/>
              </a:buClr>
              <a:defRPr sz="1800">
                <a:latin typeface="黑体" panose="02010609060101010101" pitchFamily="49" charset="-122"/>
                <a:ea typeface="黑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1" name="内容占位符 6"/>
          <p:cNvSpPr>
            <a:spLocks noGrp="1"/>
          </p:cNvSpPr>
          <p:nvPr>
            <p:ph sz="quarter" idx="15"/>
          </p:nvPr>
        </p:nvSpPr>
        <p:spPr>
          <a:xfrm>
            <a:off x="6196800" y="1556792"/>
            <a:ext cx="5385600" cy="4568488"/>
          </a:xfrm>
        </p:spPr>
        <p:txBody>
          <a:bodyPr>
            <a:normAutofit/>
          </a:bodyPr>
          <a:lstStyle>
            <a:lvl1pPr>
              <a:buClr>
                <a:schemeClr val="tx1"/>
              </a:buClr>
              <a:defRPr sz="2000">
                <a:solidFill>
                  <a:srgbClr val="006400"/>
                </a:solidFill>
                <a:latin typeface="黑体" panose="02010609060101010101" pitchFamily="49" charset="-122"/>
                <a:ea typeface="黑体" panose="02010609060101010101" pitchFamily="49" charset="-122"/>
              </a:defRPr>
            </a:lvl1pPr>
            <a:lvl2pPr marL="742950" indent="-285750">
              <a:buClr>
                <a:schemeClr val="tx1"/>
              </a:buClr>
              <a:buFont typeface="Arial" panose="020B0604020202020204" pitchFamily="34" charset="0"/>
              <a:buChar char="•"/>
              <a:defRPr sz="1800">
                <a:latin typeface="黑体" panose="02010609060101010101" pitchFamily="49" charset="-122"/>
                <a:ea typeface="黑体" panose="02010609060101010101" pitchFamily="49" charset="-122"/>
              </a:defRPr>
            </a:lvl2pPr>
            <a:lvl3pPr>
              <a:buClr>
                <a:schemeClr val="tx1"/>
              </a:buClr>
              <a:defRPr sz="1800">
                <a:latin typeface="黑体" panose="02010609060101010101" pitchFamily="49" charset="-122"/>
                <a:ea typeface="黑体" panose="02010609060101010101" pitchFamily="49" charset="-122"/>
              </a:defRPr>
            </a:lvl3pPr>
            <a:lvl4pPr>
              <a:buClr>
                <a:schemeClr val="tx1"/>
              </a:buClr>
              <a:defRPr sz="1800">
                <a:latin typeface="黑体" panose="02010609060101010101" pitchFamily="49" charset="-122"/>
                <a:ea typeface="黑体" panose="02010609060101010101" pitchFamily="49" charset="-122"/>
              </a:defRPr>
            </a:lvl4pPr>
            <a:lvl5pPr>
              <a:buClr>
                <a:schemeClr val="tx1"/>
              </a:buClr>
              <a:defRPr sz="1800">
                <a:latin typeface="黑体" panose="02010609060101010101" pitchFamily="49" charset="-122"/>
                <a:ea typeface="黑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9"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764500"/>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200" b="1">
                <a:solidFill>
                  <a:srgbClr val="006400"/>
                </a:solidFill>
                <a:latin typeface="黑体" panose="02010609060101010101" pitchFamily="49" charset="-122"/>
                <a:ea typeface="黑体" panose="02010609060101010101" pitchFamily="49" charset="-122"/>
              </a:defRPr>
            </a:lvl1pPr>
          </a:lstStyle>
          <a:p>
            <a:endParaRPr lang="zh-CN" altLang="en-US" dirty="0"/>
          </a:p>
        </p:txBody>
      </p:sp>
      <p:sp>
        <p:nvSpPr>
          <p:cNvPr id="5" name="日期占位符 4"/>
          <p:cNvSpPr>
            <a:spLocks noGrp="1"/>
          </p:cNvSpPr>
          <p:nvPr>
            <p:ph type="dt" sz="half" idx="10"/>
          </p:nvPr>
        </p:nvSpPr>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11" name="直接连接符 10"/>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文本占位符 3"/>
          <p:cNvSpPr>
            <a:spLocks noGrp="1"/>
          </p:cNvSpPr>
          <p:nvPr>
            <p:ph type="body" sz="half" idx="14"/>
          </p:nvPr>
        </p:nvSpPr>
        <p:spPr>
          <a:xfrm>
            <a:off x="623392" y="1412776"/>
            <a:ext cx="10959008" cy="1008112"/>
          </a:xfrm>
        </p:spPr>
        <p:txBody>
          <a:bodyPr>
            <a:norm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6" name="内容占位符 6"/>
          <p:cNvSpPr>
            <a:spLocks noGrp="1"/>
          </p:cNvSpPr>
          <p:nvPr>
            <p:ph sz="quarter" idx="15"/>
          </p:nvPr>
        </p:nvSpPr>
        <p:spPr>
          <a:xfrm>
            <a:off x="609600" y="2564904"/>
            <a:ext cx="5385600" cy="3560376"/>
          </a:xfrm>
        </p:spPr>
        <p:txBody>
          <a:bodyPr>
            <a:normAutofit/>
          </a:bodyPr>
          <a:lstStyle>
            <a:lvl1pPr>
              <a:buClr>
                <a:schemeClr val="tx1"/>
              </a:buClr>
              <a:defRPr sz="2000">
                <a:solidFill>
                  <a:srgbClr val="006400"/>
                </a:solidFill>
                <a:latin typeface="黑体" panose="02010609060101010101" pitchFamily="49" charset="-122"/>
                <a:ea typeface="黑体" panose="02010609060101010101" pitchFamily="49" charset="-122"/>
              </a:defRPr>
            </a:lvl1pPr>
            <a:lvl2pPr marL="742950" indent="-285750">
              <a:buClr>
                <a:schemeClr val="tx1"/>
              </a:buClr>
              <a:buFont typeface="Arial" panose="020B0604020202020204" pitchFamily="34" charset="0"/>
              <a:buChar char="•"/>
              <a:defRPr sz="1800">
                <a:latin typeface="黑体" panose="02010609060101010101" pitchFamily="49" charset="-122"/>
                <a:ea typeface="黑体" panose="02010609060101010101" pitchFamily="49" charset="-122"/>
              </a:defRPr>
            </a:lvl2pPr>
            <a:lvl3pPr>
              <a:buClr>
                <a:schemeClr val="tx1"/>
              </a:buClr>
              <a:defRPr sz="1800">
                <a:latin typeface="黑体" panose="02010609060101010101" pitchFamily="49" charset="-122"/>
                <a:ea typeface="黑体" panose="02010609060101010101" pitchFamily="49" charset="-122"/>
              </a:defRPr>
            </a:lvl3pPr>
            <a:lvl4pPr>
              <a:buClr>
                <a:schemeClr val="tx1"/>
              </a:buClr>
              <a:defRPr sz="1800">
                <a:latin typeface="黑体" panose="02010609060101010101" pitchFamily="49" charset="-122"/>
                <a:ea typeface="黑体" panose="02010609060101010101" pitchFamily="49" charset="-122"/>
              </a:defRPr>
            </a:lvl4pPr>
            <a:lvl5pPr>
              <a:buClr>
                <a:schemeClr val="tx1"/>
              </a:buClr>
              <a:defRPr sz="1800">
                <a:latin typeface="黑体" panose="02010609060101010101" pitchFamily="49" charset="-122"/>
                <a:ea typeface="黑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17" name="内容占位符 6"/>
          <p:cNvSpPr>
            <a:spLocks noGrp="1"/>
          </p:cNvSpPr>
          <p:nvPr>
            <p:ph sz="quarter" idx="16"/>
          </p:nvPr>
        </p:nvSpPr>
        <p:spPr>
          <a:xfrm>
            <a:off x="6196800" y="2564904"/>
            <a:ext cx="5385600" cy="3560376"/>
          </a:xfrm>
        </p:spPr>
        <p:txBody>
          <a:bodyPr>
            <a:normAutofit/>
          </a:bodyPr>
          <a:lstStyle>
            <a:lvl1pPr>
              <a:buClr>
                <a:schemeClr val="tx1"/>
              </a:buClr>
              <a:defRPr sz="2000">
                <a:solidFill>
                  <a:srgbClr val="006400"/>
                </a:solidFill>
                <a:latin typeface="黑体" panose="02010609060101010101" pitchFamily="49" charset="-122"/>
                <a:ea typeface="黑体" panose="02010609060101010101" pitchFamily="49" charset="-122"/>
              </a:defRPr>
            </a:lvl1pPr>
            <a:lvl2pPr marL="742950" indent="-285750">
              <a:buClr>
                <a:schemeClr val="tx1"/>
              </a:buClr>
              <a:buFont typeface="Arial" panose="020B0604020202020204" pitchFamily="34" charset="0"/>
              <a:buChar char="•"/>
              <a:defRPr sz="1800">
                <a:latin typeface="黑体" panose="02010609060101010101" pitchFamily="49" charset="-122"/>
                <a:ea typeface="黑体" panose="02010609060101010101" pitchFamily="49" charset="-122"/>
              </a:defRPr>
            </a:lvl2pPr>
            <a:lvl3pPr>
              <a:buClr>
                <a:schemeClr val="tx1"/>
              </a:buClr>
              <a:defRPr sz="1800">
                <a:latin typeface="黑体" panose="02010609060101010101" pitchFamily="49" charset="-122"/>
                <a:ea typeface="黑体" panose="02010609060101010101" pitchFamily="49" charset="-122"/>
              </a:defRPr>
            </a:lvl3pPr>
            <a:lvl4pPr>
              <a:buClr>
                <a:schemeClr val="tx1"/>
              </a:buClr>
              <a:defRPr sz="1800">
                <a:latin typeface="黑体" panose="02010609060101010101" pitchFamily="49" charset="-122"/>
                <a:ea typeface="黑体" panose="02010609060101010101" pitchFamily="49" charset="-122"/>
              </a:defRPr>
            </a:lvl4pPr>
            <a:lvl5pPr>
              <a:buClr>
                <a:schemeClr val="tx1"/>
              </a:buClr>
              <a:defRPr sz="1800">
                <a:latin typeface="黑体" panose="02010609060101010101" pitchFamily="49" charset="-122"/>
                <a:ea typeface="黑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pic>
        <p:nvPicPr>
          <p:cNvPr id="13"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2443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sp>
        <p:nvSpPr>
          <p:cNvPr id="5" name="内容占位符 2"/>
          <p:cNvSpPr>
            <a:spLocks noGrp="1"/>
          </p:cNvSpPr>
          <p:nvPr>
            <p:ph sz="half" idx="1" hasCustomPrompt="1"/>
          </p:nvPr>
        </p:nvSpPr>
        <p:spPr>
          <a:xfrm>
            <a:off x="609600" y="476673"/>
            <a:ext cx="10959008" cy="5649491"/>
          </a:xfrm>
        </p:spPr>
        <p:txBody>
          <a:bodyPr>
            <a:normAutofit/>
          </a:bodyPr>
          <a:lstStyle>
            <a:lvl1pPr marL="0" indent="0" algn="l">
              <a:lnSpc>
                <a:spcPct val="150000"/>
              </a:lnSpc>
              <a:buNone/>
              <a:defRPr sz="3200" b="0">
                <a:solidFill>
                  <a:schemeClr val="tx1"/>
                </a:solidFill>
                <a:latin typeface="黑体" panose="02010609060101010101" pitchFamily="49" charset="-122"/>
                <a:ea typeface="黑体" panose="02010609060101010101" pitchFamily="49" charset="-122"/>
              </a:defRPr>
            </a:lvl1pPr>
            <a:lvl2pPr marL="45720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600">
                <a:latin typeface="黑体" panose="02010609060101010101" pitchFamily="49" charset="-122"/>
                <a:ea typeface="黑体" panose="02010609060101010101" pitchFamily="49" charset="-122"/>
              </a:defRPr>
            </a:lvl2pPr>
            <a:lvl3pPr>
              <a:defRPr sz="2000">
                <a:latin typeface="黑体" panose="02010609060101010101" pitchFamily="49" charset="-122"/>
                <a:ea typeface="黑体" panose="02010609060101010101" pitchFamily="49" charset="-122"/>
              </a:defRPr>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图</a:t>
            </a:r>
          </a:p>
        </p:txBody>
      </p:sp>
      <p:pic>
        <p:nvPicPr>
          <p:cNvPr id="7"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3113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1268760"/>
            <a:ext cx="4011084" cy="1162050"/>
          </a:xfrm>
        </p:spPr>
        <p:txBody>
          <a:bodyPr anchor="ctr"/>
          <a:lstStyle>
            <a:lvl1pPr algn="l">
              <a:defRPr sz="2000" b="1">
                <a:solidFill>
                  <a:srgbClr val="006400"/>
                </a:solidFill>
                <a:latin typeface="黑体" panose="02010609060101010101" pitchFamily="49" charset="-122"/>
                <a:ea typeface="黑体" panose="02010609060101010101" pitchFamily="49" charset="-122"/>
              </a:defRPr>
            </a:lvl1pPr>
          </a:lstStyle>
          <a:p>
            <a:endParaRPr lang="zh-CN" altLang="en-US" dirty="0"/>
          </a:p>
        </p:txBody>
      </p:sp>
      <p:sp>
        <p:nvSpPr>
          <p:cNvPr id="3" name="内容占位符 2"/>
          <p:cNvSpPr>
            <a:spLocks noGrp="1"/>
          </p:cNvSpPr>
          <p:nvPr>
            <p:ph idx="1" hasCustomPrompt="1"/>
          </p:nvPr>
        </p:nvSpPr>
        <p:spPr>
          <a:xfrm>
            <a:off x="4766733" y="273051"/>
            <a:ext cx="6815667" cy="5853113"/>
          </a:xfrm>
        </p:spPr>
        <p:txBody>
          <a:bodyPr/>
          <a:lstStyle>
            <a:lvl1pPr marL="0" indent="0">
              <a:buNone/>
              <a:defRPr sz="3200">
                <a:solidFill>
                  <a:schemeClr val="tx1"/>
                </a:solidFill>
                <a:latin typeface="黑体" panose="02010609060101010101" pitchFamily="49" charset="-122"/>
                <a:ea typeface="黑体" panose="02010609060101010101" pitchFamily="49" charset="-122"/>
              </a:defRPr>
            </a:lvl1pPr>
            <a:lvl2pPr marL="457200" indent="0">
              <a:buNone/>
              <a:defRPr sz="2800">
                <a:latin typeface="黑体" panose="02010609060101010101" pitchFamily="49" charset="-122"/>
                <a:ea typeface="黑体" panose="02010609060101010101" pitchFamily="49" charset="-122"/>
              </a:defRPr>
            </a:lvl2pPr>
            <a:lvl3pPr>
              <a:defRPr sz="2400">
                <a:latin typeface="华文细黑" panose="02010600040101010101" pitchFamily="2" charset="-122"/>
                <a:ea typeface="华文细黑" panose="02010600040101010101" pitchFamily="2" charset="-122"/>
              </a:defRPr>
            </a:lvl3pPr>
            <a:lvl4pPr marL="1371600" indent="0">
              <a:buNone/>
              <a:defRPr sz="2000">
                <a:latin typeface="华文细黑" panose="02010600040101010101" pitchFamily="2" charset="-122"/>
                <a:ea typeface="华文细黑" panose="02010600040101010101" pitchFamily="2" charset="-122"/>
              </a:defRPr>
            </a:lvl4pPr>
            <a:lvl5pPr marL="1828800" indent="0">
              <a:buNone/>
              <a:defRPr sz="2000">
                <a:latin typeface="华文细黑" panose="02010600040101010101" pitchFamily="2" charset="-122"/>
                <a:ea typeface="华文细黑" panose="02010600040101010101" pitchFamily="2" charset="-122"/>
              </a:defRPr>
            </a:lvl5pPr>
            <a:lvl6pPr>
              <a:defRPr sz="2000"/>
            </a:lvl6pPr>
            <a:lvl7pPr>
              <a:defRPr sz="2000"/>
            </a:lvl7pPr>
            <a:lvl8pPr>
              <a:defRPr sz="2000"/>
            </a:lvl8pPr>
            <a:lvl9pPr>
              <a:defRPr sz="2000"/>
            </a:lvl9pPr>
          </a:lstStyle>
          <a:p>
            <a:pPr lvl="0"/>
            <a:r>
              <a:rPr lang="zh-CN" altLang="en-US" dirty="0" smtClean="0"/>
              <a:t>图</a:t>
            </a:r>
          </a:p>
        </p:txBody>
      </p:sp>
      <p:sp>
        <p:nvSpPr>
          <p:cNvPr id="5" name="日期占位符 4"/>
          <p:cNvSpPr>
            <a:spLocks noGrp="1"/>
          </p:cNvSpPr>
          <p:nvPr>
            <p:ph type="dt" sz="half" idx="10"/>
          </p:nvPr>
        </p:nvSpPr>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sp>
        <p:nvSpPr>
          <p:cNvPr id="9" name="内容占位符 3"/>
          <p:cNvSpPr>
            <a:spLocks noGrp="1"/>
          </p:cNvSpPr>
          <p:nvPr>
            <p:ph sz="half" idx="2"/>
          </p:nvPr>
        </p:nvSpPr>
        <p:spPr>
          <a:xfrm>
            <a:off x="609601" y="2453755"/>
            <a:ext cx="4011084" cy="3672408"/>
          </a:xfrm>
        </p:spPr>
        <p:txBody>
          <a:bodyPr>
            <a:normAutofit/>
          </a:bodyPr>
          <a:lstStyle>
            <a:lvl1pPr marL="285750" indent="-285750">
              <a:lnSpc>
                <a:spcPct val="250000"/>
              </a:lnSpc>
              <a:buClr>
                <a:srgbClr val="008000"/>
              </a:buClr>
              <a:buFont typeface="华文细黑" panose="02010600040101010101" pitchFamily="2" charset="-122"/>
              <a:buChar char="▪"/>
              <a:defRPr sz="1600" b="0">
                <a:latin typeface="黑体" panose="02010609060101010101" pitchFamily="49" charset="-122"/>
                <a:ea typeface="黑体" panose="02010609060101010101" pitchFamily="49" charset="-122"/>
              </a:defRPr>
            </a:lvl1pPr>
            <a:lvl2pPr marL="457200" marR="0" indent="0" algn="l" defTabSz="914400" rtl="0" eaLnBrk="1" fontAlgn="auto" latinLnBrk="0" hangingPunct="1">
              <a:lnSpc>
                <a:spcPct val="100000"/>
              </a:lnSpc>
              <a:spcBef>
                <a:spcPct val="20000"/>
              </a:spcBef>
              <a:spcAft>
                <a:spcPts val="0"/>
              </a:spcAft>
              <a:buClr>
                <a:srgbClr val="008000"/>
              </a:buClr>
              <a:buSzTx/>
              <a:buFont typeface="华文细黑" panose="02010600040101010101" pitchFamily="2" charset="-122"/>
              <a:buNone/>
              <a:tabLst/>
              <a:defRPr sz="1600">
                <a:latin typeface="Arial Unicode MS" panose="020B0604020202020204" pitchFamily="34" charset="-122"/>
                <a:ea typeface="Arial Unicode MS" panose="020B0604020202020204" pitchFamily="34" charset="-122"/>
                <a:cs typeface="Arial Unicode MS" panose="020B0604020202020204" pitchFamily="34" charset="-122"/>
              </a:defRPr>
            </a:lvl2pPr>
            <a:lvl3pPr>
              <a:defRPr sz="1800"/>
            </a:lvl3pPr>
            <a:lvl4pPr>
              <a:defRPr sz="1600"/>
            </a:lvl4pPr>
            <a:lvl5pPr>
              <a:defRPr sz="1600"/>
            </a:lvl5pPr>
            <a:lvl6pPr>
              <a:defRPr sz="1600"/>
            </a:lvl6pPr>
            <a:lvl7pPr>
              <a:defRPr sz="1600"/>
            </a:lvl7pPr>
            <a:lvl8pPr>
              <a:defRPr sz="1600"/>
            </a:lvl8pPr>
            <a:lvl9pPr>
              <a:defRPr sz="1600"/>
            </a:lvl9pPr>
          </a:lstStyle>
          <a:p>
            <a:pPr marL="800100" marR="0" lvl="1"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en-US" altLang="zh-CN" dirty="0" smtClean="0"/>
          </a:p>
          <a:p>
            <a:pPr marL="800100" marR="0" lvl="1"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zh-CN" altLang="en-US" dirty="0" smtClean="0"/>
          </a:p>
        </p:txBody>
      </p:sp>
      <p:pic>
        <p:nvPicPr>
          <p:cNvPr id="10"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74839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571317" y="1268760"/>
            <a:ext cx="4011084" cy="1162050"/>
          </a:xfrm>
        </p:spPr>
        <p:txBody>
          <a:bodyPr anchor="ctr"/>
          <a:lstStyle>
            <a:lvl1pPr algn="l">
              <a:defRPr sz="2000" b="1">
                <a:solidFill>
                  <a:srgbClr val="006400"/>
                </a:solidFill>
                <a:latin typeface="黑体" panose="02010609060101010101" pitchFamily="49" charset="-122"/>
                <a:ea typeface="黑体" panose="02010609060101010101" pitchFamily="49" charset="-122"/>
              </a:defRPr>
            </a:lvl1pPr>
          </a:lstStyle>
          <a:p>
            <a:endParaRPr lang="zh-CN" altLang="en-US" dirty="0"/>
          </a:p>
        </p:txBody>
      </p:sp>
      <p:sp>
        <p:nvSpPr>
          <p:cNvPr id="3" name="内容占位符 2"/>
          <p:cNvSpPr>
            <a:spLocks noGrp="1"/>
          </p:cNvSpPr>
          <p:nvPr>
            <p:ph idx="1" hasCustomPrompt="1"/>
          </p:nvPr>
        </p:nvSpPr>
        <p:spPr>
          <a:xfrm>
            <a:off x="609600" y="273051"/>
            <a:ext cx="6815667" cy="5853113"/>
          </a:xfr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3200">
                <a:solidFill>
                  <a:schemeClr val="tx1"/>
                </a:solidFill>
                <a:latin typeface="黑体" panose="02010609060101010101" pitchFamily="49" charset="-122"/>
                <a:ea typeface="黑体" panose="02010609060101010101" pitchFamily="49" charset="-122"/>
              </a:defRPr>
            </a:lvl1pPr>
            <a:lvl2pPr marL="457200" indent="0">
              <a:buNone/>
              <a:defRPr sz="2800">
                <a:latin typeface="黑体" panose="02010609060101010101" pitchFamily="49" charset="-122"/>
                <a:ea typeface="黑体" panose="02010609060101010101" pitchFamily="49" charset="-122"/>
              </a:defRPr>
            </a:lvl2pPr>
            <a:lvl3pPr>
              <a:defRPr sz="2400">
                <a:latin typeface="华文细黑" panose="02010600040101010101" pitchFamily="2" charset="-122"/>
                <a:ea typeface="华文细黑" panose="02010600040101010101" pitchFamily="2" charset="-122"/>
              </a:defRPr>
            </a:lvl3pPr>
            <a:lvl4pPr marL="1371600" indent="0">
              <a:buNone/>
              <a:defRPr sz="2000">
                <a:latin typeface="华文细黑" panose="02010600040101010101" pitchFamily="2" charset="-122"/>
                <a:ea typeface="华文细黑" panose="02010600040101010101" pitchFamily="2" charset="-122"/>
              </a:defRPr>
            </a:lvl4pPr>
            <a:lvl5pPr marL="1828800" indent="0">
              <a:buNone/>
              <a:defRPr sz="2000">
                <a:latin typeface="华文细黑" panose="02010600040101010101" pitchFamily="2" charset="-122"/>
                <a:ea typeface="华文细黑" panose="02010600040101010101" pitchFamily="2" charset="-122"/>
              </a:defRPr>
            </a:lvl5pPr>
            <a:lvl6pPr>
              <a:defRPr sz="2000"/>
            </a:lvl6pPr>
            <a:lvl7pPr>
              <a:defRPr sz="2000"/>
            </a:lvl7pPr>
            <a:lvl8pPr>
              <a:defRPr sz="2000"/>
            </a:lvl8pPr>
            <a:lvl9pPr>
              <a:defRPr sz="2000"/>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zh-CN" altLang="en-US" dirty="0" smtClean="0"/>
              <a:t>图</a:t>
            </a:r>
          </a:p>
        </p:txBody>
      </p:sp>
      <p:sp>
        <p:nvSpPr>
          <p:cNvPr id="5" name="日期占位符 4"/>
          <p:cNvSpPr>
            <a:spLocks noGrp="1"/>
          </p:cNvSpPr>
          <p:nvPr>
            <p:ph type="dt" sz="half" idx="10"/>
          </p:nvPr>
        </p:nvSpPr>
        <p:spPr>
          <a:xfrm>
            <a:off x="609600" y="6356351"/>
            <a:ext cx="2844800" cy="365125"/>
          </a:xfrm>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7600" y="6356351"/>
            <a:ext cx="2844800" cy="365125"/>
          </a:xfrm>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sp>
        <p:nvSpPr>
          <p:cNvPr id="9" name="内容占位符 3"/>
          <p:cNvSpPr>
            <a:spLocks noGrp="1"/>
          </p:cNvSpPr>
          <p:nvPr>
            <p:ph sz="half" idx="2"/>
          </p:nvPr>
        </p:nvSpPr>
        <p:spPr>
          <a:xfrm>
            <a:off x="7571317" y="2453755"/>
            <a:ext cx="4011084" cy="3672408"/>
          </a:xfrm>
        </p:spPr>
        <p:txBody>
          <a:bodyPr>
            <a:normAutofit/>
          </a:bodyPr>
          <a:lstStyle>
            <a:lvl1pPr marL="285750" indent="-285750">
              <a:lnSpc>
                <a:spcPct val="250000"/>
              </a:lnSpc>
              <a:buClr>
                <a:srgbClr val="008000"/>
              </a:buClr>
              <a:buFont typeface="华文细黑" panose="02010600040101010101" pitchFamily="2" charset="-122"/>
              <a:buChar char="▪"/>
              <a:defRPr sz="1600" b="0">
                <a:latin typeface="黑体" panose="02010609060101010101" pitchFamily="49" charset="-122"/>
                <a:ea typeface="黑体" panose="02010609060101010101" pitchFamily="49" charset="-122"/>
              </a:defRPr>
            </a:lvl1pPr>
            <a:lvl2pPr marL="457200" marR="0" indent="0" algn="l" defTabSz="914400" rtl="0" eaLnBrk="1" fontAlgn="auto" latinLnBrk="0" hangingPunct="1">
              <a:lnSpc>
                <a:spcPct val="100000"/>
              </a:lnSpc>
              <a:spcBef>
                <a:spcPct val="20000"/>
              </a:spcBef>
              <a:spcAft>
                <a:spcPts val="0"/>
              </a:spcAft>
              <a:buClr>
                <a:srgbClr val="008000"/>
              </a:buClr>
              <a:buSzTx/>
              <a:buFont typeface="华文细黑" panose="02010600040101010101" pitchFamily="2" charset="-122"/>
              <a:buNone/>
              <a:tabLst/>
              <a:defRPr sz="1600">
                <a:latin typeface="Arial Unicode MS" panose="020B0604020202020204" pitchFamily="34" charset="-122"/>
                <a:ea typeface="Arial Unicode MS" panose="020B0604020202020204" pitchFamily="34" charset="-122"/>
                <a:cs typeface="Arial Unicode MS" panose="020B0604020202020204" pitchFamily="34" charset="-122"/>
              </a:defRPr>
            </a:lvl2pPr>
            <a:lvl3pPr>
              <a:defRPr sz="1800"/>
            </a:lvl3pPr>
            <a:lvl4pPr>
              <a:defRPr sz="1600"/>
            </a:lvl4pPr>
            <a:lvl5pPr>
              <a:defRPr sz="1600"/>
            </a:lvl5pPr>
            <a:lvl6pPr>
              <a:defRPr sz="1600"/>
            </a:lvl6pPr>
            <a:lvl7pPr>
              <a:defRPr sz="1600"/>
            </a:lvl7pPr>
            <a:lvl8pPr>
              <a:defRPr sz="1600"/>
            </a:lvl8pPr>
            <a:lvl9pPr>
              <a:defRPr sz="1600"/>
            </a:lvl9pPr>
          </a:lstStyle>
          <a:p>
            <a:pPr marL="800100" marR="0" lvl="1"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en-US" altLang="zh-CN" dirty="0" smtClean="0"/>
          </a:p>
          <a:p>
            <a:pPr marL="800100" marR="0" lvl="1"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zh-CN" altLang="en-US" dirty="0" smtClean="0"/>
          </a:p>
        </p:txBody>
      </p:sp>
      <p:pic>
        <p:nvPicPr>
          <p:cNvPr id="10"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5502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09600" y="2420889"/>
            <a:ext cx="10959008" cy="2376264"/>
          </a:xfrm>
        </p:spPr>
        <p:txBody>
          <a:bodyPr/>
          <a:lstStyle>
            <a:lvl1pPr marL="0" indent="0">
              <a:buNone/>
              <a:defRPr sz="3200">
                <a:solidFill>
                  <a:schemeClr val="tx1"/>
                </a:solidFill>
                <a:latin typeface="黑体" panose="02010609060101010101" pitchFamily="49" charset="-122"/>
                <a:ea typeface="黑体" panose="02010609060101010101" pitchFamily="49" charset="-122"/>
              </a:defRPr>
            </a:lvl1pPr>
            <a:lvl2pPr marL="457200" indent="0">
              <a:buNone/>
              <a:defRPr sz="2800">
                <a:latin typeface="黑体" panose="02010609060101010101" pitchFamily="49" charset="-122"/>
                <a:ea typeface="黑体" panose="02010609060101010101" pitchFamily="49" charset="-122"/>
              </a:defRPr>
            </a:lvl2pPr>
            <a:lvl3pPr>
              <a:defRPr sz="2400">
                <a:latin typeface="华文细黑" panose="02010600040101010101" pitchFamily="2" charset="-122"/>
                <a:ea typeface="华文细黑" panose="02010600040101010101" pitchFamily="2" charset="-122"/>
              </a:defRPr>
            </a:lvl3pPr>
            <a:lvl4pPr marL="1371600" indent="0">
              <a:buNone/>
              <a:defRPr sz="2000">
                <a:latin typeface="华文细黑" panose="02010600040101010101" pitchFamily="2" charset="-122"/>
                <a:ea typeface="华文细黑" panose="02010600040101010101" pitchFamily="2" charset="-122"/>
              </a:defRPr>
            </a:lvl4pPr>
            <a:lvl5pPr marL="1828800" indent="0">
              <a:buNone/>
              <a:defRPr sz="2000">
                <a:latin typeface="华文细黑" panose="02010600040101010101" pitchFamily="2" charset="-122"/>
                <a:ea typeface="华文细黑" panose="02010600040101010101" pitchFamily="2" charset="-122"/>
              </a:defRPr>
            </a:lvl5pPr>
            <a:lvl6pPr>
              <a:defRPr sz="2000"/>
            </a:lvl6pPr>
            <a:lvl7pPr>
              <a:defRPr sz="2000"/>
            </a:lvl7pPr>
            <a:lvl8pPr>
              <a:defRPr sz="2000"/>
            </a:lvl8pPr>
            <a:lvl9pPr>
              <a:defRPr sz="2000"/>
            </a:lvl9pPr>
          </a:lstStyle>
          <a:p>
            <a:pPr lvl="0"/>
            <a:r>
              <a:rPr lang="zh-CN" altLang="en-US" dirty="0" smtClean="0"/>
              <a:t>图</a:t>
            </a:r>
            <a:endParaRPr lang="zh-CN" altLang="en-US" dirty="0"/>
          </a:p>
        </p:txBody>
      </p:sp>
      <p:sp>
        <p:nvSpPr>
          <p:cNvPr id="5" name="日期占位符 4"/>
          <p:cNvSpPr>
            <a:spLocks noGrp="1"/>
          </p:cNvSpPr>
          <p:nvPr>
            <p:ph type="dt" sz="half" idx="10"/>
          </p:nvPr>
        </p:nvSpPr>
        <p:spPr>
          <a:xfrm>
            <a:off x="609600" y="6356351"/>
            <a:ext cx="2844800" cy="365125"/>
          </a:xfrm>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7600" y="6356351"/>
            <a:ext cx="2844800" cy="365125"/>
          </a:xfrm>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1" name="文本占位符 3"/>
          <p:cNvSpPr>
            <a:spLocks noGrp="1"/>
          </p:cNvSpPr>
          <p:nvPr>
            <p:ph type="body" sz="half" idx="14"/>
          </p:nvPr>
        </p:nvSpPr>
        <p:spPr>
          <a:xfrm>
            <a:off x="609600" y="1412776"/>
            <a:ext cx="10959008" cy="1008112"/>
          </a:xfrm>
        </p:spPr>
        <p:txBody>
          <a:bodyPr>
            <a:normAutofit/>
          </a:bodyPr>
          <a:lstStyle>
            <a:lvl1pPr marL="0" indent="0">
              <a:lnSpc>
                <a:spcPct val="10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2" name="文本占位符 3"/>
          <p:cNvSpPr>
            <a:spLocks noGrp="1"/>
          </p:cNvSpPr>
          <p:nvPr>
            <p:ph type="body" sz="half" idx="15"/>
          </p:nvPr>
        </p:nvSpPr>
        <p:spPr>
          <a:xfrm>
            <a:off x="623392" y="4797152"/>
            <a:ext cx="10959008" cy="1008112"/>
          </a:xfrm>
        </p:spPr>
        <p:txBody>
          <a:bodyPr>
            <a:normAutofit/>
          </a:bodyPr>
          <a:lstStyle>
            <a:lvl1pPr marL="0" indent="0">
              <a:lnSpc>
                <a:spcPct val="10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pic>
        <p:nvPicPr>
          <p:cNvPr id="13"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
        <p:nvSpPr>
          <p:cNvPr id="14" name="标题 1"/>
          <p:cNvSpPr>
            <a:spLocks noGrp="1"/>
          </p:cNvSpPr>
          <p:nvPr>
            <p:ph type="title"/>
          </p:nvPr>
        </p:nvSpPr>
        <p:spPr>
          <a:xfrm>
            <a:off x="609600" y="274638"/>
            <a:ext cx="10972800" cy="1143000"/>
          </a:xfrm>
        </p:spPr>
        <p:txBody>
          <a:bodyPr>
            <a:normAutofit/>
          </a:bodyPr>
          <a:lstStyle>
            <a:lvl1pPr>
              <a:defRPr sz="3200" b="1">
                <a:solidFill>
                  <a:srgbClr val="006400"/>
                </a:solidFill>
                <a:latin typeface="黑体" panose="02010609060101010101" pitchFamily="49" charset="-122"/>
                <a:ea typeface="黑体" panose="02010609060101010101" pitchFamily="49" charset="-122"/>
              </a:defRPr>
            </a:lvl1pPr>
          </a:lstStyle>
          <a:p>
            <a:endParaRPr lang="zh-CN" altLang="en-US" dirty="0"/>
          </a:p>
        </p:txBody>
      </p:sp>
      <p:cxnSp>
        <p:nvCxnSpPr>
          <p:cNvPr id="15" name="直接连接符 14"/>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2097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352518"/>
            <a:ext cx="5181600" cy="4824445"/>
          </a:xfrm>
        </p:spPr>
        <p:txBody>
          <a:bodyPr/>
          <a:lstStyle>
            <a:lvl1pPr marL="342900" indent="-342900">
              <a:buFont typeface="Arial" panose="020B0604020202020204" pitchFamily="34" charset="0"/>
              <a:buChar char="▪"/>
              <a:defRPr sz="2400">
                <a:solidFill>
                  <a:srgbClr val="006400"/>
                </a:solidFill>
                <a:latin typeface="+mn-lt"/>
                <a:cs typeface="Arial" panose="020B0604020202020204" pitchFamily="34" charset="0"/>
              </a:defRPr>
            </a:lvl1pPr>
            <a:lvl2pPr marL="685800" indent="-228600">
              <a:buFont typeface="微软雅黑" panose="020B0503020204020204" pitchFamily="34" charset="-122"/>
              <a:buChar char="▪"/>
              <a:defRPr sz="2000">
                <a:solidFill>
                  <a:schemeClr val="tx1">
                    <a:lumMod val="85000"/>
                    <a:lumOff val="15000"/>
                  </a:schemeClr>
                </a:solidFill>
                <a:latin typeface="+mn-lt"/>
                <a:ea typeface="微软雅黑" panose="020B0503020204020204" pitchFamily="34" charset="-122"/>
                <a:cs typeface="Arial" panose="020B0604020202020204" pitchFamily="34" charset="0"/>
              </a:defRPr>
            </a:lvl2pPr>
            <a:lvl3pPr marL="1143000" indent="-228600">
              <a:buFont typeface="Arial" panose="020B0604020202020204" pitchFamily="34" charset="0"/>
              <a:buChar char="–"/>
              <a:defRPr sz="1600">
                <a:solidFill>
                  <a:schemeClr val="tx1">
                    <a:lumMod val="85000"/>
                    <a:lumOff val="15000"/>
                  </a:schemeClr>
                </a:solidFill>
                <a:latin typeface="+mn-lt"/>
                <a:ea typeface="微软雅黑" panose="020B0503020204020204" pitchFamily="34" charset="-122"/>
                <a:cs typeface="Arial" panose="020B0604020202020204" pitchFamily="34" charset="0"/>
              </a:defRPr>
            </a:lvl3pPr>
            <a:lvl4pPr marL="1600200" indent="-228600">
              <a:buFont typeface="Arial" panose="020B0604020202020204" pitchFamily="34" charset="0"/>
              <a:buChar char="–"/>
              <a:defRPr sz="1400">
                <a:solidFill>
                  <a:schemeClr val="tx1">
                    <a:lumMod val="85000"/>
                    <a:lumOff val="15000"/>
                  </a:schemeClr>
                </a:solidFill>
                <a:latin typeface="+mn-lt"/>
                <a:ea typeface="微软雅黑" panose="020B0503020204020204" pitchFamily="34" charset="-122"/>
                <a:cs typeface="Arial" panose="020B0604020202020204" pitchFamily="34" charset="0"/>
              </a:defRPr>
            </a:lvl4pPr>
            <a:lvl5pPr marL="2057400" indent="-228600">
              <a:buFont typeface="Arial" panose="020B0604020202020204" pitchFamily="34" charset="0"/>
              <a:buChar char="–"/>
              <a:defRPr sz="1400">
                <a:solidFill>
                  <a:schemeClr val="tx1">
                    <a:lumMod val="85000"/>
                    <a:lumOff val="15000"/>
                  </a:schemeClr>
                </a:solidFill>
                <a:latin typeface="+mn-lt"/>
                <a:ea typeface="微软雅黑" panose="020B0503020204020204" pitchFamily="34" charset="-122"/>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172200" y="1352518"/>
            <a:ext cx="5181600" cy="4824445"/>
          </a:xfrm>
        </p:spPr>
        <p:txBody>
          <a:bodyPr/>
          <a:lstStyle>
            <a:lvl1pPr marL="342900" indent="-342900">
              <a:buFont typeface="Arial" panose="020B0604020202020204" pitchFamily="34" charset="0"/>
              <a:buChar char="▪"/>
              <a:defRPr sz="2400">
                <a:solidFill>
                  <a:srgbClr val="006400"/>
                </a:solidFill>
                <a:latin typeface="+mn-lt"/>
                <a:cs typeface="Arial" panose="020B0604020202020204" pitchFamily="34" charset="0"/>
              </a:defRPr>
            </a:lvl1pPr>
            <a:lvl2pPr marL="685800" indent="-228600">
              <a:buFont typeface="微软雅黑" panose="020B0503020204020204" pitchFamily="34" charset="-122"/>
              <a:buChar char="▪"/>
              <a:defRPr sz="2000">
                <a:latin typeface="+mn-lt"/>
                <a:cs typeface="Arial" panose="020B0604020202020204" pitchFamily="34" charset="0"/>
              </a:defRPr>
            </a:lvl2pPr>
            <a:lvl3pPr marL="1143000" indent="-228600">
              <a:buFont typeface="Arial" panose="020B0604020202020204" pitchFamily="34" charset="0"/>
              <a:buChar char="–"/>
              <a:defRPr sz="1600">
                <a:latin typeface="+mn-lt"/>
                <a:cs typeface="Arial" panose="020B0604020202020204" pitchFamily="34" charset="0"/>
              </a:defRPr>
            </a:lvl3pPr>
            <a:lvl4pPr marL="1600200" indent="-228600">
              <a:buFont typeface="Arial" panose="020B0604020202020204" pitchFamily="34" charset="0"/>
              <a:buChar char="–"/>
              <a:defRPr sz="1400">
                <a:latin typeface="+mn-lt"/>
                <a:cs typeface="Arial" panose="020B0604020202020204" pitchFamily="34" charset="0"/>
              </a:defRPr>
            </a:lvl4pPr>
            <a:lvl5pPr marL="2057400" indent="-228600">
              <a:buFont typeface="Arial" panose="020B0604020202020204" pitchFamily="34" charset="0"/>
              <a:buChar char="–"/>
              <a:defRPr sz="1400">
                <a:latin typeface="+mn-lt"/>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6" name="日期占位符 3"/>
          <p:cNvSpPr>
            <a:spLocks noGrp="1"/>
          </p:cNvSpPr>
          <p:nvPr>
            <p:ph type="dt" sz="half" idx="10"/>
          </p:nvPr>
        </p:nvSpPr>
        <p:spPr>
          <a:xfrm>
            <a:off x="518728" y="6496491"/>
            <a:ext cx="815112" cy="320688"/>
          </a:xfrm>
        </p:spPr>
        <p:txBody>
          <a:bodyPr/>
          <a:lstStyle>
            <a:lvl1pPr algn="ctr">
              <a:defRPr>
                <a:latin typeface="+mn-lt"/>
              </a:defRPr>
            </a:lvl1pPr>
          </a:lstStyle>
          <a:p>
            <a:fld id="{16611420-64DF-4064-B618-26BAA0ED9270}" type="datetime1">
              <a:rPr lang="zh-CN" altLang="en-US" smtClean="0"/>
              <a:pPr/>
              <a:t>2020/2/27</a:t>
            </a:fld>
            <a:endParaRPr lang="zh-CN" altLang="en-US" dirty="0"/>
          </a:p>
        </p:txBody>
      </p:sp>
      <p:sp>
        <p:nvSpPr>
          <p:cNvPr id="17"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18"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11" name="图片 10"/>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2" name="图片 11"/>
          <p:cNvPicPr>
            <a:picLocks noChangeAspect="1"/>
          </p:cNvPicPr>
          <p:nvPr userDrawn="1"/>
        </p:nvPicPr>
        <p:blipFill rotWithShape="1">
          <a:blip r:embed="rId2"/>
          <a:srcRect l="47640" t="35096" b="22788"/>
          <a:stretch/>
        </p:blipFill>
        <p:spPr>
          <a:xfrm>
            <a:off x="10973167" y="6238353"/>
            <a:ext cx="761266" cy="346315"/>
          </a:xfrm>
          <a:prstGeom prst="rect">
            <a:avLst/>
          </a:prstGeom>
        </p:spPr>
      </p:pic>
      <p:sp>
        <p:nvSpPr>
          <p:cNvPr id="13" name="标题 1"/>
          <p:cNvSpPr>
            <a:spLocks noGrp="1"/>
          </p:cNvSpPr>
          <p:nvPr>
            <p:ph type="title"/>
          </p:nvPr>
        </p:nvSpPr>
        <p:spPr>
          <a:xfrm>
            <a:off x="838200" y="365125"/>
            <a:ext cx="10515600" cy="831627"/>
          </a:xfrm>
        </p:spPr>
        <p:txBody>
          <a:bodyPr/>
          <a:lstStyle>
            <a:lvl1pPr algn="ctr">
              <a:defRPr>
                <a:solidFill>
                  <a:srgbClr val="006400"/>
                </a:solidFill>
                <a:latin typeface="+mn-lt"/>
                <a:cs typeface="Arial" panose="020B0604020202020204" pitchFamily="34" charset="0"/>
              </a:defRPr>
            </a:lvl1pPr>
          </a:lstStyle>
          <a:p>
            <a:r>
              <a:rPr lang="zh-CN" altLang="en-US" dirty="0" smtClean="0"/>
              <a:t>单击此处编辑母版标题样式</a:t>
            </a:r>
            <a:endParaRPr lang="zh-CN" altLang="en-US" dirty="0"/>
          </a:p>
        </p:txBody>
      </p:sp>
      <p:cxnSp>
        <p:nvCxnSpPr>
          <p:cNvPr id="14" name="直接连接符 13"/>
          <p:cNvCxnSpPr/>
          <p:nvPr userDrawn="1"/>
        </p:nvCxnSpPr>
        <p:spPr>
          <a:xfrm>
            <a:off x="838200" y="1196752"/>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3505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内容与标题">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09600" y="3717033"/>
            <a:ext cx="3182144" cy="648073"/>
          </a:xfrm>
        </p:spPr>
        <p:txBody>
          <a:bodyPr>
            <a:normAutofit/>
          </a:bodyPr>
          <a:lstStyle>
            <a:lvl1pPr marL="0" indent="0">
              <a:buNone/>
              <a:defRPr sz="2800">
                <a:solidFill>
                  <a:schemeClr val="tx1"/>
                </a:solidFill>
                <a:latin typeface="黑体" panose="02010609060101010101" pitchFamily="49" charset="-122"/>
                <a:ea typeface="黑体" panose="02010609060101010101" pitchFamily="49" charset="-122"/>
              </a:defRPr>
            </a:lvl1pPr>
            <a:lvl2pPr marL="457200" indent="0">
              <a:buNone/>
              <a:defRPr sz="2800">
                <a:latin typeface="黑体" panose="02010609060101010101" pitchFamily="49" charset="-122"/>
                <a:ea typeface="黑体" panose="02010609060101010101" pitchFamily="49" charset="-122"/>
              </a:defRPr>
            </a:lvl2pPr>
            <a:lvl3pPr>
              <a:defRPr sz="2400">
                <a:latin typeface="华文细黑" panose="02010600040101010101" pitchFamily="2" charset="-122"/>
                <a:ea typeface="华文细黑" panose="02010600040101010101" pitchFamily="2" charset="-122"/>
              </a:defRPr>
            </a:lvl3pPr>
            <a:lvl4pPr marL="1371600" indent="0">
              <a:buNone/>
              <a:defRPr sz="2000">
                <a:latin typeface="华文细黑" panose="02010600040101010101" pitchFamily="2" charset="-122"/>
                <a:ea typeface="华文细黑" panose="02010600040101010101" pitchFamily="2" charset="-122"/>
              </a:defRPr>
            </a:lvl4pPr>
            <a:lvl5pPr marL="1828800" indent="0">
              <a:buNone/>
              <a:defRPr sz="2000">
                <a:latin typeface="华文细黑" panose="02010600040101010101" pitchFamily="2" charset="-122"/>
                <a:ea typeface="华文细黑" panose="02010600040101010101" pitchFamily="2" charset="-122"/>
              </a:defRPr>
            </a:lvl5pPr>
            <a:lvl6pPr>
              <a:defRPr sz="2000"/>
            </a:lvl6pPr>
            <a:lvl7pPr>
              <a:defRPr sz="2000"/>
            </a:lvl7pPr>
            <a:lvl8pPr>
              <a:defRPr sz="2000"/>
            </a:lvl8pPr>
            <a:lvl9pPr>
              <a:defRPr sz="2000"/>
            </a:lvl9pPr>
          </a:lstStyle>
          <a:p>
            <a:pPr lvl="0"/>
            <a:r>
              <a:rPr lang="zh-CN" altLang="en-US" dirty="0" smtClean="0"/>
              <a:t>图</a:t>
            </a:r>
            <a:endParaRPr lang="zh-CN" altLang="en-US" dirty="0"/>
          </a:p>
        </p:txBody>
      </p:sp>
      <p:sp>
        <p:nvSpPr>
          <p:cNvPr id="5" name="日期占位符 4"/>
          <p:cNvSpPr>
            <a:spLocks noGrp="1"/>
          </p:cNvSpPr>
          <p:nvPr>
            <p:ph type="dt" sz="half" idx="10"/>
          </p:nvPr>
        </p:nvSpPr>
        <p:spPr>
          <a:xfrm>
            <a:off x="609600" y="6356351"/>
            <a:ext cx="2844800" cy="365125"/>
          </a:xfrm>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7600" y="6356351"/>
            <a:ext cx="2844800" cy="365125"/>
          </a:xfrm>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sp>
        <p:nvSpPr>
          <p:cNvPr id="9" name="标题 1"/>
          <p:cNvSpPr txBox="1">
            <a:spLocks/>
          </p:cNvSpPr>
          <p:nvPr userDrawn="1"/>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rgbClr val="008000"/>
                </a:solidFill>
                <a:latin typeface="黑体" panose="02010609060101010101" pitchFamily="49" charset="-122"/>
                <a:ea typeface="黑体" panose="02010609060101010101" pitchFamily="49" charset="-122"/>
                <a:cs typeface="+mj-cs"/>
              </a:defRPr>
            </a:lvl1pPr>
          </a:lstStyle>
          <a:p>
            <a:endParaRPr lang="zh-CN" altLang="en-US" sz="3200" dirty="0">
              <a:solidFill>
                <a:srgbClr val="006400"/>
              </a:solidFill>
            </a:endParaRPr>
          </a:p>
        </p:txBody>
      </p:sp>
      <p:sp>
        <p:nvSpPr>
          <p:cNvPr id="11" name="文本占位符 3"/>
          <p:cNvSpPr>
            <a:spLocks noGrp="1"/>
          </p:cNvSpPr>
          <p:nvPr>
            <p:ph type="body" sz="half" idx="14"/>
          </p:nvPr>
        </p:nvSpPr>
        <p:spPr>
          <a:xfrm>
            <a:off x="609600" y="1412776"/>
            <a:ext cx="3182144" cy="2304256"/>
          </a:xfrm>
        </p:spPr>
        <p:txBody>
          <a:bodyPr anchor="b">
            <a:noAutofit/>
          </a:bodyPr>
          <a:lstStyle>
            <a:lvl1pPr marL="0" indent="0">
              <a:lnSpc>
                <a:spcPct val="150000"/>
              </a:lnSpc>
              <a:buNone/>
              <a:defRPr sz="14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2" name="文本占位符 3"/>
          <p:cNvSpPr>
            <a:spLocks noGrp="1"/>
          </p:cNvSpPr>
          <p:nvPr>
            <p:ph type="body" sz="half" idx="15"/>
          </p:nvPr>
        </p:nvSpPr>
        <p:spPr>
          <a:xfrm>
            <a:off x="623392" y="4509120"/>
            <a:ext cx="5088565" cy="504056"/>
          </a:xfrm>
        </p:spPr>
        <p:txBody>
          <a:bodyPr>
            <a:noAutofit/>
          </a:bodyPr>
          <a:lstStyle>
            <a:lvl1pPr marL="0" indent="0" algn="ctr">
              <a:lnSpc>
                <a:spcPct val="150000"/>
              </a:lnSpc>
              <a:buNone/>
              <a:defRPr sz="1800" b="1">
                <a:solidFill>
                  <a:srgbClr val="006400"/>
                </a:solidFill>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3" name="内容占位符 2"/>
          <p:cNvSpPr>
            <a:spLocks noGrp="1"/>
          </p:cNvSpPr>
          <p:nvPr>
            <p:ph idx="16" hasCustomPrompt="1"/>
          </p:nvPr>
        </p:nvSpPr>
        <p:spPr>
          <a:xfrm>
            <a:off x="8386464" y="3717033"/>
            <a:ext cx="3182144" cy="648073"/>
          </a:xfrm>
        </p:spPr>
        <p:txBody>
          <a:bodyPr>
            <a:normAutofit/>
          </a:bodyPr>
          <a:lstStyle>
            <a:lvl1pPr marL="0" indent="0">
              <a:buNone/>
              <a:defRPr sz="2800">
                <a:solidFill>
                  <a:schemeClr val="tx1"/>
                </a:solidFill>
                <a:latin typeface="黑体" panose="02010609060101010101" pitchFamily="49" charset="-122"/>
                <a:ea typeface="黑体" panose="02010609060101010101" pitchFamily="49" charset="-122"/>
              </a:defRPr>
            </a:lvl1pPr>
            <a:lvl2pPr marL="457200" indent="0">
              <a:buNone/>
              <a:defRPr sz="2800">
                <a:latin typeface="黑体" panose="02010609060101010101" pitchFamily="49" charset="-122"/>
                <a:ea typeface="黑体" panose="02010609060101010101" pitchFamily="49" charset="-122"/>
              </a:defRPr>
            </a:lvl2pPr>
            <a:lvl3pPr>
              <a:defRPr sz="2400">
                <a:latin typeface="华文细黑" panose="02010600040101010101" pitchFamily="2" charset="-122"/>
                <a:ea typeface="华文细黑" panose="02010600040101010101" pitchFamily="2" charset="-122"/>
              </a:defRPr>
            </a:lvl3pPr>
            <a:lvl4pPr marL="1371600" indent="0">
              <a:buNone/>
              <a:defRPr sz="2000">
                <a:latin typeface="华文细黑" panose="02010600040101010101" pitchFamily="2" charset="-122"/>
                <a:ea typeface="华文细黑" panose="02010600040101010101" pitchFamily="2" charset="-122"/>
              </a:defRPr>
            </a:lvl4pPr>
            <a:lvl5pPr marL="1828800" indent="0">
              <a:buNone/>
              <a:defRPr sz="2000">
                <a:latin typeface="华文细黑" panose="02010600040101010101" pitchFamily="2" charset="-122"/>
                <a:ea typeface="华文细黑" panose="02010600040101010101" pitchFamily="2" charset="-122"/>
              </a:defRPr>
            </a:lvl5pPr>
            <a:lvl6pPr>
              <a:defRPr sz="2000"/>
            </a:lvl6pPr>
            <a:lvl7pPr>
              <a:defRPr sz="2000"/>
            </a:lvl7pPr>
            <a:lvl8pPr>
              <a:defRPr sz="2000"/>
            </a:lvl8pPr>
            <a:lvl9pPr>
              <a:defRPr sz="2000"/>
            </a:lvl9pPr>
          </a:lstStyle>
          <a:p>
            <a:pPr lvl="0"/>
            <a:r>
              <a:rPr lang="zh-CN" altLang="en-US" dirty="0" smtClean="0"/>
              <a:t>图</a:t>
            </a:r>
            <a:endParaRPr lang="zh-CN" altLang="en-US" dirty="0"/>
          </a:p>
        </p:txBody>
      </p:sp>
      <p:sp>
        <p:nvSpPr>
          <p:cNvPr id="14" name="文本占位符 3"/>
          <p:cNvSpPr>
            <a:spLocks noGrp="1"/>
          </p:cNvSpPr>
          <p:nvPr>
            <p:ph type="body" sz="half" idx="17"/>
          </p:nvPr>
        </p:nvSpPr>
        <p:spPr>
          <a:xfrm>
            <a:off x="8386464" y="1412776"/>
            <a:ext cx="3182144" cy="2304256"/>
          </a:xfrm>
        </p:spPr>
        <p:txBody>
          <a:bodyPr anchor="b">
            <a:noAutofit/>
          </a:bodyPr>
          <a:lstStyle>
            <a:lvl1pPr marL="0" indent="0">
              <a:lnSpc>
                <a:spcPct val="150000"/>
              </a:lnSpc>
              <a:buNone/>
              <a:defRPr sz="14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5" name="内容占位符 2"/>
          <p:cNvSpPr>
            <a:spLocks noGrp="1"/>
          </p:cNvSpPr>
          <p:nvPr>
            <p:ph idx="18" hasCustomPrompt="1"/>
          </p:nvPr>
        </p:nvSpPr>
        <p:spPr>
          <a:xfrm>
            <a:off x="4504928" y="3717033"/>
            <a:ext cx="3182144" cy="648073"/>
          </a:xfrm>
        </p:spPr>
        <p:txBody>
          <a:bodyPr>
            <a:normAutofit/>
          </a:bodyPr>
          <a:lstStyle>
            <a:lvl1pPr marL="0" indent="0">
              <a:buNone/>
              <a:defRPr sz="2800">
                <a:solidFill>
                  <a:schemeClr val="tx1"/>
                </a:solidFill>
                <a:latin typeface="黑体" panose="02010609060101010101" pitchFamily="49" charset="-122"/>
                <a:ea typeface="黑体" panose="02010609060101010101" pitchFamily="49" charset="-122"/>
              </a:defRPr>
            </a:lvl1pPr>
            <a:lvl2pPr marL="457200" indent="0">
              <a:buNone/>
              <a:defRPr sz="2800">
                <a:latin typeface="黑体" panose="02010609060101010101" pitchFamily="49" charset="-122"/>
                <a:ea typeface="黑体" panose="02010609060101010101" pitchFamily="49" charset="-122"/>
              </a:defRPr>
            </a:lvl2pPr>
            <a:lvl3pPr>
              <a:defRPr sz="2400">
                <a:latin typeface="华文细黑" panose="02010600040101010101" pitchFamily="2" charset="-122"/>
                <a:ea typeface="华文细黑" panose="02010600040101010101" pitchFamily="2" charset="-122"/>
              </a:defRPr>
            </a:lvl3pPr>
            <a:lvl4pPr marL="1371600" indent="0">
              <a:buNone/>
              <a:defRPr sz="2000">
                <a:latin typeface="华文细黑" panose="02010600040101010101" pitchFamily="2" charset="-122"/>
                <a:ea typeface="华文细黑" panose="02010600040101010101" pitchFamily="2" charset="-122"/>
              </a:defRPr>
            </a:lvl4pPr>
            <a:lvl5pPr marL="1828800" indent="0">
              <a:buNone/>
              <a:defRPr sz="2000">
                <a:latin typeface="华文细黑" panose="02010600040101010101" pitchFamily="2" charset="-122"/>
                <a:ea typeface="华文细黑" panose="02010600040101010101" pitchFamily="2" charset="-122"/>
              </a:defRPr>
            </a:lvl5pPr>
            <a:lvl6pPr>
              <a:defRPr sz="2000"/>
            </a:lvl6pPr>
            <a:lvl7pPr>
              <a:defRPr sz="2000"/>
            </a:lvl7pPr>
            <a:lvl8pPr>
              <a:defRPr sz="2000"/>
            </a:lvl8pPr>
            <a:lvl9pPr>
              <a:defRPr sz="2000"/>
            </a:lvl9pPr>
          </a:lstStyle>
          <a:p>
            <a:pPr lvl="0"/>
            <a:r>
              <a:rPr lang="zh-CN" altLang="en-US" dirty="0" smtClean="0"/>
              <a:t>图</a:t>
            </a:r>
            <a:endParaRPr lang="zh-CN" altLang="en-US" dirty="0"/>
          </a:p>
        </p:txBody>
      </p:sp>
      <p:sp>
        <p:nvSpPr>
          <p:cNvPr id="16" name="文本占位符 3"/>
          <p:cNvSpPr>
            <a:spLocks noGrp="1"/>
          </p:cNvSpPr>
          <p:nvPr>
            <p:ph type="body" sz="half" idx="19"/>
          </p:nvPr>
        </p:nvSpPr>
        <p:spPr>
          <a:xfrm>
            <a:off x="4504928" y="1412776"/>
            <a:ext cx="3182144" cy="2304256"/>
          </a:xfrm>
        </p:spPr>
        <p:txBody>
          <a:bodyPr anchor="b">
            <a:noAutofit/>
          </a:bodyPr>
          <a:lstStyle>
            <a:lvl1pPr marL="0" indent="0">
              <a:lnSpc>
                <a:spcPct val="150000"/>
              </a:lnSpc>
              <a:buNone/>
              <a:defRPr sz="14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7" name="文本占位符 3"/>
          <p:cNvSpPr>
            <a:spLocks noGrp="1"/>
          </p:cNvSpPr>
          <p:nvPr>
            <p:ph type="body" sz="half" idx="20"/>
          </p:nvPr>
        </p:nvSpPr>
        <p:spPr>
          <a:xfrm>
            <a:off x="623392" y="5013176"/>
            <a:ext cx="5088565" cy="1152128"/>
          </a:xfrm>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20" name="文本占位符 3"/>
          <p:cNvSpPr>
            <a:spLocks noGrp="1"/>
          </p:cNvSpPr>
          <p:nvPr>
            <p:ph type="body" sz="half" idx="21"/>
          </p:nvPr>
        </p:nvSpPr>
        <p:spPr>
          <a:xfrm>
            <a:off x="6480043" y="4509120"/>
            <a:ext cx="5088565" cy="504056"/>
          </a:xfrm>
        </p:spPr>
        <p:txBody>
          <a:bodyPr>
            <a:noAutofit/>
          </a:bodyPr>
          <a:lstStyle>
            <a:lvl1pPr marL="0" indent="0" algn="ctr">
              <a:lnSpc>
                <a:spcPct val="150000"/>
              </a:lnSpc>
              <a:buNone/>
              <a:defRPr sz="1800" b="1">
                <a:solidFill>
                  <a:srgbClr val="006400"/>
                </a:solidFill>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21" name="文本占位符 3"/>
          <p:cNvSpPr>
            <a:spLocks noGrp="1"/>
          </p:cNvSpPr>
          <p:nvPr>
            <p:ph type="body" sz="half" idx="22"/>
          </p:nvPr>
        </p:nvSpPr>
        <p:spPr>
          <a:xfrm>
            <a:off x="6480043" y="5013176"/>
            <a:ext cx="5088565" cy="1152128"/>
          </a:xfrm>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pic>
        <p:nvPicPr>
          <p:cNvPr id="18"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
        <p:nvSpPr>
          <p:cNvPr id="19" name="标题 1"/>
          <p:cNvSpPr>
            <a:spLocks noGrp="1"/>
          </p:cNvSpPr>
          <p:nvPr>
            <p:ph type="title"/>
          </p:nvPr>
        </p:nvSpPr>
        <p:spPr>
          <a:xfrm>
            <a:off x="609600" y="274638"/>
            <a:ext cx="10972800" cy="1143000"/>
          </a:xfrm>
        </p:spPr>
        <p:txBody>
          <a:bodyPr>
            <a:normAutofit/>
          </a:bodyPr>
          <a:lstStyle>
            <a:lvl1pPr>
              <a:defRPr sz="3200" b="1">
                <a:solidFill>
                  <a:srgbClr val="006400"/>
                </a:solidFill>
                <a:latin typeface="黑体" panose="02010609060101010101" pitchFamily="49" charset="-122"/>
                <a:ea typeface="黑体" panose="02010609060101010101" pitchFamily="49" charset="-122"/>
              </a:defRPr>
            </a:lvl1pPr>
          </a:lstStyle>
          <a:p>
            <a:endParaRPr lang="zh-CN" altLang="en-US" dirty="0"/>
          </a:p>
        </p:txBody>
      </p:sp>
      <p:cxnSp>
        <p:nvCxnSpPr>
          <p:cNvPr id="22" name="直接连接符 21"/>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13300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内容与标题">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09600" y="1772816"/>
            <a:ext cx="3182144" cy="2088232"/>
          </a:xfrm>
          <a:solidFill>
            <a:schemeClr val="bg1"/>
          </a:solidFill>
          <a:ln w="3175">
            <a:solidFill>
              <a:schemeClr val="tx1"/>
            </a:solidFill>
          </a:ln>
          <a:effectLst>
            <a:outerShdw blurRad="50800" dist="38100" dir="2700000" algn="tl" rotWithShape="0">
              <a:prstClr val="black">
                <a:alpha val="40000"/>
              </a:prstClr>
            </a:outerShdw>
          </a:effectLst>
        </p:spPr>
        <p:txBody>
          <a:bodyPr>
            <a:normAutofit/>
          </a:bodyPr>
          <a:lstStyle>
            <a:lvl1pPr marL="0" indent="0">
              <a:buNone/>
              <a:defRPr sz="2800">
                <a:solidFill>
                  <a:schemeClr val="tx1"/>
                </a:solidFill>
                <a:latin typeface="黑体" panose="02010609060101010101" pitchFamily="49" charset="-122"/>
                <a:ea typeface="黑体" panose="02010609060101010101" pitchFamily="49" charset="-122"/>
              </a:defRPr>
            </a:lvl1pPr>
            <a:lvl2pPr marL="457200" indent="0">
              <a:buNone/>
              <a:defRPr sz="2800">
                <a:latin typeface="黑体" panose="02010609060101010101" pitchFamily="49" charset="-122"/>
                <a:ea typeface="黑体" panose="02010609060101010101" pitchFamily="49" charset="-122"/>
              </a:defRPr>
            </a:lvl2pPr>
            <a:lvl3pPr>
              <a:defRPr sz="2400">
                <a:latin typeface="华文细黑" panose="02010600040101010101" pitchFamily="2" charset="-122"/>
                <a:ea typeface="华文细黑" panose="02010600040101010101" pitchFamily="2" charset="-122"/>
              </a:defRPr>
            </a:lvl3pPr>
            <a:lvl4pPr marL="1371600" indent="0">
              <a:buNone/>
              <a:defRPr sz="2000">
                <a:latin typeface="华文细黑" panose="02010600040101010101" pitchFamily="2" charset="-122"/>
                <a:ea typeface="华文细黑" panose="02010600040101010101" pitchFamily="2" charset="-122"/>
              </a:defRPr>
            </a:lvl4pPr>
            <a:lvl5pPr marL="1828800" indent="0">
              <a:buNone/>
              <a:defRPr sz="2000">
                <a:latin typeface="华文细黑" panose="02010600040101010101" pitchFamily="2" charset="-122"/>
                <a:ea typeface="华文细黑" panose="02010600040101010101" pitchFamily="2" charset="-122"/>
              </a:defRPr>
            </a:lvl5pPr>
            <a:lvl6pPr>
              <a:defRPr sz="2000"/>
            </a:lvl6pPr>
            <a:lvl7pPr>
              <a:defRPr sz="2000"/>
            </a:lvl7pPr>
            <a:lvl8pPr>
              <a:defRPr sz="2000"/>
            </a:lvl8pPr>
            <a:lvl9pPr>
              <a:defRPr sz="2000"/>
            </a:lvl9pPr>
          </a:lstStyle>
          <a:p>
            <a:pPr lvl="0"/>
            <a:r>
              <a:rPr lang="zh-CN" altLang="en-US" dirty="0" smtClean="0"/>
              <a:t>图</a:t>
            </a:r>
            <a:endParaRPr lang="zh-CN" altLang="en-US" dirty="0"/>
          </a:p>
        </p:txBody>
      </p:sp>
      <p:sp>
        <p:nvSpPr>
          <p:cNvPr id="5" name="日期占位符 4"/>
          <p:cNvSpPr>
            <a:spLocks noGrp="1"/>
          </p:cNvSpPr>
          <p:nvPr>
            <p:ph type="dt" sz="half" idx="10"/>
          </p:nvPr>
        </p:nvSpPr>
        <p:spPr>
          <a:xfrm>
            <a:off x="609600" y="6356351"/>
            <a:ext cx="2844800" cy="365125"/>
          </a:xfrm>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7600" y="6356351"/>
            <a:ext cx="2844800" cy="365125"/>
          </a:xfrm>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sp>
        <p:nvSpPr>
          <p:cNvPr id="9" name="标题 1"/>
          <p:cNvSpPr txBox="1">
            <a:spLocks/>
          </p:cNvSpPr>
          <p:nvPr userDrawn="1"/>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rgbClr val="008000"/>
                </a:solidFill>
                <a:latin typeface="黑体" panose="02010609060101010101" pitchFamily="49" charset="-122"/>
                <a:ea typeface="黑体" panose="02010609060101010101" pitchFamily="49" charset="-122"/>
                <a:cs typeface="+mj-cs"/>
              </a:defRPr>
            </a:lvl1pPr>
          </a:lstStyle>
          <a:p>
            <a:endParaRPr lang="zh-CN" altLang="en-US" sz="3200" dirty="0">
              <a:solidFill>
                <a:srgbClr val="006400"/>
              </a:solidFill>
            </a:endParaRPr>
          </a:p>
        </p:txBody>
      </p:sp>
      <p:sp>
        <p:nvSpPr>
          <p:cNvPr id="11" name="文本占位符 3"/>
          <p:cNvSpPr>
            <a:spLocks noGrp="1"/>
          </p:cNvSpPr>
          <p:nvPr>
            <p:ph type="body" sz="half" idx="14"/>
          </p:nvPr>
        </p:nvSpPr>
        <p:spPr>
          <a:xfrm>
            <a:off x="609600" y="1412776"/>
            <a:ext cx="3182144" cy="360040"/>
          </a:xfrm>
          <a:solidFill>
            <a:srgbClr val="00B000"/>
          </a:solidFill>
        </p:spPr>
        <p:txBody>
          <a:bodyPr anchor="ctr">
            <a:noAutofit/>
          </a:bodyPr>
          <a:lstStyle>
            <a:lvl1pPr marL="0" indent="0" algn="ctr">
              <a:lnSpc>
                <a:spcPct val="150000"/>
              </a:lnSpc>
              <a:buNone/>
              <a:defRPr sz="1800" b="1">
                <a:solidFill>
                  <a:schemeClr val="bg1"/>
                </a:solidFill>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3" name="内容占位符 2"/>
          <p:cNvSpPr>
            <a:spLocks noGrp="1"/>
          </p:cNvSpPr>
          <p:nvPr>
            <p:ph idx="16" hasCustomPrompt="1"/>
          </p:nvPr>
        </p:nvSpPr>
        <p:spPr>
          <a:xfrm>
            <a:off x="8386464" y="1772816"/>
            <a:ext cx="3182144" cy="2088232"/>
          </a:xfrm>
          <a:solidFill>
            <a:schemeClr val="bg1"/>
          </a:solidFill>
          <a:ln w="3175">
            <a:solidFill>
              <a:schemeClr val="tx1"/>
            </a:solidFill>
          </a:ln>
          <a:effectLst>
            <a:outerShdw blurRad="50800" dist="38100" dir="2700000" algn="tl" rotWithShape="0">
              <a:prstClr val="black">
                <a:alpha val="40000"/>
              </a:prstClr>
            </a:outerShdw>
          </a:effectLst>
        </p:spPr>
        <p:txBody>
          <a:bodyPr>
            <a:normAutofit/>
          </a:bodyPr>
          <a:lstStyle>
            <a:lvl1pPr marL="0" indent="0">
              <a:buNone/>
              <a:defRPr sz="2800">
                <a:solidFill>
                  <a:schemeClr val="tx1"/>
                </a:solidFill>
                <a:latin typeface="黑体" panose="02010609060101010101" pitchFamily="49" charset="-122"/>
                <a:ea typeface="黑体" panose="02010609060101010101" pitchFamily="49" charset="-122"/>
              </a:defRPr>
            </a:lvl1pPr>
            <a:lvl2pPr marL="457200" indent="0">
              <a:buNone/>
              <a:defRPr sz="2800">
                <a:latin typeface="黑体" panose="02010609060101010101" pitchFamily="49" charset="-122"/>
                <a:ea typeface="黑体" panose="02010609060101010101" pitchFamily="49" charset="-122"/>
              </a:defRPr>
            </a:lvl2pPr>
            <a:lvl3pPr>
              <a:defRPr sz="2400">
                <a:latin typeface="华文细黑" panose="02010600040101010101" pitchFamily="2" charset="-122"/>
                <a:ea typeface="华文细黑" panose="02010600040101010101" pitchFamily="2" charset="-122"/>
              </a:defRPr>
            </a:lvl3pPr>
            <a:lvl4pPr marL="1371600" indent="0">
              <a:buNone/>
              <a:defRPr sz="2000">
                <a:latin typeface="华文细黑" panose="02010600040101010101" pitchFamily="2" charset="-122"/>
                <a:ea typeface="华文细黑" panose="02010600040101010101" pitchFamily="2" charset="-122"/>
              </a:defRPr>
            </a:lvl4pPr>
            <a:lvl5pPr marL="1828800" indent="0">
              <a:buNone/>
              <a:defRPr sz="2000">
                <a:latin typeface="华文细黑" panose="02010600040101010101" pitchFamily="2" charset="-122"/>
                <a:ea typeface="华文细黑" panose="02010600040101010101" pitchFamily="2" charset="-122"/>
              </a:defRPr>
            </a:lvl5pPr>
            <a:lvl6pPr>
              <a:defRPr sz="2000"/>
            </a:lvl6pPr>
            <a:lvl7pPr>
              <a:defRPr sz="2000"/>
            </a:lvl7pPr>
            <a:lvl8pPr>
              <a:defRPr sz="2000"/>
            </a:lvl8pPr>
            <a:lvl9pPr>
              <a:defRPr sz="2000"/>
            </a:lvl9pPr>
          </a:lstStyle>
          <a:p>
            <a:pPr lvl="0"/>
            <a:r>
              <a:rPr lang="zh-CN" altLang="en-US" dirty="0" smtClean="0"/>
              <a:t>图</a:t>
            </a:r>
            <a:endParaRPr lang="zh-CN" altLang="en-US" dirty="0"/>
          </a:p>
        </p:txBody>
      </p:sp>
      <p:sp>
        <p:nvSpPr>
          <p:cNvPr id="15" name="内容占位符 2"/>
          <p:cNvSpPr>
            <a:spLocks noGrp="1"/>
          </p:cNvSpPr>
          <p:nvPr>
            <p:ph idx="18" hasCustomPrompt="1"/>
          </p:nvPr>
        </p:nvSpPr>
        <p:spPr>
          <a:xfrm>
            <a:off x="4504928" y="1772816"/>
            <a:ext cx="3182144" cy="2088232"/>
          </a:xfrm>
          <a:solidFill>
            <a:schemeClr val="bg1"/>
          </a:solidFill>
          <a:ln w="3175">
            <a:solidFill>
              <a:schemeClr val="tx1"/>
            </a:solidFill>
          </a:ln>
          <a:effectLst>
            <a:outerShdw blurRad="50800" dist="38100" dir="2700000" algn="tl" rotWithShape="0">
              <a:prstClr val="black">
                <a:alpha val="40000"/>
              </a:prstClr>
            </a:outerShdw>
          </a:effectLst>
        </p:spPr>
        <p:txBody>
          <a:bodyPr>
            <a:normAutofit/>
          </a:bodyPr>
          <a:lstStyle>
            <a:lvl1pPr marL="0" indent="0">
              <a:buNone/>
              <a:defRPr sz="2800" b="0">
                <a:solidFill>
                  <a:schemeClr val="tx1"/>
                </a:solidFill>
                <a:latin typeface="黑体" panose="02010609060101010101" pitchFamily="49" charset="-122"/>
                <a:ea typeface="黑体" panose="02010609060101010101" pitchFamily="49" charset="-122"/>
              </a:defRPr>
            </a:lvl1pPr>
            <a:lvl2pPr marL="457200" indent="0">
              <a:buNone/>
              <a:defRPr sz="2800">
                <a:latin typeface="黑体" panose="02010609060101010101" pitchFamily="49" charset="-122"/>
                <a:ea typeface="黑体" panose="02010609060101010101" pitchFamily="49" charset="-122"/>
              </a:defRPr>
            </a:lvl2pPr>
            <a:lvl3pPr>
              <a:defRPr sz="2400">
                <a:latin typeface="华文细黑" panose="02010600040101010101" pitchFamily="2" charset="-122"/>
                <a:ea typeface="华文细黑" panose="02010600040101010101" pitchFamily="2" charset="-122"/>
              </a:defRPr>
            </a:lvl3pPr>
            <a:lvl4pPr marL="1371600" indent="0">
              <a:buNone/>
              <a:defRPr sz="2000">
                <a:latin typeface="华文细黑" panose="02010600040101010101" pitchFamily="2" charset="-122"/>
                <a:ea typeface="华文细黑" panose="02010600040101010101" pitchFamily="2" charset="-122"/>
              </a:defRPr>
            </a:lvl4pPr>
            <a:lvl5pPr marL="1828800" indent="0">
              <a:buNone/>
              <a:defRPr sz="2000">
                <a:latin typeface="华文细黑" panose="02010600040101010101" pitchFamily="2" charset="-122"/>
                <a:ea typeface="华文细黑" panose="02010600040101010101" pitchFamily="2" charset="-122"/>
              </a:defRPr>
            </a:lvl5pPr>
            <a:lvl6pPr>
              <a:defRPr sz="2000"/>
            </a:lvl6pPr>
            <a:lvl7pPr>
              <a:defRPr sz="2000"/>
            </a:lvl7pPr>
            <a:lvl8pPr>
              <a:defRPr sz="2000"/>
            </a:lvl8pPr>
            <a:lvl9pPr>
              <a:defRPr sz="2000"/>
            </a:lvl9pPr>
          </a:lstStyle>
          <a:p>
            <a:pPr lvl="0"/>
            <a:r>
              <a:rPr lang="zh-CN" altLang="en-US" dirty="0" smtClean="0"/>
              <a:t>图</a:t>
            </a:r>
            <a:endParaRPr lang="zh-CN" altLang="en-US" dirty="0"/>
          </a:p>
        </p:txBody>
      </p:sp>
      <p:sp>
        <p:nvSpPr>
          <p:cNvPr id="18" name="文本占位符 3"/>
          <p:cNvSpPr>
            <a:spLocks noGrp="1"/>
          </p:cNvSpPr>
          <p:nvPr>
            <p:ph type="body" sz="half" idx="23"/>
          </p:nvPr>
        </p:nvSpPr>
        <p:spPr>
          <a:xfrm>
            <a:off x="4504928" y="1412776"/>
            <a:ext cx="3182144" cy="360040"/>
          </a:xfrm>
          <a:solidFill>
            <a:srgbClr val="008000"/>
          </a:solidFill>
        </p:spPr>
        <p:txBody>
          <a:bodyPr anchor="ctr">
            <a:noAutofit/>
          </a:bodyPr>
          <a:lstStyle>
            <a:lvl1pPr marL="0" indent="0" algn="ctr">
              <a:lnSpc>
                <a:spcPct val="150000"/>
              </a:lnSpc>
              <a:buNone/>
              <a:defRPr sz="1800" b="1">
                <a:solidFill>
                  <a:schemeClr val="bg1"/>
                </a:solidFill>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9" name="文本占位符 3"/>
          <p:cNvSpPr>
            <a:spLocks noGrp="1"/>
          </p:cNvSpPr>
          <p:nvPr>
            <p:ph type="body" sz="half" idx="24"/>
          </p:nvPr>
        </p:nvSpPr>
        <p:spPr>
          <a:xfrm>
            <a:off x="8386464" y="1412776"/>
            <a:ext cx="3182144" cy="360040"/>
          </a:xfrm>
          <a:solidFill>
            <a:srgbClr val="006400"/>
          </a:solidFill>
        </p:spPr>
        <p:txBody>
          <a:bodyPr anchor="ctr">
            <a:noAutofit/>
          </a:bodyPr>
          <a:lstStyle>
            <a:lvl1pPr marL="0" indent="0" algn="ctr">
              <a:lnSpc>
                <a:spcPct val="150000"/>
              </a:lnSpc>
              <a:buNone/>
              <a:defRPr sz="1800" b="1">
                <a:solidFill>
                  <a:schemeClr val="bg1"/>
                </a:solidFill>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25" name="文本占位符 3"/>
          <p:cNvSpPr>
            <a:spLocks noGrp="1"/>
          </p:cNvSpPr>
          <p:nvPr>
            <p:ph type="body" sz="half" idx="20"/>
          </p:nvPr>
        </p:nvSpPr>
        <p:spPr>
          <a:xfrm>
            <a:off x="609600" y="3861048"/>
            <a:ext cx="3182144" cy="2016224"/>
          </a:xfrm>
          <a:solidFill>
            <a:schemeClr val="bg1"/>
          </a:solidFill>
          <a:ln w="3175">
            <a:solidFill>
              <a:schemeClr val="tx1"/>
            </a:solidFill>
          </a:ln>
          <a:effectLst>
            <a:outerShdw blurRad="50800" dist="38100" dir="2700000" algn="tl" rotWithShape="0">
              <a:prstClr val="black">
                <a:alpha val="40000"/>
              </a:prstClr>
            </a:outerShdw>
          </a:effectLst>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26" name="文本占位符 3"/>
          <p:cNvSpPr>
            <a:spLocks noGrp="1"/>
          </p:cNvSpPr>
          <p:nvPr>
            <p:ph type="body" sz="half" idx="25"/>
          </p:nvPr>
        </p:nvSpPr>
        <p:spPr>
          <a:xfrm>
            <a:off x="4504928" y="3861048"/>
            <a:ext cx="3182144" cy="2016224"/>
          </a:xfrm>
          <a:solidFill>
            <a:schemeClr val="bg1"/>
          </a:solidFill>
          <a:ln w="3175">
            <a:solidFill>
              <a:schemeClr val="tx1"/>
            </a:solidFill>
          </a:ln>
          <a:effectLst>
            <a:outerShdw blurRad="50800" dist="38100" dir="2700000" algn="tl" rotWithShape="0">
              <a:prstClr val="black">
                <a:alpha val="40000"/>
              </a:prstClr>
            </a:outerShdw>
          </a:effectLst>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27" name="文本占位符 3"/>
          <p:cNvSpPr>
            <a:spLocks noGrp="1"/>
          </p:cNvSpPr>
          <p:nvPr>
            <p:ph type="body" sz="half" idx="26"/>
          </p:nvPr>
        </p:nvSpPr>
        <p:spPr>
          <a:xfrm>
            <a:off x="8386464" y="3861048"/>
            <a:ext cx="3182144" cy="2016224"/>
          </a:xfrm>
          <a:solidFill>
            <a:schemeClr val="bg1"/>
          </a:solidFill>
          <a:ln w="3175">
            <a:solidFill>
              <a:schemeClr val="tx1"/>
            </a:solidFill>
          </a:ln>
          <a:effectLst>
            <a:outerShdw blurRad="50800" dist="38100" dir="2700000" algn="tl" rotWithShape="0">
              <a:prstClr val="black">
                <a:alpha val="40000"/>
              </a:prstClr>
            </a:outerShdw>
          </a:effectLst>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pic>
        <p:nvPicPr>
          <p:cNvPr id="17"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
        <p:nvSpPr>
          <p:cNvPr id="20" name="标题 1"/>
          <p:cNvSpPr>
            <a:spLocks noGrp="1"/>
          </p:cNvSpPr>
          <p:nvPr>
            <p:ph type="title"/>
          </p:nvPr>
        </p:nvSpPr>
        <p:spPr>
          <a:xfrm>
            <a:off x="609600" y="274638"/>
            <a:ext cx="10972800" cy="1143000"/>
          </a:xfrm>
        </p:spPr>
        <p:txBody>
          <a:bodyPr>
            <a:normAutofit/>
          </a:bodyPr>
          <a:lstStyle>
            <a:lvl1pPr>
              <a:defRPr sz="3200" b="1">
                <a:solidFill>
                  <a:srgbClr val="006400"/>
                </a:solidFill>
                <a:latin typeface="黑体" panose="02010609060101010101" pitchFamily="49" charset="-122"/>
                <a:ea typeface="黑体" panose="02010609060101010101" pitchFamily="49" charset="-122"/>
              </a:defRPr>
            </a:lvl1pPr>
          </a:lstStyle>
          <a:p>
            <a:endParaRPr lang="zh-CN" altLang="en-US" dirty="0"/>
          </a:p>
        </p:txBody>
      </p:sp>
      <p:cxnSp>
        <p:nvCxnSpPr>
          <p:cNvPr id="21" name="直接连接符 20"/>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09025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609600" y="6356351"/>
            <a:ext cx="2844800" cy="365125"/>
          </a:xfrm>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7600" y="6356351"/>
            <a:ext cx="2844800" cy="365125"/>
          </a:xfrm>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sp>
        <p:nvSpPr>
          <p:cNvPr id="9" name="标题 1"/>
          <p:cNvSpPr txBox="1">
            <a:spLocks/>
          </p:cNvSpPr>
          <p:nvPr userDrawn="1"/>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rgbClr val="008000"/>
                </a:solidFill>
                <a:latin typeface="黑体" panose="02010609060101010101" pitchFamily="49" charset="-122"/>
                <a:ea typeface="黑体" panose="02010609060101010101" pitchFamily="49" charset="-122"/>
                <a:cs typeface="+mj-cs"/>
              </a:defRPr>
            </a:lvl1pPr>
          </a:lstStyle>
          <a:p>
            <a:endParaRPr lang="zh-CN" altLang="en-US" sz="3200" dirty="0">
              <a:solidFill>
                <a:srgbClr val="006400"/>
              </a:solidFill>
            </a:endParaRPr>
          </a:p>
        </p:txBody>
      </p:sp>
      <p:sp>
        <p:nvSpPr>
          <p:cNvPr id="12" name="文本占位符 3"/>
          <p:cNvSpPr>
            <a:spLocks noGrp="1"/>
          </p:cNvSpPr>
          <p:nvPr>
            <p:ph type="body" sz="half" idx="15"/>
          </p:nvPr>
        </p:nvSpPr>
        <p:spPr>
          <a:xfrm>
            <a:off x="623392" y="1484785"/>
            <a:ext cx="10945216" cy="441049"/>
          </a:xfrm>
          <a:solidFill>
            <a:srgbClr val="008000"/>
          </a:solidFill>
        </p:spPr>
        <p:txBody>
          <a:bodyPr anchor="ctr">
            <a:noAutofit/>
          </a:bodyPr>
          <a:lstStyle>
            <a:lvl1pPr marL="0" indent="0" algn="ctr">
              <a:lnSpc>
                <a:spcPct val="150000"/>
              </a:lnSpc>
              <a:buNone/>
              <a:defRPr sz="1800" b="1">
                <a:solidFill>
                  <a:schemeClr val="bg1"/>
                </a:solidFill>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7" name="文本占位符 3"/>
          <p:cNvSpPr>
            <a:spLocks noGrp="1"/>
          </p:cNvSpPr>
          <p:nvPr>
            <p:ph type="body" sz="half" idx="20"/>
          </p:nvPr>
        </p:nvSpPr>
        <p:spPr>
          <a:xfrm>
            <a:off x="623392" y="1916832"/>
            <a:ext cx="10945216" cy="1008112"/>
          </a:xfrm>
          <a:ln>
            <a:solidFill>
              <a:schemeClr val="bg1">
                <a:lumMod val="50000"/>
              </a:schemeClr>
            </a:solidFill>
          </a:ln>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20" name="文本占位符 3"/>
          <p:cNvSpPr>
            <a:spLocks noGrp="1"/>
          </p:cNvSpPr>
          <p:nvPr>
            <p:ph type="body" sz="half" idx="21"/>
          </p:nvPr>
        </p:nvSpPr>
        <p:spPr>
          <a:xfrm>
            <a:off x="623392" y="4725145"/>
            <a:ext cx="10945216" cy="441049"/>
          </a:xfrm>
          <a:solidFill>
            <a:srgbClr val="FF6600"/>
          </a:solidFill>
        </p:spPr>
        <p:txBody>
          <a:bodyPr anchor="ctr">
            <a:noAutofit/>
          </a:bodyPr>
          <a:lstStyle>
            <a:lvl1pPr marL="0" indent="0" algn="ctr">
              <a:lnSpc>
                <a:spcPct val="150000"/>
              </a:lnSpc>
              <a:buNone/>
              <a:defRPr sz="1800" b="1">
                <a:solidFill>
                  <a:schemeClr val="bg1"/>
                </a:solidFill>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21" name="文本占位符 3"/>
          <p:cNvSpPr>
            <a:spLocks noGrp="1"/>
          </p:cNvSpPr>
          <p:nvPr>
            <p:ph type="body" sz="half" idx="22"/>
          </p:nvPr>
        </p:nvSpPr>
        <p:spPr>
          <a:xfrm>
            <a:off x="623392" y="5157192"/>
            <a:ext cx="10945216" cy="1008112"/>
          </a:xfrm>
          <a:ln>
            <a:solidFill>
              <a:schemeClr val="bg1">
                <a:lumMod val="50000"/>
              </a:schemeClr>
            </a:solidFill>
          </a:ln>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8" name="文本占位符 3"/>
          <p:cNvSpPr>
            <a:spLocks noGrp="1"/>
          </p:cNvSpPr>
          <p:nvPr>
            <p:ph type="body" sz="half" idx="23"/>
          </p:nvPr>
        </p:nvSpPr>
        <p:spPr>
          <a:xfrm>
            <a:off x="623392" y="3068961"/>
            <a:ext cx="10945216" cy="441049"/>
          </a:xfrm>
          <a:solidFill>
            <a:schemeClr val="tx1">
              <a:lumMod val="75000"/>
              <a:lumOff val="25000"/>
            </a:schemeClr>
          </a:solidFill>
        </p:spPr>
        <p:txBody>
          <a:bodyPr anchor="ctr">
            <a:noAutofit/>
          </a:bodyPr>
          <a:lstStyle>
            <a:lvl1pPr marL="0" indent="0" algn="ctr">
              <a:lnSpc>
                <a:spcPct val="150000"/>
              </a:lnSpc>
              <a:buNone/>
              <a:defRPr sz="1800" b="1">
                <a:solidFill>
                  <a:schemeClr val="bg1"/>
                </a:solidFill>
                <a:latin typeface="黑体" panose="02010609060101010101" pitchFamily="49" charset="-122"/>
                <a:ea typeface="黑体" panose="02010609060101010101"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9" name="文本占位符 3"/>
          <p:cNvSpPr>
            <a:spLocks noGrp="1"/>
          </p:cNvSpPr>
          <p:nvPr>
            <p:ph type="body" sz="half" idx="24"/>
          </p:nvPr>
        </p:nvSpPr>
        <p:spPr>
          <a:xfrm>
            <a:off x="623392" y="3501008"/>
            <a:ext cx="10945216" cy="1008112"/>
          </a:xfrm>
          <a:ln>
            <a:solidFill>
              <a:schemeClr val="bg1">
                <a:lumMod val="50000"/>
              </a:schemeClr>
            </a:solidFill>
          </a:ln>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pic>
        <p:nvPicPr>
          <p:cNvPr id="14"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
        <p:nvSpPr>
          <p:cNvPr id="15" name="标题 1"/>
          <p:cNvSpPr>
            <a:spLocks noGrp="1"/>
          </p:cNvSpPr>
          <p:nvPr>
            <p:ph type="title"/>
          </p:nvPr>
        </p:nvSpPr>
        <p:spPr>
          <a:xfrm>
            <a:off x="609600" y="274638"/>
            <a:ext cx="10972800" cy="1143000"/>
          </a:xfrm>
        </p:spPr>
        <p:txBody>
          <a:bodyPr>
            <a:normAutofit/>
          </a:bodyPr>
          <a:lstStyle>
            <a:lvl1pPr>
              <a:defRPr sz="3200" b="1">
                <a:solidFill>
                  <a:srgbClr val="006400"/>
                </a:solidFill>
                <a:latin typeface="黑体" panose="02010609060101010101" pitchFamily="49" charset="-122"/>
                <a:ea typeface="黑体" panose="02010609060101010101" pitchFamily="49" charset="-122"/>
              </a:defRPr>
            </a:lvl1pPr>
          </a:lstStyle>
          <a:p>
            <a:endParaRPr lang="zh-CN" altLang="en-US" dirty="0"/>
          </a:p>
        </p:txBody>
      </p:sp>
      <p:cxnSp>
        <p:nvCxnSpPr>
          <p:cNvPr id="16" name="直接连接符 15"/>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993186"/>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609600" y="6356351"/>
            <a:ext cx="2844800" cy="365125"/>
          </a:xfrm>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7600" y="6356351"/>
            <a:ext cx="2844800" cy="365125"/>
          </a:xfrm>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sp>
        <p:nvSpPr>
          <p:cNvPr id="9" name="标题 1"/>
          <p:cNvSpPr txBox="1">
            <a:spLocks/>
          </p:cNvSpPr>
          <p:nvPr userDrawn="1"/>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rgbClr val="008000"/>
                </a:solidFill>
                <a:latin typeface="黑体" panose="02010609060101010101" pitchFamily="49" charset="-122"/>
                <a:ea typeface="黑体" panose="02010609060101010101" pitchFamily="49" charset="-122"/>
                <a:cs typeface="+mj-cs"/>
              </a:defRPr>
            </a:lvl1pPr>
          </a:lstStyle>
          <a:p>
            <a:endParaRPr lang="zh-CN" altLang="en-US" sz="3200" dirty="0">
              <a:solidFill>
                <a:srgbClr val="006400"/>
              </a:solidFill>
            </a:endParaRPr>
          </a:p>
        </p:txBody>
      </p:sp>
      <p:sp>
        <p:nvSpPr>
          <p:cNvPr id="12" name="文本占位符 3"/>
          <p:cNvSpPr>
            <a:spLocks noGrp="1"/>
          </p:cNvSpPr>
          <p:nvPr>
            <p:ph type="body" sz="half" idx="15"/>
          </p:nvPr>
        </p:nvSpPr>
        <p:spPr>
          <a:xfrm>
            <a:off x="623392" y="1484784"/>
            <a:ext cx="1536171" cy="864096"/>
          </a:xfrm>
          <a:solidFill>
            <a:srgbClr val="008000"/>
          </a:solidFill>
        </p:spPr>
        <p:txBody>
          <a:bodyPr anchor="ctr">
            <a:noAutofit/>
          </a:bodyPr>
          <a:lstStyle>
            <a:lvl1pPr marL="0" indent="0" algn="ctr">
              <a:lnSpc>
                <a:spcPct val="150000"/>
              </a:lnSpc>
              <a:buNone/>
              <a:defRPr sz="1800" b="1">
                <a:solidFill>
                  <a:schemeClr val="bg1"/>
                </a:solidFill>
                <a:latin typeface="黑体" panose="02010609060101010101" pitchFamily="49" charset="-122"/>
                <a:ea typeface="黑体" panose="02010609060101010101" pitchFamily="49" charset="-122"/>
                <a:cs typeface="Arial Unicode MS" panose="020B0604020202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7" name="文本占位符 3"/>
          <p:cNvSpPr>
            <a:spLocks noGrp="1"/>
          </p:cNvSpPr>
          <p:nvPr>
            <p:ph type="body" sz="half" idx="20"/>
          </p:nvPr>
        </p:nvSpPr>
        <p:spPr>
          <a:xfrm>
            <a:off x="2159563" y="1484784"/>
            <a:ext cx="9422837" cy="864096"/>
          </a:xfrm>
          <a:ln>
            <a:solidFill>
              <a:schemeClr val="bg1">
                <a:lumMod val="50000"/>
              </a:schemeClr>
            </a:solidFill>
          </a:ln>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4" name="文本占位符 3"/>
          <p:cNvSpPr>
            <a:spLocks noGrp="1"/>
          </p:cNvSpPr>
          <p:nvPr>
            <p:ph type="body" sz="half" idx="24"/>
          </p:nvPr>
        </p:nvSpPr>
        <p:spPr>
          <a:xfrm>
            <a:off x="623392" y="2636912"/>
            <a:ext cx="1536171" cy="864096"/>
          </a:xfrm>
          <a:solidFill>
            <a:schemeClr val="tx1">
              <a:lumMod val="75000"/>
              <a:lumOff val="25000"/>
            </a:schemeClr>
          </a:solidFill>
        </p:spPr>
        <p:txBody>
          <a:bodyPr anchor="ctr">
            <a:noAutofit/>
          </a:bodyPr>
          <a:lstStyle>
            <a:lvl1pPr marL="0" indent="0" algn="ctr">
              <a:lnSpc>
                <a:spcPct val="150000"/>
              </a:lnSpc>
              <a:buNone/>
              <a:defRPr sz="1800" b="1">
                <a:solidFill>
                  <a:schemeClr val="bg1"/>
                </a:solidFill>
                <a:latin typeface="黑体" panose="02010609060101010101" pitchFamily="49" charset="-122"/>
                <a:ea typeface="黑体" panose="02010609060101010101" pitchFamily="49" charset="-122"/>
                <a:cs typeface="Arial Unicode MS" panose="020B0604020202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5" name="文本占位符 3"/>
          <p:cNvSpPr>
            <a:spLocks noGrp="1"/>
          </p:cNvSpPr>
          <p:nvPr>
            <p:ph type="body" sz="half" idx="25"/>
          </p:nvPr>
        </p:nvSpPr>
        <p:spPr>
          <a:xfrm>
            <a:off x="2159563" y="2636912"/>
            <a:ext cx="9422837" cy="864096"/>
          </a:xfrm>
          <a:ln>
            <a:solidFill>
              <a:schemeClr val="bg1">
                <a:lumMod val="50000"/>
              </a:schemeClr>
            </a:solidFill>
          </a:ln>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16" name="文本占位符 3"/>
          <p:cNvSpPr>
            <a:spLocks noGrp="1"/>
          </p:cNvSpPr>
          <p:nvPr>
            <p:ph type="body" sz="half" idx="26"/>
          </p:nvPr>
        </p:nvSpPr>
        <p:spPr>
          <a:xfrm>
            <a:off x="623392" y="3789040"/>
            <a:ext cx="1536171" cy="864096"/>
          </a:xfrm>
          <a:solidFill>
            <a:schemeClr val="tx1">
              <a:lumMod val="75000"/>
              <a:lumOff val="25000"/>
            </a:schemeClr>
          </a:solidFill>
        </p:spPr>
        <p:txBody>
          <a:bodyPr anchor="ctr">
            <a:noAutofit/>
          </a:bodyPr>
          <a:lstStyle>
            <a:lvl1pPr marL="0" indent="0" algn="ctr">
              <a:lnSpc>
                <a:spcPct val="150000"/>
              </a:lnSpc>
              <a:buNone/>
              <a:defRPr sz="1800" b="1">
                <a:solidFill>
                  <a:schemeClr val="bg1"/>
                </a:solidFill>
                <a:latin typeface="黑体" panose="02010609060101010101" pitchFamily="49" charset="-122"/>
                <a:ea typeface="黑体" panose="02010609060101010101" pitchFamily="49" charset="-122"/>
                <a:cs typeface="Arial Unicode MS" panose="020B0604020202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22" name="文本占位符 3"/>
          <p:cNvSpPr>
            <a:spLocks noGrp="1"/>
          </p:cNvSpPr>
          <p:nvPr>
            <p:ph type="body" sz="half" idx="27"/>
          </p:nvPr>
        </p:nvSpPr>
        <p:spPr>
          <a:xfrm>
            <a:off x="2159563" y="3789040"/>
            <a:ext cx="9422837" cy="864096"/>
          </a:xfrm>
          <a:ln>
            <a:solidFill>
              <a:schemeClr val="bg1">
                <a:lumMod val="50000"/>
              </a:schemeClr>
            </a:solidFill>
          </a:ln>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23" name="文本占位符 3"/>
          <p:cNvSpPr>
            <a:spLocks noGrp="1"/>
          </p:cNvSpPr>
          <p:nvPr>
            <p:ph type="body" sz="half" idx="28"/>
          </p:nvPr>
        </p:nvSpPr>
        <p:spPr>
          <a:xfrm>
            <a:off x="623392" y="4941168"/>
            <a:ext cx="1536171" cy="864096"/>
          </a:xfrm>
          <a:solidFill>
            <a:srgbClr val="FF6600"/>
          </a:solidFill>
        </p:spPr>
        <p:txBody>
          <a:bodyPr anchor="ctr">
            <a:noAutofit/>
          </a:bodyPr>
          <a:lstStyle>
            <a:lvl1pPr marL="0" indent="0" algn="ctr">
              <a:lnSpc>
                <a:spcPct val="150000"/>
              </a:lnSpc>
              <a:buNone/>
              <a:defRPr sz="1800" b="1">
                <a:solidFill>
                  <a:schemeClr val="bg1"/>
                </a:solidFill>
                <a:latin typeface="黑体" panose="02010609060101010101" pitchFamily="49" charset="-122"/>
                <a:ea typeface="黑体" panose="02010609060101010101" pitchFamily="49" charset="-122"/>
                <a:cs typeface="Arial Unicode MS" panose="020B0604020202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24" name="文本占位符 3"/>
          <p:cNvSpPr>
            <a:spLocks noGrp="1"/>
          </p:cNvSpPr>
          <p:nvPr>
            <p:ph type="body" sz="half" idx="29"/>
          </p:nvPr>
        </p:nvSpPr>
        <p:spPr>
          <a:xfrm>
            <a:off x="2159563" y="4941168"/>
            <a:ext cx="9422837" cy="864096"/>
          </a:xfrm>
          <a:ln>
            <a:solidFill>
              <a:schemeClr val="bg1">
                <a:lumMod val="50000"/>
              </a:schemeClr>
            </a:solidFill>
          </a:ln>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pic>
        <p:nvPicPr>
          <p:cNvPr id="18"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
        <p:nvSpPr>
          <p:cNvPr id="19" name="标题 1"/>
          <p:cNvSpPr>
            <a:spLocks noGrp="1"/>
          </p:cNvSpPr>
          <p:nvPr>
            <p:ph type="title"/>
          </p:nvPr>
        </p:nvSpPr>
        <p:spPr>
          <a:xfrm>
            <a:off x="609600" y="274638"/>
            <a:ext cx="10972800" cy="1143000"/>
          </a:xfrm>
        </p:spPr>
        <p:txBody>
          <a:bodyPr>
            <a:normAutofit/>
          </a:bodyPr>
          <a:lstStyle>
            <a:lvl1pPr>
              <a:defRPr sz="3200" b="1">
                <a:solidFill>
                  <a:srgbClr val="006400"/>
                </a:solidFill>
                <a:latin typeface="黑体" panose="02010609060101010101" pitchFamily="49" charset="-122"/>
                <a:ea typeface="黑体" panose="02010609060101010101" pitchFamily="49" charset="-122"/>
              </a:defRPr>
            </a:lvl1pPr>
          </a:lstStyle>
          <a:p>
            <a:endParaRPr lang="zh-CN" altLang="en-US" dirty="0"/>
          </a:p>
        </p:txBody>
      </p:sp>
      <p:cxnSp>
        <p:nvCxnSpPr>
          <p:cNvPr id="20" name="直接连接符 19"/>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264499"/>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609600" y="6356351"/>
            <a:ext cx="2844800" cy="365125"/>
          </a:xfrm>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7600" y="6356351"/>
            <a:ext cx="2844800" cy="365125"/>
          </a:xfrm>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sp>
        <p:nvSpPr>
          <p:cNvPr id="9" name="标题 1"/>
          <p:cNvSpPr txBox="1">
            <a:spLocks/>
          </p:cNvSpPr>
          <p:nvPr userDrawn="1"/>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b="1" kern="1200">
                <a:solidFill>
                  <a:srgbClr val="008000"/>
                </a:solidFill>
                <a:latin typeface="黑体" panose="02010609060101010101" pitchFamily="49" charset="-122"/>
                <a:ea typeface="黑体" panose="02010609060101010101" pitchFamily="49" charset="-122"/>
                <a:cs typeface="+mj-cs"/>
              </a:defRPr>
            </a:lvl1pPr>
          </a:lstStyle>
          <a:p>
            <a:endParaRPr lang="zh-CN" altLang="en-US" sz="3200" dirty="0">
              <a:solidFill>
                <a:srgbClr val="006400"/>
              </a:solidFill>
            </a:endParaRPr>
          </a:p>
        </p:txBody>
      </p:sp>
      <p:sp>
        <p:nvSpPr>
          <p:cNvPr id="24" name="文本占位符 3"/>
          <p:cNvSpPr>
            <a:spLocks noGrp="1"/>
          </p:cNvSpPr>
          <p:nvPr>
            <p:ph type="body" sz="half" idx="29"/>
          </p:nvPr>
        </p:nvSpPr>
        <p:spPr>
          <a:xfrm>
            <a:off x="609601" y="1489646"/>
            <a:ext cx="3777825" cy="1651322"/>
          </a:xfrm>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cxnSp>
        <p:nvCxnSpPr>
          <p:cNvPr id="11" name="直接连接符 10"/>
          <p:cNvCxnSpPr/>
          <p:nvPr userDrawn="1"/>
        </p:nvCxnSpPr>
        <p:spPr>
          <a:xfrm>
            <a:off x="609600" y="3789040"/>
            <a:ext cx="109728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6096000" y="1489646"/>
            <a:ext cx="0" cy="46036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3" name="饼形 32"/>
          <p:cNvSpPr/>
          <p:nvPr userDrawn="1"/>
        </p:nvSpPr>
        <p:spPr>
          <a:xfrm>
            <a:off x="4387429" y="2507612"/>
            <a:ext cx="3417143" cy="2562857"/>
          </a:xfrm>
          <a:prstGeom prst="pie">
            <a:avLst>
              <a:gd name="adj1" fmla="val 10802812"/>
              <a:gd name="adj2" fmla="val 1620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black"/>
              </a:solidFill>
            </a:endParaRPr>
          </a:p>
        </p:txBody>
      </p:sp>
      <p:sp>
        <p:nvSpPr>
          <p:cNvPr id="34" name="饼形 33"/>
          <p:cNvSpPr/>
          <p:nvPr userDrawn="1"/>
        </p:nvSpPr>
        <p:spPr>
          <a:xfrm rot="10800000">
            <a:off x="4387427" y="2507609"/>
            <a:ext cx="3417143" cy="2562857"/>
          </a:xfrm>
          <a:prstGeom prst="pie">
            <a:avLst>
              <a:gd name="adj1" fmla="val 10802812"/>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black"/>
              </a:solidFill>
            </a:endParaRPr>
          </a:p>
        </p:txBody>
      </p:sp>
      <p:sp>
        <p:nvSpPr>
          <p:cNvPr id="35" name="饼形 34"/>
          <p:cNvSpPr/>
          <p:nvPr userDrawn="1"/>
        </p:nvSpPr>
        <p:spPr>
          <a:xfrm rot="5400000">
            <a:off x="4814572" y="2080469"/>
            <a:ext cx="2562857" cy="3417143"/>
          </a:xfrm>
          <a:prstGeom prst="pie">
            <a:avLst>
              <a:gd name="adj1" fmla="val 10802812"/>
              <a:gd name="adj2" fmla="val 16200000"/>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black"/>
              </a:solidFill>
            </a:endParaRPr>
          </a:p>
        </p:txBody>
      </p:sp>
      <p:sp>
        <p:nvSpPr>
          <p:cNvPr id="36" name="饼形 35"/>
          <p:cNvSpPr/>
          <p:nvPr userDrawn="1"/>
        </p:nvSpPr>
        <p:spPr>
          <a:xfrm rot="16200000">
            <a:off x="4814569" y="2080466"/>
            <a:ext cx="2562857" cy="3417143"/>
          </a:xfrm>
          <a:prstGeom prst="pie">
            <a:avLst>
              <a:gd name="adj1" fmla="val 10802812"/>
              <a:gd name="adj2" fmla="val 1620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FF6600"/>
              </a:solidFill>
            </a:endParaRPr>
          </a:p>
        </p:txBody>
      </p:sp>
      <p:sp>
        <p:nvSpPr>
          <p:cNvPr id="37" name="文本占位符 3"/>
          <p:cNvSpPr>
            <a:spLocks noGrp="1"/>
          </p:cNvSpPr>
          <p:nvPr>
            <p:ph type="body" sz="half" idx="33"/>
          </p:nvPr>
        </p:nvSpPr>
        <p:spPr>
          <a:xfrm>
            <a:off x="7804576" y="1489646"/>
            <a:ext cx="3777825" cy="1651322"/>
          </a:xfrm>
        </p:spPr>
        <p:txBody>
          <a:bodyPr>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38" name="文本占位符 3"/>
          <p:cNvSpPr>
            <a:spLocks noGrp="1"/>
          </p:cNvSpPr>
          <p:nvPr>
            <p:ph type="body" sz="half" idx="34"/>
          </p:nvPr>
        </p:nvSpPr>
        <p:spPr>
          <a:xfrm>
            <a:off x="609601" y="4437112"/>
            <a:ext cx="3777825" cy="1651322"/>
          </a:xfrm>
        </p:spPr>
        <p:txBody>
          <a:bodyPr anchor="b">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sp>
        <p:nvSpPr>
          <p:cNvPr id="39" name="文本占位符 3"/>
          <p:cNvSpPr>
            <a:spLocks noGrp="1"/>
          </p:cNvSpPr>
          <p:nvPr>
            <p:ph type="body" sz="half" idx="35"/>
          </p:nvPr>
        </p:nvSpPr>
        <p:spPr>
          <a:xfrm>
            <a:off x="7804576" y="4437112"/>
            <a:ext cx="3777825" cy="1651322"/>
          </a:xfrm>
        </p:spPr>
        <p:txBody>
          <a:bodyPr anchor="b">
            <a:noAutofit/>
          </a:bodyPr>
          <a:lstStyle>
            <a:lvl1pPr marL="0" indent="0">
              <a:lnSpc>
                <a:spcPct val="150000"/>
              </a:lnSpc>
              <a:buNone/>
              <a:defRPr sz="1600">
                <a:latin typeface="华文细黑" panose="02010600040101010101" pitchFamily="2" charset="-122"/>
                <a:ea typeface="华文细黑" panose="02010600040101010101" pitchFamily="2"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zh-CN" altLang="en-US" dirty="0" smtClean="0"/>
          </a:p>
        </p:txBody>
      </p:sp>
      <p:pic>
        <p:nvPicPr>
          <p:cNvPr id="18"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
        <p:nvSpPr>
          <p:cNvPr id="19" name="标题 1"/>
          <p:cNvSpPr>
            <a:spLocks noGrp="1"/>
          </p:cNvSpPr>
          <p:nvPr>
            <p:ph type="title"/>
          </p:nvPr>
        </p:nvSpPr>
        <p:spPr>
          <a:xfrm>
            <a:off x="609600" y="274638"/>
            <a:ext cx="10972800" cy="1143000"/>
          </a:xfrm>
        </p:spPr>
        <p:txBody>
          <a:bodyPr>
            <a:normAutofit/>
          </a:bodyPr>
          <a:lstStyle>
            <a:lvl1pPr>
              <a:defRPr sz="3200" b="1">
                <a:solidFill>
                  <a:srgbClr val="006400"/>
                </a:solidFill>
                <a:latin typeface="黑体" panose="02010609060101010101" pitchFamily="49" charset="-122"/>
                <a:ea typeface="黑体" panose="02010609060101010101" pitchFamily="49" charset="-122"/>
              </a:defRPr>
            </a:lvl1pPr>
          </a:lstStyle>
          <a:p>
            <a:endParaRPr lang="zh-CN" altLang="en-US" dirty="0"/>
          </a:p>
        </p:txBody>
      </p:sp>
      <p:cxnSp>
        <p:nvCxnSpPr>
          <p:cNvPr id="20" name="直接连接符 19"/>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64391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609600" y="6356351"/>
            <a:ext cx="2844800" cy="365125"/>
          </a:xfrm>
        </p:spPr>
        <p:txBody>
          <a:bodyPr/>
          <a:lstStyle/>
          <a:p>
            <a:fld id="{ED26C11E-435C-4E22-8503-6C4DF37F6A4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7600" y="6356351"/>
            <a:ext cx="2844800" cy="365125"/>
          </a:xfrm>
        </p:spPr>
        <p:txBody>
          <a:bodyPr/>
          <a:lstStyle/>
          <a:p>
            <a:fld id="{5CDE1429-3EF4-4454-AFA8-B53ED731D092}" type="slidenum">
              <a:rPr lang="zh-CN" altLang="en-US" smtClean="0">
                <a:solidFill>
                  <a:prstClr val="black">
                    <a:tint val="75000"/>
                  </a:prstClr>
                </a:solidFill>
              </a:rPr>
              <a:pPr/>
              <a:t>‹#›</a:t>
            </a:fld>
            <a:endParaRPr lang="zh-CN" altLang="en-US">
              <a:solidFill>
                <a:prstClr val="black">
                  <a:tint val="75000"/>
                </a:prstClr>
              </a:solidFill>
            </a:endParaRPr>
          </a:p>
        </p:txBody>
      </p:sp>
      <p:sp>
        <p:nvSpPr>
          <p:cNvPr id="9" name="标题 1"/>
          <p:cNvSpPr>
            <a:spLocks noGrp="1"/>
          </p:cNvSpPr>
          <p:nvPr>
            <p:ph type="ctrTitle"/>
          </p:nvPr>
        </p:nvSpPr>
        <p:spPr>
          <a:xfrm>
            <a:off x="2255573" y="2492897"/>
            <a:ext cx="7680855" cy="1470025"/>
          </a:xfrm>
        </p:spPr>
        <p:txBody>
          <a:bodyPr>
            <a:normAutofit/>
          </a:bodyPr>
          <a:lstStyle>
            <a:lvl1pPr>
              <a:defRPr sz="4000" b="1">
                <a:solidFill>
                  <a:srgbClr val="006400"/>
                </a:solidFill>
                <a:latin typeface="黑体" panose="02010609060101010101" pitchFamily="49" charset="-122"/>
                <a:ea typeface="黑体" panose="02010609060101010101" pitchFamily="49" charset="-122"/>
                <a:cs typeface="Arial" panose="020B0604020202020204" pitchFamily="34" charset="0"/>
              </a:defRPr>
            </a:lvl1pPr>
          </a:lstStyle>
          <a:p>
            <a:endParaRPr lang="zh-CN" altLang="en-US" dirty="0"/>
          </a:p>
        </p:txBody>
      </p:sp>
      <p:pic>
        <p:nvPicPr>
          <p:cNvPr id="10"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2986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a:xfrm>
            <a:off x="609600" y="6356351"/>
            <a:ext cx="3860800" cy="365125"/>
          </a:xfrm>
        </p:spPr>
        <p:txBody>
          <a:bodyPr/>
          <a:lstStyle>
            <a:lvl1pPr algn="l">
              <a:defRPr/>
            </a:lvl1pPr>
          </a:lstStyle>
          <a:p>
            <a:endParaRPr lang="zh-CN" altLang="en-US" dirty="0">
              <a:solidFill>
                <a:prstClr val="black">
                  <a:tint val="75000"/>
                </a:prstClr>
              </a:solidFill>
            </a:endParaRPr>
          </a:p>
        </p:txBody>
      </p:sp>
      <p:cxnSp>
        <p:nvCxnSpPr>
          <p:cNvPr id="10" name="直接连接符 9"/>
          <p:cNvCxnSpPr/>
          <p:nvPr userDrawn="1"/>
        </p:nvCxnSpPr>
        <p:spPr>
          <a:xfrm>
            <a:off x="623392" y="1196752"/>
            <a:ext cx="10945216"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Picture 3" descr="C:\Users\yinan.hou\Desktop\欧蒙logo组合\横版-中文.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276389" y="6354001"/>
            <a:ext cx="2262840" cy="22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285936"/>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0F40472-1063-4023-9593-947B0A6DEB06}"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1248AB43-4BEE-4E44-AE3E-1980809EE629}" type="slidenum">
              <a:rPr lang="zh-CN" altLang="en-US" smtClean="0">
                <a:solidFill>
                  <a:prstClr val="black">
                    <a:tint val="75000"/>
                  </a:prstClr>
                </a:solidFill>
              </a:rPr>
              <a:pPr/>
              <a:t>‹#›</a:t>
            </a:fld>
            <a:endParaRPr lang="zh-CN" altLang="en-US">
              <a:solidFill>
                <a:prstClr val="black">
                  <a:tint val="75000"/>
                </a:prstClr>
              </a:solidFill>
            </a:endParaRPr>
          </a:p>
        </p:txBody>
      </p:sp>
      <p:sp>
        <p:nvSpPr>
          <p:cNvPr id="7" name="内容占位符 6"/>
          <p:cNvSpPr>
            <a:spLocks noGrp="1"/>
          </p:cNvSpPr>
          <p:nvPr>
            <p:ph sz="quarter" idx="14"/>
          </p:nvPr>
        </p:nvSpPr>
        <p:spPr>
          <a:xfrm>
            <a:off x="609600" y="1412776"/>
            <a:ext cx="10972800" cy="496855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290580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F40472-1063-4023-9593-947B0A6DEB06}"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248AB43-4BEE-4E44-AE3E-1980809EE629}"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8056" y="6371885"/>
            <a:ext cx="1674363" cy="324000"/>
          </a:xfrm>
          <a:prstGeom prst="rect">
            <a:avLst/>
          </a:prstGeom>
        </p:spPr>
      </p:pic>
    </p:spTree>
    <p:extLst>
      <p:ext uri="{BB962C8B-B14F-4D97-AF65-F5344CB8AC3E}">
        <p14:creationId xmlns:p14="http://schemas.microsoft.com/office/powerpoint/2010/main" val="3684221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366416"/>
            <a:ext cx="5157787" cy="823912"/>
          </a:xfrm>
        </p:spPr>
        <p:txBody>
          <a:bodyPr anchor="b"/>
          <a:lstStyle>
            <a:lvl1pPr marL="0" indent="0">
              <a:buNone/>
              <a:defRPr sz="2400" b="1">
                <a:solidFill>
                  <a:srgbClr val="006400"/>
                </a:solidFill>
                <a:latin typeface="+mn-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839788" y="2276872"/>
            <a:ext cx="5157787" cy="3912791"/>
          </a:xfrm>
        </p:spPr>
        <p:txBody>
          <a:bodyPr/>
          <a:lstStyle>
            <a:lvl1pPr marL="342900" indent="-342900">
              <a:buFont typeface="Arial" panose="020B0604020202020204" pitchFamily="34" charset="0"/>
              <a:buChar char="▪"/>
              <a:defRPr sz="2000">
                <a:solidFill>
                  <a:srgbClr val="006400"/>
                </a:solidFill>
                <a:latin typeface="+mn-lt"/>
                <a:cs typeface="Arial" panose="020B0604020202020204" pitchFamily="34" charset="0"/>
              </a:defRPr>
            </a:lvl1pPr>
            <a:lvl2pPr marL="685800" indent="-228600">
              <a:buFont typeface="微软雅黑" panose="020B0503020204020204" pitchFamily="34" charset="-122"/>
              <a:buChar char="▪"/>
              <a:defRPr sz="1800">
                <a:solidFill>
                  <a:schemeClr val="tx1">
                    <a:lumMod val="75000"/>
                    <a:lumOff val="25000"/>
                  </a:schemeClr>
                </a:solidFill>
                <a:latin typeface="+mn-lt"/>
                <a:cs typeface="Arial" panose="020B0604020202020204" pitchFamily="34" charset="0"/>
              </a:defRPr>
            </a:lvl2pPr>
            <a:lvl3pPr marL="1143000" indent="-228600">
              <a:buFont typeface="Arial" panose="020B0604020202020204" pitchFamily="34" charset="0"/>
              <a:buChar char="–"/>
              <a:defRPr sz="1600">
                <a:solidFill>
                  <a:schemeClr val="tx1">
                    <a:lumMod val="75000"/>
                    <a:lumOff val="25000"/>
                  </a:schemeClr>
                </a:solidFill>
                <a:latin typeface="+mn-lt"/>
                <a:cs typeface="Arial" panose="020B0604020202020204" pitchFamily="34" charset="0"/>
              </a:defRPr>
            </a:lvl3pPr>
            <a:lvl4pPr marL="1600200" indent="-228600">
              <a:buFont typeface="Arial" panose="020B0604020202020204" pitchFamily="34" charset="0"/>
              <a:buChar char="–"/>
              <a:defRPr sz="1400">
                <a:solidFill>
                  <a:schemeClr val="tx1">
                    <a:lumMod val="75000"/>
                    <a:lumOff val="25000"/>
                  </a:schemeClr>
                </a:solidFill>
                <a:latin typeface="+mn-lt"/>
                <a:cs typeface="Arial" panose="020B0604020202020204" pitchFamily="34" charset="0"/>
              </a:defRPr>
            </a:lvl4pPr>
            <a:lvl5pPr marL="2057400" indent="-228600">
              <a:buFont typeface="Arial" panose="020B0604020202020204" pitchFamily="34" charset="0"/>
              <a:buChar char="–"/>
              <a:defRPr sz="1400">
                <a:solidFill>
                  <a:schemeClr val="tx1">
                    <a:lumMod val="75000"/>
                    <a:lumOff val="25000"/>
                  </a:schemeClr>
                </a:solidFill>
                <a:latin typeface="+mn-lt"/>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366416"/>
            <a:ext cx="5183188" cy="823912"/>
          </a:xfrm>
        </p:spPr>
        <p:txBody>
          <a:bodyPr anchor="b"/>
          <a:lstStyle>
            <a:lvl1pPr marL="0" indent="0">
              <a:buNone/>
              <a:defRPr sz="2400" b="1">
                <a:solidFill>
                  <a:schemeClr val="accent5">
                    <a:lumMod val="75000"/>
                  </a:schemeClr>
                </a:solidFill>
                <a:latin typeface="+mn-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6" name="内容占位符 5"/>
          <p:cNvSpPr>
            <a:spLocks noGrp="1"/>
          </p:cNvSpPr>
          <p:nvPr>
            <p:ph sz="quarter" idx="4"/>
          </p:nvPr>
        </p:nvSpPr>
        <p:spPr>
          <a:xfrm>
            <a:off x="6172200" y="2276872"/>
            <a:ext cx="5183188" cy="3912791"/>
          </a:xfrm>
        </p:spPr>
        <p:txBody>
          <a:bodyPr/>
          <a:lstStyle>
            <a:lvl1pPr marL="342900" indent="-342900">
              <a:buFont typeface="Arial" panose="020B0604020202020204" pitchFamily="34" charset="0"/>
              <a:buChar char="▪"/>
              <a:defRPr sz="2000">
                <a:solidFill>
                  <a:schemeClr val="accent5">
                    <a:lumMod val="75000"/>
                  </a:schemeClr>
                </a:solidFill>
                <a:latin typeface="+mn-lt"/>
                <a:cs typeface="Arial" panose="020B0604020202020204" pitchFamily="34" charset="0"/>
              </a:defRPr>
            </a:lvl1pPr>
            <a:lvl2pPr marL="685800" indent="-228600">
              <a:buFont typeface="微软雅黑" panose="020B0503020204020204" pitchFamily="34" charset="-122"/>
              <a:buChar char="▪"/>
              <a:defRPr sz="1800">
                <a:solidFill>
                  <a:schemeClr val="tx1">
                    <a:lumMod val="85000"/>
                    <a:lumOff val="15000"/>
                  </a:schemeClr>
                </a:solidFill>
                <a:latin typeface="+mn-lt"/>
                <a:cs typeface="Arial" panose="020B0604020202020204" pitchFamily="34" charset="0"/>
              </a:defRPr>
            </a:lvl2pPr>
            <a:lvl3pPr marL="1143000" indent="-228600">
              <a:buFont typeface="Arial" panose="020B0604020202020204" pitchFamily="34" charset="0"/>
              <a:buChar char="–"/>
              <a:defRPr sz="1600">
                <a:solidFill>
                  <a:schemeClr val="tx1">
                    <a:lumMod val="85000"/>
                    <a:lumOff val="15000"/>
                  </a:schemeClr>
                </a:solidFill>
                <a:latin typeface="+mn-lt"/>
                <a:cs typeface="Arial" panose="020B0604020202020204" pitchFamily="34" charset="0"/>
              </a:defRPr>
            </a:lvl3pPr>
            <a:lvl4pPr marL="1600200" indent="-228600">
              <a:buFont typeface="Arial" panose="020B0604020202020204" pitchFamily="34" charset="0"/>
              <a:buChar char="–"/>
              <a:defRPr sz="1400">
                <a:solidFill>
                  <a:schemeClr val="tx1">
                    <a:lumMod val="85000"/>
                    <a:lumOff val="15000"/>
                  </a:schemeClr>
                </a:solidFill>
                <a:latin typeface="+mn-lt"/>
                <a:cs typeface="Arial" panose="020B0604020202020204" pitchFamily="34" charset="0"/>
              </a:defRPr>
            </a:lvl4pPr>
            <a:lvl5pPr marL="2057400" indent="-228600">
              <a:buFont typeface="Arial" panose="020B0604020202020204" pitchFamily="34" charset="0"/>
              <a:buChar char="–"/>
              <a:defRPr sz="1400">
                <a:solidFill>
                  <a:schemeClr val="tx1">
                    <a:lumMod val="85000"/>
                    <a:lumOff val="15000"/>
                  </a:schemeClr>
                </a:solidFill>
                <a:latin typeface="+mn-lt"/>
                <a:cs typeface="Arial" panose="020B0604020202020204" pitchFamily="34"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8" name="日期占位符 3"/>
          <p:cNvSpPr>
            <a:spLocks noGrp="1"/>
          </p:cNvSpPr>
          <p:nvPr>
            <p:ph type="dt" sz="half" idx="10"/>
          </p:nvPr>
        </p:nvSpPr>
        <p:spPr>
          <a:xfrm>
            <a:off x="518728" y="6496491"/>
            <a:ext cx="815112" cy="320688"/>
          </a:xfrm>
        </p:spPr>
        <p:txBody>
          <a:bodyPr/>
          <a:lstStyle>
            <a:lvl1pPr algn="ctr">
              <a:defRPr>
                <a:latin typeface="+mn-lt"/>
              </a:defRPr>
            </a:lvl1pPr>
          </a:lstStyle>
          <a:p>
            <a:fld id="{E5F6C301-D499-40F0-95E4-5F97AF8E0D9A}" type="datetime1">
              <a:rPr lang="zh-CN" altLang="en-US" smtClean="0"/>
              <a:pPr/>
              <a:t>2020/2/27</a:t>
            </a:fld>
            <a:endParaRPr lang="zh-CN" altLang="en-US" dirty="0"/>
          </a:p>
        </p:txBody>
      </p:sp>
      <p:sp>
        <p:nvSpPr>
          <p:cNvPr id="19"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20"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13" name="图片 12"/>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4" name="图片 13"/>
          <p:cNvPicPr>
            <a:picLocks noChangeAspect="1"/>
          </p:cNvPicPr>
          <p:nvPr userDrawn="1"/>
        </p:nvPicPr>
        <p:blipFill rotWithShape="1">
          <a:blip r:embed="rId2"/>
          <a:srcRect l="47640" t="35096" b="22788"/>
          <a:stretch/>
        </p:blipFill>
        <p:spPr>
          <a:xfrm>
            <a:off x="10973167" y="6238353"/>
            <a:ext cx="761266" cy="346315"/>
          </a:xfrm>
          <a:prstGeom prst="rect">
            <a:avLst/>
          </a:prstGeom>
        </p:spPr>
      </p:pic>
      <p:sp>
        <p:nvSpPr>
          <p:cNvPr id="15" name="标题 1"/>
          <p:cNvSpPr>
            <a:spLocks noGrp="1"/>
          </p:cNvSpPr>
          <p:nvPr>
            <p:ph type="title"/>
          </p:nvPr>
        </p:nvSpPr>
        <p:spPr>
          <a:xfrm>
            <a:off x="838200" y="365125"/>
            <a:ext cx="10515600" cy="831627"/>
          </a:xfrm>
        </p:spPr>
        <p:txBody>
          <a:bodyPr/>
          <a:lstStyle>
            <a:lvl1pPr algn="ctr">
              <a:defRPr>
                <a:solidFill>
                  <a:srgbClr val="006400"/>
                </a:solidFill>
                <a:latin typeface="+mn-lt"/>
                <a:cs typeface="Arial" panose="020B0604020202020204" pitchFamily="34" charset="0"/>
              </a:defRPr>
            </a:lvl1pPr>
          </a:lstStyle>
          <a:p>
            <a:r>
              <a:rPr lang="zh-CN" altLang="en-US" dirty="0" smtClean="0"/>
              <a:t>单击此处编辑母版标题样式</a:t>
            </a:r>
            <a:endParaRPr lang="zh-CN" altLang="en-US" dirty="0"/>
          </a:p>
        </p:txBody>
      </p:sp>
      <p:cxnSp>
        <p:nvCxnSpPr>
          <p:cNvPr id="17" name="直接连接符 16"/>
          <p:cNvCxnSpPr/>
          <p:nvPr userDrawn="1"/>
        </p:nvCxnSpPr>
        <p:spPr>
          <a:xfrm>
            <a:off x="838200" y="1196752"/>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1072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3" name="日期占位符 3"/>
          <p:cNvSpPr>
            <a:spLocks noGrp="1"/>
          </p:cNvSpPr>
          <p:nvPr>
            <p:ph type="dt" sz="half" idx="10"/>
          </p:nvPr>
        </p:nvSpPr>
        <p:spPr>
          <a:xfrm>
            <a:off x="518728" y="6496491"/>
            <a:ext cx="815112" cy="320688"/>
          </a:xfrm>
        </p:spPr>
        <p:txBody>
          <a:bodyPr/>
          <a:lstStyle>
            <a:lvl1pPr algn="ctr">
              <a:defRPr>
                <a:latin typeface="+mn-lt"/>
              </a:defRPr>
            </a:lvl1pPr>
          </a:lstStyle>
          <a:p>
            <a:fld id="{65450279-B61F-4DB4-B5C1-4862B2FBD8F4}" type="datetime1">
              <a:rPr lang="zh-CN" altLang="en-US" smtClean="0"/>
              <a:pPr/>
              <a:t>2020/2/27</a:t>
            </a:fld>
            <a:endParaRPr lang="zh-CN" altLang="en-US" dirty="0"/>
          </a:p>
        </p:txBody>
      </p:sp>
      <p:sp>
        <p:nvSpPr>
          <p:cNvPr id="14"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15"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9" name="图片 8"/>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0" name="图片 9"/>
          <p:cNvPicPr>
            <a:picLocks noChangeAspect="1"/>
          </p:cNvPicPr>
          <p:nvPr userDrawn="1"/>
        </p:nvPicPr>
        <p:blipFill rotWithShape="1">
          <a:blip r:embed="rId2"/>
          <a:srcRect l="47640" t="35096" b="22788"/>
          <a:stretch/>
        </p:blipFill>
        <p:spPr>
          <a:xfrm>
            <a:off x="10973167" y="6238353"/>
            <a:ext cx="761266" cy="346315"/>
          </a:xfrm>
          <a:prstGeom prst="rect">
            <a:avLst/>
          </a:prstGeom>
        </p:spPr>
      </p:pic>
      <p:sp>
        <p:nvSpPr>
          <p:cNvPr id="12" name="标题 1"/>
          <p:cNvSpPr>
            <a:spLocks noGrp="1"/>
          </p:cNvSpPr>
          <p:nvPr>
            <p:ph type="title"/>
          </p:nvPr>
        </p:nvSpPr>
        <p:spPr>
          <a:xfrm>
            <a:off x="838200" y="365125"/>
            <a:ext cx="10515600" cy="831627"/>
          </a:xfrm>
        </p:spPr>
        <p:txBody>
          <a:bodyPr/>
          <a:lstStyle>
            <a:lvl1pPr algn="ctr">
              <a:defRPr>
                <a:solidFill>
                  <a:srgbClr val="006400"/>
                </a:solidFill>
                <a:latin typeface="+mn-lt"/>
                <a:cs typeface="Arial" panose="020B0604020202020204" pitchFamily="34" charset="0"/>
              </a:defRPr>
            </a:lvl1pPr>
          </a:lstStyle>
          <a:p>
            <a:r>
              <a:rPr lang="zh-CN" altLang="en-US" dirty="0" smtClean="0"/>
              <a:t>单击此处编辑母版标题样式</a:t>
            </a:r>
            <a:endParaRPr lang="zh-CN" altLang="en-US" dirty="0"/>
          </a:p>
        </p:txBody>
      </p:sp>
      <p:cxnSp>
        <p:nvCxnSpPr>
          <p:cNvPr id="16" name="直接连接符 15"/>
          <p:cNvCxnSpPr/>
          <p:nvPr userDrawn="1"/>
        </p:nvCxnSpPr>
        <p:spPr>
          <a:xfrm>
            <a:off x="838200" y="1196752"/>
            <a:ext cx="105156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692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 name="日期占位符 3"/>
          <p:cNvSpPr>
            <a:spLocks noGrp="1"/>
          </p:cNvSpPr>
          <p:nvPr>
            <p:ph type="dt" sz="half" idx="10"/>
          </p:nvPr>
        </p:nvSpPr>
        <p:spPr>
          <a:xfrm>
            <a:off x="518728" y="6496491"/>
            <a:ext cx="815112" cy="320688"/>
          </a:xfrm>
        </p:spPr>
        <p:txBody>
          <a:bodyPr/>
          <a:lstStyle>
            <a:lvl1pPr algn="ctr">
              <a:defRPr>
                <a:latin typeface="+mn-lt"/>
              </a:defRPr>
            </a:lvl1pPr>
          </a:lstStyle>
          <a:p>
            <a:fld id="{A53FB59B-FE4F-4B0C-AEBF-0CBECCE7E2A4}" type="datetime1">
              <a:rPr lang="zh-CN" altLang="en-US" smtClean="0"/>
              <a:pPr/>
              <a:t>2020/2/27</a:t>
            </a:fld>
            <a:endParaRPr lang="zh-CN" altLang="en-US" dirty="0"/>
          </a:p>
        </p:txBody>
      </p:sp>
      <p:sp>
        <p:nvSpPr>
          <p:cNvPr id="11"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12"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spTree>
    <p:extLst>
      <p:ext uri="{BB962C8B-B14F-4D97-AF65-F5344CB8AC3E}">
        <p14:creationId xmlns:p14="http://schemas.microsoft.com/office/powerpoint/2010/main" val="5323278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5183188" y="987425"/>
            <a:ext cx="6172200" cy="4873625"/>
          </a:xfrm>
        </p:spPr>
        <p:txBody>
          <a:bodyPr/>
          <a:lstStyle>
            <a:lvl1pPr marL="342900" indent="-342900">
              <a:buFont typeface="Arial" panose="020B0604020202020204" pitchFamily="34" charset="0"/>
              <a:buChar char="▪"/>
              <a:defRPr sz="2400">
                <a:latin typeface="+mn-lt"/>
                <a:cs typeface="Arial" panose="020B0604020202020204" pitchFamily="34" charset="0"/>
              </a:defRPr>
            </a:lvl1pPr>
            <a:lvl2pPr marL="685800" indent="-228600">
              <a:buFont typeface="微软雅黑" panose="020B0503020204020204" pitchFamily="34" charset="-122"/>
              <a:buChar char="▪"/>
              <a:defRPr sz="2000">
                <a:solidFill>
                  <a:schemeClr val="tx1">
                    <a:lumMod val="85000"/>
                    <a:lumOff val="15000"/>
                  </a:schemeClr>
                </a:solidFill>
                <a:latin typeface="+mn-lt"/>
                <a:cs typeface="Arial" panose="020B0604020202020204" pitchFamily="34" charset="0"/>
              </a:defRPr>
            </a:lvl2pPr>
            <a:lvl3pPr marL="1143000" indent="-228600">
              <a:buFont typeface="Arial" panose="020B0604020202020204" pitchFamily="34" charset="0"/>
              <a:buChar char="–"/>
              <a:defRPr sz="1600">
                <a:solidFill>
                  <a:schemeClr val="tx1">
                    <a:lumMod val="85000"/>
                    <a:lumOff val="15000"/>
                  </a:schemeClr>
                </a:solidFill>
                <a:latin typeface="+mn-lt"/>
                <a:cs typeface="Arial" panose="020B0604020202020204" pitchFamily="34" charset="0"/>
              </a:defRPr>
            </a:lvl3pPr>
            <a:lvl4pPr marL="1600200" indent="-228600">
              <a:buFont typeface="Arial" panose="020B0604020202020204" pitchFamily="34" charset="0"/>
              <a:buChar char="–"/>
              <a:defRPr sz="1400">
                <a:solidFill>
                  <a:schemeClr val="tx1">
                    <a:lumMod val="85000"/>
                    <a:lumOff val="15000"/>
                  </a:schemeClr>
                </a:solidFill>
                <a:latin typeface="+mn-lt"/>
                <a:cs typeface="Arial" panose="020B0604020202020204" pitchFamily="34" charset="0"/>
              </a:defRPr>
            </a:lvl4pPr>
            <a:lvl5pPr marL="2057400" indent="-228600">
              <a:buFont typeface="Arial" panose="020B0604020202020204" pitchFamily="34" charset="0"/>
              <a:buChar char="–"/>
              <a:defRPr sz="1400">
                <a:solidFill>
                  <a:schemeClr val="tx1">
                    <a:lumMod val="85000"/>
                    <a:lumOff val="15000"/>
                  </a:schemeClr>
                </a:solidFill>
                <a:latin typeface="+mn-lt"/>
                <a:cs typeface="Arial" panose="020B0604020202020204" pitchFamily="34" charset="0"/>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日期占位符 3"/>
          <p:cNvSpPr>
            <a:spLocks noGrp="1"/>
          </p:cNvSpPr>
          <p:nvPr>
            <p:ph type="dt" sz="half" idx="10"/>
          </p:nvPr>
        </p:nvSpPr>
        <p:spPr>
          <a:xfrm>
            <a:off x="518728" y="6496491"/>
            <a:ext cx="815112" cy="320688"/>
          </a:xfrm>
        </p:spPr>
        <p:txBody>
          <a:bodyPr/>
          <a:lstStyle>
            <a:lvl1pPr algn="ctr">
              <a:defRPr>
                <a:latin typeface="+mn-lt"/>
              </a:defRPr>
            </a:lvl1pPr>
          </a:lstStyle>
          <a:p>
            <a:fld id="{14F98082-D99E-4790-9A2A-B18B9936CEA8}" type="datetime1">
              <a:rPr lang="zh-CN" altLang="en-US" smtClean="0"/>
              <a:pPr/>
              <a:t>2020/2/27</a:t>
            </a:fld>
            <a:endParaRPr lang="zh-CN" altLang="en-US" dirty="0"/>
          </a:p>
        </p:txBody>
      </p:sp>
      <p:sp>
        <p:nvSpPr>
          <p:cNvPr id="14"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15"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9" name="图片 8"/>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0" name="图片 9"/>
          <p:cNvPicPr>
            <a:picLocks noChangeAspect="1"/>
          </p:cNvPicPr>
          <p:nvPr userDrawn="1"/>
        </p:nvPicPr>
        <p:blipFill rotWithShape="1">
          <a:blip r:embed="rId2"/>
          <a:srcRect l="47640" t="35096" b="22788"/>
          <a:stretch/>
        </p:blipFill>
        <p:spPr>
          <a:xfrm>
            <a:off x="10973167" y="6238353"/>
            <a:ext cx="761266" cy="346315"/>
          </a:xfrm>
          <a:prstGeom prst="rect">
            <a:avLst/>
          </a:prstGeom>
        </p:spPr>
      </p:pic>
      <p:sp>
        <p:nvSpPr>
          <p:cNvPr id="11" name="标题 1"/>
          <p:cNvSpPr>
            <a:spLocks noGrp="1"/>
          </p:cNvSpPr>
          <p:nvPr>
            <p:ph type="title"/>
          </p:nvPr>
        </p:nvSpPr>
        <p:spPr>
          <a:xfrm>
            <a:off x="839788" y="1183512"/>
            <a:ext cx="3932237" cy="1358692"/>
          </a:xfrm>
        </p:spPr>
        <p:txBody>
          <a:bodyPr anchor="b"/>
          <a:lstStyle>
            <a:lvl1pPr algn="l">
              <a:defRPr sz="3200">
                <a:solidFill>
                  <a:srgbClr val="006400"/>
                </a:solidFill>
                <a:latin typeface="+mn-lt"/>
                <a:cs typeface="Arial" panose="020B0604020202020204" pitchFamily="34" charset="0"/>
              </a:defRPr>
            </a:lvl1pPr>
          </a:lstStyle>
          <a:p>
            <a:r>
              <a:rPr lang="zh-CN" altLang="en-US" dirty="0" smtClean="0"/>
              <a:t>单击此处编辑母版标题样式</a:t>
            </a:r>
            <a:endParaRPr lang="zh-CN" altLang="en-US" dirty="0"/>
          </a:p>
        </p:txBody>
      </p:sp>
      <p:sp>
        <p:nvSpPr>
          <p:cNvPr id="16" name="文本占位符 3"/>
          <p:cNvSpPr>
            <a:spLocks noGrp="1"/>
          </p:cNvSpPr>
          <p:nvPr>
            <p:ph type="body" sz="half" idx="2"/>
          </p:nvPr>
        </p:nvSpPr>
        <p:spPr>
          <a:xfrm>
            <a:off x="839788" y="2708920"/>
            <a:ext cx="3932237" cy="3160068"/>
          </a:xfrm>
        </p:spPr>
        <p:txBody>
          <a:bodyPr/>
          <a:lstStyle>
            <a:lvl1pPr marL="0" indent="0">
              <a:buNone/>
              <a:defRPr sz="1600">
                <a:solidFill>
                  <a:schemeClr val="tx1">
                    <a:lumMod val="85000"/>
                    <a:lumOff val="15000"/>
                  </a:schemeClr>
                </a:solidFill>
                <a:latin typeface="+mn-lt"/>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en-US" altLang="zh-CN" dirty="0" smtClean="0"/>
          </a:p>
        </p:txBody>
      </p:sp>
    </p:spTree>
    <p:extLst>
      <p:ext uri="{BB962C8B-B14F-4D97-AF65-F5344CB8AC3E}">
        <p14:creationId xmlns:p14="http://schemas.microsoft.com/office/powerpoint/2010/main" val="33772976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1183512"/>
            <a:ext cx="3932237" cy="1358692"/>
          </a:xfrm>
        </p:spPr>
        <p:txBody>
          <a:bodyPr anchor="b"/>
          <a:lstStyle>
            <a:lvl1pPr algn="l">
              <a:defRPr sz="3200">
                <a:solidFill>
                  <a:srgbClr val="006400"/>
                </a:solidFill>
                <a:latin typeface="+mn-lt"/>
                <a:cs typeface="Arial" panose="020B0604020202020204" pitchFamily="34" charset="0"/>
              </a:defRPr>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5183188" y="987425"/>
            <a:ext cx="6172200" cy="4873625"/>
          </a:xfrm>
        </p:spPr>
        <p:txBody>
          <a:bodyPr>
            <a:normAutofit/>
          </a:bodyPr>
          <a:lstStyle>
            <a:lvl1pPr marL="0" indent="0">
              <a:buNone/>
              <a:defRPr sz="2400">
                <a:solidFill>
                  <a:schemeClr val="bg1">
                    <a:lumMod val="7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1" name="文本占位符 3"/>
          <p:cNvSpPr>
            <a:spLocks noGrp="1"/>
          </p:cNvSpPr>
          <p:nvPr>
            <p:ph type="body" sz="half" idx="2"/>
          </p:nvPr>
        </p:nvSpPr>
        <p:spPr>
          <a:xfrm>
            <a:off x="839788" y="2708920"/>
            <a:ext cx="3932237" cy="3160068"/>
          </a:xfrm>
        </p:spPr>
        <p:txBody>
          <a:bodyPr/>
          <a:lstStyle>
            <a:lvl1pPr marL="0" indent="0">
              <a:buNone/>
              <a:defRPr sz="1600">
                <a:solidFill>
                  <a:schemeClr val="tx1">
                    <a:lumMod val="85000"/>
                    <a:lumOff val="15000"/>
                  </a:schemeClr>
                </a:solidFill>
                <a:latin typeface="+mn-lt"/>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en-US" altLang="zh-CN" dirty="0" smtClean="0"/>
          </a:p>
        </p:txBody>
      </p:sp>
      <p:sp>
        <p:nvSpPr>
          <p:cNvPr id="14" name="日期占位符 3"/>
          <p:cNvSpPr>
            <a:spLocks noGrp="1"/>
          </p:cNvSpPr>
          <p:nvPr>
            <p:ph type="dt" sz="half" idx="10"/>
          </p:nvPr>
        </p:nvSpPr>
        <p:spPr>
          <a:xfrm>
            <a:off x="518728" y="6496491"/>
            <a:ext cx="815112" cy="320688"/>
          </a:xfrm>
        </p:spPr>
        <p:txBody>
          <a:bodyPr/>
          <a:lstStyle>
            <a:lvl1pPr algn="ctr">
              <a:defRPr>
                <a:latin typeface="+mn-lt"/>
              </a:defRPr>
            </a:lvl1pPr>
          </a:lstStyle>
          <a:p>
            <a:fld id="{7FC6A3C6-CBCF-4BD5-BFDE-9DC62EE3D79C}" type="datetime1">
              <a:rPr lang="zh-CN" altLang="en-US" smtClean="0"/>
              <a:pPr/>
              <a:t>2020/2/27</a:t>
            </a:fld>
            <a:endParaRPr lang="zh-CN" altLang="en-US" dirty="0"/>
          </a:p>
        </p:txBody>
      </p:sp>
      <p:sp>
        <p:nvSpPr>
          <p:cNvPr id="15" name="页脚占位符 4"/>
          <p:cNvSpPr>
            <a:spLocks noGrp="1"/>
          </p:cNvSpPr>
          <p:nvPr>
            <p:ph type="ftr" sz="quarter" idx="11"/>
          </p:nvPr>
        </p:nvSpPr>
        <p:spPr>
          <a:xfrm>
            <a:off x="1353108" y="6496491"/>
            <a:ext cx="4114800" cy="320688"/>
          </a:xfrm>
        </p:spPr>
        <p:txBody>
          <a:bodyPr/>
          <a:lstStyle>
            <a:lvl1pPr algn="l">
              <a:defRPr>
                <a:latin typeface="+mn-lt"/>
              </a:defRPr>
            </a:lvl1pPr>
          </a:lstStyle>
          <a:p>
            <a:r>
              <a:rPr lang="zh-CN" altLang="en-US" dirty="0" smtClean="0"/>
              <a:t>欧蒙医学检验实验室</a:t>
            </a:r>
          </a:p>
        </p:txBody>
      </p:sp>
      <p:sp>
        <p:nvSpPr>
          <p:cNvPr id="16" name="灯片编号占位符 5"/>
          <p:cNvSpPr>
            <a:spLocks noGrp="1"/>
          </p:cNvSpPr>
          <p:nvPr>
            <p:ph type="sldNum" sz="quarter" idx="12"/>
          </p:nvPr>
        </p:nvSpPr>
        <p:spPr>
          <a:xfrm>
            <a:off x="71820" y="6496491"/>
            <a:ext cx="432048" cy="320688"/>
          </a:xfrm>
        </p:spPr>
        <p:txBody>
          <a:bodyPr/>
          <a:lstStyle>
            <a:lvl1pPr algn="ctr">
              <a:defRPr>
                <a:latin typeface="+mn-lt"/>
              </a:defRPr>
            </a:lvl1pPr>
          </a:lstStyle>
          <a:p>
            <a:fld id="{2152ED1F-A5EF-4FE6-A19D-D39260F0D617}" type="slidenum">
              <a:rPr lang="zh-CN" altLang="en-US" smtClean="0"/>
              <a:pPr/>
              <a:t>‹#›</a:t>
            </a:fld>
            <a:endParaRPr lang="zh-CN" altLang="en-US" dirty="0"/>
          </a:p>
        </p:txBody>
      </p:sp>
      <p:pic>
        <p:nvPicPr>
          <p:cNvPr id="9" name="图片 8"/>
          <p:cNvPicPr>
            <a:picLocks noChangeAspect="1"/>
          </p:cNvPicPr>
          <p:nvPr userDrawn="1"/>
        </p:nvPicPr>
        <p:blipFill rotWithShape="1">
          <a:blip r:embed="rId2"/>
          <a:srcRect r="60300" b="8748"/>
          <a:stretch/>
        </p:blipFill>
        <p:spPr>
          <a:xfrm>
            <a:off x="764596" y="332656"/>
            <a:ext cx="544869" cy="708330"/>
          </a:xfrm>
          <a:prstGeom prst="rect">
            <a:avLst/>
          </a:prstGeom>
        </p:spPr>
      </p:pic>
      <p:pic>
        <p:nvPicPr>
          <p:cNvPr id="10" name="图片 9"/>
          <p:cNvPicPr>
            <a:picLocks noChangeAspect="1"/>
          </p:cNvPicPr>
          <p:nvPr userDrawn="1"/>
        </p:nvPicPr>
        <p:blipFill rotWithShape="1">
          <a:blip r:embed="rId2"/>
          <a:srcRect l="47640" t="35096" b="22788"/>
          <a:stretch/>
        </p:blipFill>
        <p:spPr>
          <a:xfrm>
            <a:off x="10973167" y="6238353"/>
            <a:ext cx="761266" cy="346315"/>
          </a:xfrm>
          <a:prstGeom prst="rect">
            <a:avLst/>
          </a:prstGeom>
        </p:spPr>
      </p:pic>
    </p:spTree>
    <p:extLst>
      <p:ext uri="{BB962C8B-B14F-4D97-AF65-F5344CB8AC3E}">
        <p14:creationId xmlns:p14="http://schemas.microsoft.com/office/powerpoint/2010/main" val="28137828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8"/>
          <a:stretch>
            <a:fillRect/>
          </a:stretch>
        </p:blipFill>
        <p:spPr>
          <a:xfrm>
            <a:off x="0" y="1040587"/>
            <a:ext cx="2115000" cy="4938751"/>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大标题</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第二级单击此处编辑模板文本样式</a:t>
            </a:r>
          </a:p>
          <a:p>
            <a:pPr lvl="2"/>
            <a:r>
              <a:rPr lang="zh-CN" altLang="en-US" dirty="0" smtClean="0"/>
              <a:t>第三级单击此处编辑模板文本样式</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latin typeface="+mn-lt"/>
                <a:ea typeface="微软雅黑" panose="020B0503020204020204" pitchFamily="34" charset="-122"/>
                <a:cs typeface="Arial" panose="020B0604020202020204" pitchFamily="34" charset="0"/>
              </a:defRPr>
            </a:lvl1pPr>
          </a:lstStyle>
          <a:p>
            <a:fld id="{37234532-3762-43A4-97B1-EDF7332954ED}" type="datetime1">
              <a:rPr lang="zh-CN" altLang="en-US" smtClean="0"/>
              <a:pPr/>
              <a:t>2020/2/27</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latin typeface="+mn-lt"/>
                <a:ea typeface="微软雅黑" panose="020B0503020204020204" pitchFamily="34" charset="-122"/>
                <a:cs typeface="Arial" panose="020B0604020202020204" pitchFamily="34" charset="0"/>
              </a:defRPr>
            </a:lvl1pPr>
          </a:lstStyle>
          <a:p>
            <a:r>
              <a:rPr lang="zh-CN" altLang="en-US" dirty="0" smtClean="0"/>
              <a:t>欧蒙医学检验实验室</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mn-lt"/>
                <a:ea typeface="微软雅黑" panose="020B0503020204020204" pitchFamily="34" charset="-122"/>
                <a:cs typeface="Arial" panose="020B0604020202020204" pitchFamily="34" charset="0"/>
              </a:defRPr>
            </a:lvl1pPr>
          </a:lstStyle>
          <a:p>
            <a:fld id="{2152ED1F-A5EF-4FE6-A19D-D39260F0D617}" type="slidenum">
              <a:rPr lang="zh-CN" altLang="en-US" smtClean="0"/>
              <a:pPr/>
              <a:t>‹#›</a:t>
            </a:fld>
            <a:endParaRPr lang="zh-CN" altLang="en-US" dirty="0"/>
          </a:p>
        </p:txBody>
      </p:sp>
    </p:spTree>
    <p:extLst>
      <p:ext uri="{BB962C8B-B14F-4D97-AF65-F5344CB8AC3E}">
        <p14:creationId xmlns:p14="http://schemas.microsoft.com/office/powerpoint/2010/main" val="544219470"/>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9" r:id="rId12"/>
    <p:sldLayoutId id="2147483717" r:id="rId13"/>
    <p:sldLayoutId id="2147483718" r:id="rId14"/>
    <p:sldLayoutId id="2147483719" r:id="rId15"/>
    <p:sldLayoutId id="2147483721" r:id="rId16"/>
  </p:sldLayoutIdLst>
  <p:timing>
    <p:tnLst>
      <p:par>
        <p:cTn id="1" dur="indefinite" restart="never" nodeType="tmRoot"/>
      </p:par>
    </p:tnLst>
  </p:timing>
  <p:hf sldNum="0" hdr="0" ftr="0" dt="0"/>
  <p:txStyles>
    <p:titleStyle>
      <a:lvl1pPr algn="ctr" defTabSz="914400" rtl="0" eaLnBrk="1" latinLnBrk="0" hangingPunct="1">
        <a:lnSpc>
          <a:spcPct val="120000"/>
        </a:lnSpc>
        <a:spcBef>
          <a:spcPct val="0"/>
        </a:spcBef>
        <a:buNone/>
        <a:defRPr sz="3200" b="1" kern="1200">
          <a:solidFill>
            <a:srgbClr val="006400"/>
          </a:solidFill>
          <a:latin typeface="+mn-lt"/>
          <a:ea typeface="微软雅黑" panose="020B0503020204020204" pitchFamily="34" charset="-122"/>
          <a:cs typeface="+mj-cs"/>
        </a:defRPr>
      </a:lvl1pPr>
    </p:titleStyle>
    <p:bodyStyle>
      <a:lvl1pPr marL="342900" indent="-342900" algn="l" defTabSz="914400" rtl="0" eaLnBrk="1" latinLnBrk="0" hangingPunct="1">
        <a:lnSpc>
          <a:spcPct val="120000"/>
        </a:lnSpc>
        <a:spcBef>
          <a:spcPts val="1000"/>
        </a:spcBef>
        <a:buFont typeface="微软雅黑" panose="020B0503020204020204" pitchFamily="34" charset="-122"/>
        <a:buChar char="▪"/>
        <a:defRPr sz="2400" kern="1200">
          <a:solidFill>
            <a:srgbClr val="006E27"/>
          </a:solidFill>
          <a:latin typeface="+mn-lt"/>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微软雅黑" panose="020B0503020204020204" pitchFamily="34" charset="-122"/>
        <a:buChar char="▪"/>
        <a:defRPr sz="2000" kern="1200">
          <a:solidFill>
            <a:schemeClr val="tx1">
              <a:lumMod val="85000"/>
              <a:lumOff val="15000"/>
            </a:schemeClr>
          </a:solidFill>
          <a:latin typeface="+mn-lt"/>
          <a:ea typeface="微软雅黑" panose="020B0503020204020204" pitchFamily="34" charset="-122"/>
          <a:cs typeface="+mn-cs"/>
        </a:defRPr>
      </a:lvl2pPr>
      <a:lvl3pPr marL="11430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600" kern="1200">
          <a:solidFill>
            <a:schemeClr val="tx1">
              <a:lumMod val="85000"/>
              <a:lumOff val="15000"/>
            </a:schemeClr>
          </a:solidFill>
          <a:latin typeface="+mn-lt"/>
          <a:ea typeface="微软雅黑" panose="020B0503020204020204" pitchFamily="34" charset="-122"/>
          <a:cs typeface="+mn-cs"/>
        </a:defRPr>
      </a:lvl3pPr>
      <a:lvl4pPr marL="16002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400" kern="1200">
          <a:solidFill>
            <a:schemeClr val="tx1">
              <a:lumMod val="85000"/>
              <a:lumOff val="15000"/>
            </a:schemeClr>
          </a:solidFill>
          <a:latin typeface="+mn-lt"/>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微软雅黑" panose="020B0503020204020204" pitchFamily="34" charset="-122"/>
        <a:buChar char="–"/>
        <a:defRPr sz="1400" kern="1200">
          <a:solidFill>
            <a:schemeClr val="tx1">
              <a:lumMod val="85000"/>
              <a:lumOff val="15000"/>
            </a:schemeClr>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a:stretch>
            <a:fillRect/>
          </a:stretch>
        </p:blipFill>
        <p:spPr>
          <a:xfrm>
            <a:off x="0" y="1040587"/>
            <a:ext cx="2115000" cy="4938751"/>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smtClean="0"/>
              <a:t>Headline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smtClean="0"/>
              <a:t>Click to edit text styles of templet</a:t>
            </a:r>
            <a:endParaRPr lang="zh-CN" altLang="en-US" dirty="0" smtClean="0"/>
          </a:p>
          <a:p>
            <a:pPr lvl="1"/>
            <a:r>
              <a:rPr lang="en-US" altLang="zh-CN" dirty="0" smtClean="0"/>
              <a:t>Secondary text style</a:t>
            </a:r>
            <a:endParaRPr lang="zh-CN" altLang="en-US" dirty="0" smtClean="0"/>
          </a:p>
          <a:p>
            <a:pPr lvl="2"/>
            <a:r>
              <a:rPr lang="en-US" altLang="zh-CN" dirty="0" smtClean="0"/>
              <a:t>Tertiary text style</a:t>
            </a:r>
            <a:endParaRPr lang="zh-CN" altLang="en-US" dirty="0" smtClean="0"/>
          </a:p>
          <a:p>
            <a:pPr lvl="3"/>
            <a:r>
              <a:rPr lang="en-US" altLang="zh-CN" dirty="0" smtClean="0"/>
              <a:t>Fourth text style</a:t>
            </a:r>
            <a:endParaRPr lang="zh-CN" altLang="en-US" dirty="0" smtClean="0"/>
          </a:p>
          <a:p>
            <a:pPr lvl="4"/>
            <a:r>
              <a:rPr lang="en-US" altLang="zh-CN" dirty="0" smtClean="0"/>
              <a:t>Fifth text style</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latin typeface="+mn-lt"/>
                <a:ea typeface="微软雅黑" panose="020B0503020204020204" pitchFamily="34" charset="-122"/>
                <a:cs typeface="Arial" panose="020B0604020202020204" pitchFamily="34" charset="0"/>
              </a:defRPr>
            </a:lvl1pPr>
          </a:lstStyle>
          <a:p>
            <a:fld id="{93C85E9D-4778-4DF6-B39F-E153FAFF81E2}" type="datetime1">
              <a:rPr lang="zh-CN" altLang="en-US" smtClean="0"/>
              <a:pPr/>
              <a:t>2020/2/27</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latin typeface="+mn-lt"/>
                <a:ea typeface="微软雅黑" panose="020B0503020204020204" pitchFamily="34" charset="-122"/>
                <a:cs typeface="Arial" panose="020B0604020202020204" pitchFamily="34" charset="0"/>
              </a:defRPr>
            </a:lvl1pPr>
          </a:lstStyle>
          <a:p>
            <a:r>
              <a:rPr lang="en-US" altLang="zh-CN" dirty="0" smtClean="0"/>
              <a:t>IVYDX</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latin typeface="+mn-lt"/>
                <a:ea typeface="微软雅黑" panose="020B0503020204020204" pitchFamily="34" charset="-122"/>
                <a:cs typeface="Arial" panose="020B0604020202020204" pitchFamily="34" charset="0"/>
              </a:defRPr>
            </a:lvl1pPr>
          </a:lstStyle>
          <a:p>
            <a:fld id="{2152ED1F-A5EF-4FE6-A19D-D39260F0D617}" type="slidenum">
              <a:rPr lang="zh-CN" altLang="en-US" smtClean="0"/>
              <a:pPr/>
              <a:t>‹#›</a:t>
            </a:fld>
            <a:endParaRPr lang="zh-CN" altLang="en-US" dirty="0"/>
          </a:p>
        </p:txBody>
      </p:sp>
    </p:spTree>
    <p:extLst>
      <p:ext uri="{BB962C8B-B14F-4D97-AF65-F5344CB8AC3E}">
        <p14:creationId xmlns:p14="http://schemas.microsoft.com/office/powerpoint/2010/main" val="2668316981"/>
      </p:ext>
    </p:extLst>
  </p:cSld>
  <p:clrMap bg1="lt1" tx1="dk1" bg2="lt2" tx2="dk2" accent1="accent1" accent2="accent2" accent3="accent3" accent4="accent4" accent5="accent5" accent6="accent6" hlink="hlink" folHlink="folHlink"/>
  <p:sldLayoutIdLst>
    <p:sldLayoutId id="2147483673" r:id="rId1"/>
    <p:sldLayoutId id="2147483684" r:id="rId2"/>
    <p:sldLayoutId id="2147483675" r:id="rId3"/>
    <p:sldLayoutId id="2147483676" r:id="rId4"/>
    <p:sldLayoutId id="2147483677" r:id="rId5"/>
    <p:sldLayoutId id="2147483678" r:id="rId6"/>
    <p:sldLayoutId id="2147483679" r:id="rId7"/>
    <p:sldLayoutId id="2147483680" r:id="rId8"/>
    <p:sldLayoutId id="2147483681" r:id="rId9"/>
    <p:sldLayoutId id="2147483683" r:id="rId10"/>
    <p:sldLayoutId id="2147483720" r:id="rId11"/>
  </p:sldLayoutIdLst>
  <p:timing>
    <p:tnLst>
      <p:par>
        <p:cTn id="1" dur="indefinite" restart="never" nodeType="tmRoot"/>
      </p:par>
    </p:tnLst>
  </p:timing>
  <p:hf sldNum="0" hdr="0" ftr="0" dt="0"/>
  <p:txStyles>
    <p:titleStyle>
      <a:lvl1pPr algn="ctr" defTabSz="914400" rtl="0" eaLnBrk="1" latinLnBrk="0" hangingPunct="1">
        <a:lnSpc>
          <a:spcPct val="120000"/>
        </a:lnSpc>
        <a:spcBef>
          <a:spcPct val="0"/>
        </a:spcBef>
        <a:buNone/>
        <a:defRPr sz="4400" b="1" kern="1200">
          <a:solidFill>
            <a:srgbClr val="006400"/>
          </a:solidFill>
          <a:latin typeface="Arial Black" panose="020B0A04020102020204" pitchFamily="34" charset="0"/>
          <a:ea typeface="微软雅黑" panose="020B0503020204020204" pitchFamily="34" charset="-122"/>
          <a:cs typeface="+mj-cs"/>
        </a:defRPr>
      </a:lvl1pPr>
    </p:titleStyle>
    <p:bodyStyle>
      <a:lvl1pPr marL="342900" indent="-342900" algn="l" defTabSz="914400" rtl="0" eaLnBrk="1" latinLnBrk="0" hangingPunct="1">
        <a:lnSpc>
          <a:spcPct val="120000"/>
        </a:lnSpc>
        <a:spcBef>
          <a:spcPts val="1000"/>
        </a:spcBef>
        <a:buFont typeface="Arial" panose="020B0604020202020204" pitchFamily="34" charset="0"/>
        <a:buChar char="▪"/>
        <a:defRPr sz="2400" kern="1200" baseline="0">
          <a:solidFill>
            <a:srgbClr val="006E27"/>
          </a:solidFill>
          <a:latin typeface="+mn-lt"/>
          <a:ea typeface="微软雅黑" panose="020B0503020204020204" pitchFamily="34" charset="-122"/>
          <a:cs typeface="Arial" panose="020B0604020202020204" pitchFamily="34" charset="0"/>
        </a:defRPr>
      </a:lvl1pPr>
      <a:lvl2pPr marL="685800" indent="-228600" algn="l" defTabSz="914400" rtl="0" eaLnBrk="1" latinLnBrk="0" hangingPunct="1">
        <a:lnSpc>
          <a:spcPct val="120000"/>
        </a:lnSpc>
        <a:spcBef>
          <a:spcPts val="500"/>
        </a:spcBef>
        <a:buFont typeface="微软雅黑" panose="020B0503020204020204" pitchFamily="34" charset="-122"/>
        <a:buChar char="▪"/>
        <a:defRPr sz="2000" kern="1200" baseline="0">
          <a:solidFill>
            <a:schemeClr val="tx1">
              <a:lumMod val="85000"/>
              <a:lumOff val="15000"/>
            </a:schemeClr>
          </a:solidFill>
          <a:latin typeface="+mn-lt"/>
          <a:ea typeface="微软雅黑" panose="020B0503020204020204" pitchFamily="34" charset="-122"/>
          <a:cs typeface="+mn-cs"/>
        </a:defRPr>
      </a:lvl2pPr>
      <a:lvl3pPr marL="11430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600" kern="1200" baseline="0">
          <a:solidFill>
            <a:schemeClr val="tx1">
              <a:lumMod val="85000"/>
              <a:lumOff val="15000"/>
            </a:schemeClr>
          </a:solidFill>
          <a:latin typeface="+mn-lt"/>
          <a:ea typeface="微软雅黑" panose="020B0503020204020204" pitchFamily="34" charset="-122"/>
          <a:cs typeface="+mn-cs"/>
        </a:defRPr>
      </a:lvl3pPr>
      <a:lvl4pPr marL="16002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400" kern="1200" baseline="0">
          <a:solidFill>
            <a:schemeClr val="tx1">
              <a:lumMod val="85000"/>
              <a:lumOff val="15000"/>
            </a:schemeClr>
          </a:solidFill>
          <a:latin typeface="+mn-lt"/>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微软雅黑" panose="020B0503020204020204" pitchFamily="34" charset="-122"/>
        <a:buChar char="–"/>
        <a:defRPr sz="1400" kern="1200">
          <a:solidFill>
            <a:schemeClr val="tx1">
              <a:lumMod val="85000"/>
              <a:lumOff val="15000"/>
            </a:schemeClr>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793B5-1F48-41F8-9C73-C3881FAD675F}" type="datetimeFigureOut">
              <a:rPr lang="zh-CN" altLang="en-US" smtClean="0">
                <a:solidFill>
                  <a:prstClr val="black">
                    <a:tint val="75000"/>
                  </a:prstClr>
                </a:solidFill>
              </a:rPr>
              <a:pPr/>
              <a:t>2020/2/27</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83C131-1F6D-4CA3-A0E5-4D9331BC68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4514946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emf"/><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631504" y="1772816"/>
            <a:ext cx="9144000" cy="2387600"/>
          </a:xfrm>
        </p:spPr>
        <p:txBody>
          <a:bodyPr anchor="ctr">
            <a:normAutofit/>
          </a:bodyPr>
          <a:lstStyle/>
          <a:p>
            <a:pPr lvl="0"/>
            <a:r>
              <a:rPr lang="zh-CN" altLang="en-US" sz="4000" dirty="0"/>
              <a:t>病原微生物宏</a:t>
            </a:r>
            <a:r>
              <a:rPr lang="zh-CN" altLang="en-US" sz="4000" dirty="0" smtClean="0"/>
              <a:t>基因组（</a:t>
            </a:r>
            <a:r>
              <a:rPr lang="en-US" altLang="zh-CN" sz="4000" dirty="0" err="1" smtClean="0"/>
              <a:t>mNGS</a:t>
            </a:r>
            <a:r>
              <a:rPr lang="zh-CN" altLang="en-US" sz="4000" dirty="0" smtClean="0"/>
              <a:t>）</a:t>
            </a:r>
            <a:r>
              <a:rPr lang="en-US" altLang="zh-CN" sz="4000" dirty="0" smtClean="0"/>
              <a:t/>
            </a:r>
            <a:br>
              <a:rPr lang="en-US" altLang="zh-CN" sz="4000" dirty="0" smtClean="0"/>
            </a:br>
            <a:r>
              <a:rPr lang="zh-CN" altLang="en-US" sz="4000" dirty="0" smtClean="0"/>
              <a:t>项目介绍</a:t>
            </a:r>
            <a:endParaRPr lang="zh-CN" altLang="en-US" sz="4000" dirty="0"/>
          </a:p>
        </p:txBody>
      </p:sp>
      <p:sp>
        <p:nvSpPr>
          <p:cNvPr id="5" name="副标题 4"/>
          <p:cNvSpPr>
            <a:spLocks noGrp="1"/>
          </p:cNvSpPr>
          <p:nvPr>
            <p:ph type="subTitle" idx="1"/>
          </p:nvPr>
        </p:nvSpPr>
        <p:spPr>
          <a:xfrm>
            <a:off x="1199456" y="4581128"/>
            <a:ext cx="9144000" cy="1655762"/>
          </a:xfrm>
        </p:spPr>
        <p:txBody>
          <a:bodyPr>
            <a:normAutofit/>
          </a:bodyPr>
          <a:lstStyle/>
          <a:p>
            <a:pPr algn="r"/>
            <a:r>
              <a:rPr lang="zh-CN" altLang="en-US" sz="2000" dirty="0" smtClean="0"/>
              <a:t>欧蒙未一医学检验实验室</a:t>
            </a:r>
            <a:endParaRPr lang="en-US" altLang="zh-CN" sz="2000" dirty="0" smtClean="0"/>
          </a:p>
        </p:txBody>
      </p:sp>
    </p:spTree>
    <p:extLst>
      <p:ext uri="{BB962C8B-B14F-4D97-AF65-F5344CB8AC3E}">
        <p14:creationId xmlns:p14="http://schemas.microsoft.com/office/powerpoint/2010/main" val="2144489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宏基因组临床应用发展历程</a:t>
            </a:r>
            <a:endParaRPr lang="zh-CN" altLang="en-US" dirty="0"/>
          </a:p>
        </p:txBody>
      </p:sp>
      <p:pic>
        <p:nvPicPr>
          <p:cNvPr id="4" name="Pentagon 11"/>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1384" y="3367311"/>
            <a:ext cx="11068445" cy="592138"/>
          </a:xfrm>
          <a:prstGeom prst="rect">
            <a:avLst/>
          </a:prstGeom>
          <a:noFill/>
          <a:extLst>
            <a:ext uri="{909E8E84-426E-40DD-AFC4-6F175D3DCCD1}">
              <a14:hiddenFill xmlns:a14="http://schemas.microsoft.com/office/drawing/2010/main">
                <a:solidFill>
                  <a:srgbClr val="FFFFFF"/>
                </a:solidFill>
              </a14:hiddenFill>
            </a:ext>
          </a:extLst>
        </p:spPr>
      </p:pic>
      <p:sp>
        <p:nvSpPr>
          <p:cNvPr id="5" name="Pentagon 12"/>
          <p:cNvSpPr>
            <a:spLocks noChangeArrowheads="1"/>
          </p:cNvSpPr>
          <p:nvPr/>
        </p:nvSpPr>
        <p:spPr bwMode="auto">
          <a:xfrm>
            <a:off x="551384" y="3356992"/>
            <a:ext cx="10929945" cy="466725"/>
          </a:xfrm>
          <a:prstGeom prst="homePlate">
            <a:avLst>
              <a:gd name="adj" fmla="val 51672"/>
            </a:avLst>
          </a:prstGeom>
          <a:solidFill>
            <a:schemeClr val="tx2"/>
          </a:solidFill>
          <a:ln>
            <a:noFill/>
          </a:ln>
          <a:extLst/>
        </p:spPr>
        <p:txBody>
          <a:bodyPr anchor="ctr"/>
          <a:lstStyle>
            <a:lvl1pPr indent="-342900">
              <a:defRPr>
                <a:solidFill>
                  <a:schemeClr val="tx1"/>
                </a:solidFill>
                <a:latin typeface="Arial" charset="0"/>
                <a:ea typeface="宋体" charset="-122"/>
              </a:defRPr>
            </a:lvl1pPr>
            <a:lvl2pPr marL="37931725" indent="-37474525">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marL="457200" fontAlgn="base">
              <a:spcBef>
                <a:spcPct val="0"/>
              </a:spcBef>
              <a:spcAft>
                <a:spcPct val="0"/>
              </a:spcAft>
              <a:defRPr>
                <a:solidFill>
                  <a:schemeClr val="tx1"/>
                </a:solidFill>
                <a:latin typeface="Arial" charset="0"/>
                <a:ea typeface="宋体" charset="-122"/>
              </a:defRPr>
            </a:lvl6pPr>
            <a:lvl7pPr marL="914400" fontAlgn="base">
              <a:spcBef>
                <a:spcPct val="0"/>
              </a:spcBef>
              <a:spcAft>
                <a:spcPct val="0"/>
              </a:spcAft>
              <a:defRPr>
                <a:solidFill>
                  <a:schemeClr val="tx1"/>
                </a:solidFill>
                <a:latin typeface="Arial" charset="0"/>
                <a:ea typeface="宋体" charset="-122"/>
              </a:defRPr>
            </a:lvl7pPr>
            <a:lvl8pPr marL="1371600" fontAlgn="base">
              <a:spcBef>
                <a:spcPct val="0"/>
              </a:spcBef>
              <a:spcAft>
                <a:spcPct val="0"/>
              </a:spcAft>
              <a:defRPr>
                <a:solidFill>
                  <a:schemeClr val="tx1"/>
                </a:solidFill>
                <a:latin typeface="Arial" charset="0"/>
                <a:ea typeface="宋体" charset="-122"/>
              </a:defRPr>
            </a:lvl8pPr>
            <a:lvl9pPr marL="1828800" fontAlgn="base">
              <a:spcBef>
                <a:spcPct val="0"/>
              </a:spcBef>
              <a:spcAft>
                <a:spcPct val="0"/>
              </a:spcAft>
              <a:defRPr>
                <a:solidFill>
                  <a:schemeClr val="tx1"/>
                </a:solidFill>
                <a:latin typeface="Arial" charset="0"/>
                <a:ea typeface="宋体" charset="-122"/>
              </a:defRPr>
            </a:lvl9pPr>
          </a:lstStyle>
          <a:p>
            <a:pPr algn="ctr">
              <a:buFont typeface="Calibri" pitchFamily="34" charset="0"/>
              <a:buAutoNum type="arabicPeriod"/>
            </a:pPr>
            <a:endParaRPr lang="zh-CN" altLang="zh-CN" noProof="1">
              <a:solidFill>
                <a:srgbClr val="FFFFFF"/>
              </a:solidFill>
              <a:latin typeface="Calibri" pitchFamily="34" charset="0"/>
              <a:ea typeface="MS PGothic" pitchFamily="34" charset="-128"/>
            </a:endParaRPr>
          </a:p>
        </p:txBody>
      </p:sp>
      <p:sp>
        <p:nvSpPr>
          <p:cNvPr id="6" name="Text Box 20"/>
          <p:cNvSpPr txBox="1">
            <a:spLocks noChangeArrowheads="1"/>
          </p:cNvSpPr>
          <p:nvPr/>
        </p:nvSpPr>
        <p:spPr bwMode="auto">
          <a:xfrm>
            <a:off x="743653" y="3383186"/>
            <a:ext cx="7040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smtClean="0">
                <a:solidFill>
                  <a:srgbClr val="FFFFFF"/>
                </a:solidFill>
              </a:rPr>
              <a:t>2008</a:t>
            </a:r>
            <a:endParaRPr lang="en-US" altLang="zh-CN" sz="2000" b="1" dirty="0">
              <a:solidFill>
                <a:srgbClr val="FFFFFF"/>
              </a:solidFill>
            </a:endParaRPr>
          </a:p>
        </p:txBody>
      </p:sp>
      <p:sp>
        <p:nvSpPr>
          <p:cNvPr id="23" name="Line 33"/>
          <p:cNvSpPr>
            <a:spLocks noChangeShapeType="1"/>
          </p:cNvSpPr>
          <p:nvPr/>
        </p:nvSpPr>
        <p:spPr bwMode="auto">
          <a:xfrm>
            <a:off x="1095672" y="2584952"/>
            <a:ext cx="0" cy="720000"/>
          </a:xfrm>
          <a:prstGeom prst="line">
            <a:avLst/>
          </a:prstGeom>
          <a:noFill/>
          <a:ln w="19050" cap="rnd">
            <a:solidFill>
              <a:schemeClr val="bg1">
                <a:lumMod val="5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24" name="文本框 23"/>
          <p:cNvSpPr txBox="1"/>
          <p:nvPr/>
        </p:nvSpPr>
        <p:spPr>
          <a:xfrm>
            <a:off x="231576" y="1681175"/>
            <a:ext cx="1728192" cy="923330"/>
          </a:xfrm>
          <a:prstGeom prst="rect">
            <a:avLst/>
          </a:prstGeom>
          <a:noFill/>
        </p:spPr>
        <p:txBody>
          <a:bodyPr wrap="square" rtlCol="0">
            <a:spAutoFit/>
          </a:bodyPr>
          <a:lstStyle/>
          <a:p>
            <a:r>
              <a:rPr lang="zh-CN" altLang="en-US" dirty="0" smtClean="0"/>
              <a:t>美国人类宏基因组计划</a:t>
            </a:r>
            <a:r>
              <a:rPr lang="en-US" altLang="zh-CN" dirty="0" smtClean="0"/>
              <a:t>(HMP)</a:t>
            </a:r>
            <a:r>
              <a:rPr lang="zh-CN" altLang="en-US" dirty="0" smtClean="0"/>
              <a:t>启动</a:t>
            </a:r>
            <a:endParaRPr lang="zh-CN" altLang="en-US" dirty="0"/>
          </a:p>
        </p:txBody>
      </p:sp>
      <p:sp>
        <p:nvSpPr>
          <p:cNvPr id="25" name="Text Box 20"/>
          <p:cNvSpPr txBox="1">
            <a:spLocks noChangeArrowheads="1"/>
          </p:cNvSpPr>
          <p:nvPr/>
        </p:nvSpPr>
        <p:spPr bwMode="auto">
          <a:xfrm>
            <a:off x="2565060" y="3376960"/>
            <a:ext cx="7040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smtClean="0">
                <a:solidFill>
                  <a:srgbClr val="FFFFFF"/>
                </a:solidFill>
              </a:rPr>
              <a:t>2010</a:t>
            </a:r>
            <a:endParaRPr lang="en-US" altLang="zh-CN" sz="2000" b="1" dirty="0">
              <a:solidFill>
                <a:srgbClr val="FFFFFF"/>
              </a:solidFill>
            </a:endParaRPr>
          </a:p>
        </p:txBody>
      </p:sp>
      <p:sp>
        <p:nvSpPr>
          <p:cNvPr id="27" name="文本框 26"/>
          <p:cNvSpPr txBox="1"/>
          <p:nvPr/>
        </p:nvSpPr>
        <p:spPr>
          <a:xfrm>
            <a:off x="2052983" y="1681175"/>
            <a:ext cx="1728192" cy="923330"/>
          </a:xfrm>
          <a:prstGeom prst="rect">
            <a:avLst/>
          </a:prstGeom>
          <a:noFill/>
        </p:spPr>
        <p:txBody>
          <a:bodyPr wrap="square" rtlCol="0">
            <a:spAutoFit/>
          </a:bodyPr>
          <a:lstStyle/>
          <a:p>
            <a:r>
              <a:rPr lang="zh-CN" altLang="en-US" dirty="0"/>
              <a:t>欧洲</a:t>
            </a:r>
            <a:r>
              <a:rPr lang="en-US" altLang="zh-CN" dirty="0" err="1" smtClean="0"/>
              <a:t>MetaHIT</a:t>
            </a:r>
            <a:r>
              <a:rPr lang="zh-CN" altLang="en-US" dirty="0" smtClean="0"/>
              <a:t>计划完成人类肠道基因集</a:t>
            </a:r>
            <a:endParaRPr lang="zh-CN" altLang="en-US" dirty="0"/>
          </a:p>
        </p:txBody>
      </p:sp>
      <p:sp>
        <p:nvSpPr>
          <p:cNvPr id="28" name="Text Box 20"/>
          <p:cNvSpPr txBox="1">
            <a:spLocks noChangeArrowheads="1"/>
          </p:cNvSpPr>
          <p:nvPr/>
        </p:nvSpPr>
        <p:spPr bwMode="auto">
          <a:xfrm>
            <a:off x="4473381" y="3373843"/>
            <a:ext cx="7040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smtClean="0">
                <a:solidFill>
                  <a:srgbClr val="FFFFFF"/>
                </a:solidFill>
              </a:rPr>
              <a:t>2014</a:t>
            </a:r>
            <a:endParaRPr lang="en-US" altLang="zh-CN" sz="2000" b="1" dirty="0">
              <a:solidFill>
                <a:srgbClr val="FFFFFF"/>
              </a:solidFill>
            </a:endParaRPr>
          </a:p>
        </p:txBody>
      </p:sp>
      <p:sp>
        <p:nvSpPr>
          <p:cNvPr id="29" name="Line 33"/>
          <p:cNvSpPr>
            <a:spLocks noChangeShapeType="1"/>
          </p:cNvSpPr>
          <p:nvPr/>
        </p:nvSpPr>
        <p:spPr bwMode="auto">
          <a:xfrm>
            <a:off x="4820923" y="2584952"/>
            <a:ext cx="0" cy="720000"/>
          </a:xfrm>
          <a:prstGeom prst="line">
            <a:avLst/>
          </a:prstGeom>
          <a:noFill/>
          <a:ln w="19050" cap="rnd">
            <a:solidFill>
              <a:schemeClr val="bg1">
                <a:lumMod val="5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31" name="文本框 30"/>
          <p:cNvSpPr txBox="1"/>
          <p:nvPr/>
        </p:nvSpPr>
        <p:spPr>
          <a:xfrm>
            <a:off x="3862293" y="1404176"/>
            <a:ext cx="1926214" cy="1200329"/>
          </a:xfrm>
          <a:prstGeom prst="rect">
            <a:avLst/>
          </a:prstGeom>
          <a:noFill/>
        </p:spPr>
        <p:txBody>
          <a:bodyPr wrap="square" rtlCol="0">
            <a:spAutoFit/>
          </a:bodyPr>
          <a:lstStyle/>
          <a:p>
            <a:r>
              <a:rPr lang="zh-CN" altLang="en-US" dirty="0"/>
              <a:t>首</a:t>
            </a:r>
            <a:r>
              <a:rPr lang="zh-CN" altLang="en-US" dirty="0" smtClean="0"/>
              <a:t>例</a:t>
            </a:r>
            <a:r>
              <a:rPr lang="en-US" altLang="zh-CN" dirty="0" err="1">
                <a:latin typeface="微软雅黑" panose="020B0503020204020204" pitchFamily="34" charset="-122"/>
                <a:ea typeface="微软雅黑" panose="020B0503020204020204" pitchFamily="34" charset="-122"/>
              </a:rPr>
              <a:t>mNGS</a:t>
            </a:r>
            <a:r>
              <a:rPr lang="zh-CN" altLang="en-US" dirty="0">
                <a:latin typeface="微软雅黑" panose="020B0503020204020204" pitchFamily="34" charset="-122"/>
                <a:ea typeface="微软雅黑" panose="020B0503020204020204" pitchFamily="34" charset="-122"/>
              </a:rPr>
              <a:t>快速诊断钩端螺旋体引起的</a:t>
            </a:r>
            <a:r>
              <a:rPr lang="en-US" altLang="zh-CN" dirty="0">
                <a:latin typeface="微软雅黑" panose="020B0503020204020204" pitchFamily="34" charset="-122"/>
                <a:ea typeface="微软雅黑" panose="020B0503020204020204" pitchFamily="34" charset="-122"/>
              </a:rPr>
              <a:t>CNS</a:t>
            </a:r>
            <a:r>
              <a:rPr lang="zh-CN" altLang="en-US" dirty="0" smtClean="0">
                <a:latin typeface="微软雅黑" panose="020B0503020204020204" pitchFamily="34" charset="-122"/>
                <a:ea typeface="微软雅黑" panose="020B0503020204020204" pitchFamily="34" charset="-122"/>
              </a:rPr>
              <a:t>感染</a:t>
            </a:r>
            <a:r>
              <a:rPr lang="zh-CN" altLang="en-US" dirty="0" smtClean="0"/>
              <a:t>被报道</a:t>
            </a:r>
            <a:endParaRPr lang="en-US" altLang="zh-CN" dirty="0">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6319680" y="3390299"/>
            <a:ext cx="5501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smtClean="0">
                <a:solidFill>
                  <a:srgbClr val="FFFFFF"/>
                </a:solidFill>
              </a:rPr>
              <a:t>……</a:t>
            </a:r>
            <a:endParaRPr lang="en-US" altLang="zh-CN" sz="2000" b="1" dirty="0">
              <a:solidFill>
                <a:srgbClr val="FFFFFF"/>
              </a:solidFill>
            </a:endParaRPr>
          </a:p>
        </p:txBody>
      </p:sp>
      <p:sp>
        <p:nvSpPr>
          <p:cNvPr id="33" name="Text Box 20"/>
          <p:cNvSpPr txBox="1">
            <a:spLocks noChangeArrowheads="1"/>
          </p:cNvSpPr>
          <p:nvPr/>
        </p:nvSpPr>
        <p:spPr bwMode="auto">
          <a:xfrm>
            <a:off x="7737823" y="3392839"/>
            <a:ext cx="7040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smtClean="0">
                <a:solidFill>
                  <a:srgbClr val="FFFFFF"/>
                </a:solidFill>
              </a:rPr>
              <a:t>2018</a:t>
            </a:r>
            <a:endParaRPr lang="en-US" altLang="zh-CN" sz="2000" b="1" dirty="0">
              <a:solidFill>
                <a:srgbClr val="FFFFFF"/>
              </a:solidFill>
            </a:endParaRPr>
          </a:p>
        </p:txBody>
      </p:sp>
      <p:sp>
        <p:nvSpPr>
          <p:cNvPr id="34" name="文本框 33"/>
          <p:cNvSpPr txBox="1"/>
          <p:nvPr/>
        </p:nvSpPr>
        <p:spPr>
          <a:xfrm>
            <a:off x="5893819" y="1681175"/>
            <a:ext cx="1401873" cy="923330"/>
          </a:xfrm>
          <a:prstGeom prst="rect">
            <a:avLst/>
          </a:prstGeom>
          <a:noFill/>
        </p:spPr>
        <p:txBody>
          <a:bodyPr wrap="square" rtlCol="0">
            <a:spAutoFit/>
          </a:bodyPr>
          <a:lstStyle/>
          <a:p>
            <a:r>
              <a:rPr lang="zh-CN" altLang="en-US" dirty="0" smtClean="0"/>
              <a:t>大量</a:t>
            </a:r>
            <a:r>
              <a:rPr lang="en-US" altLang="zh-CN" dirty="0" err="1" smtClean="0"/>
              <a:t>mNGS</a:t>
            </a:r>
            <a:r>
              <a:rPr lang="zh-CN" altLang="en-US" dirty="0" smtClean="0"/>
              <a:t>临床应用案例报道</a:t>
            </a:r>
            <a:endParaRPr lang="en-US" altLang="zh-CN" dirty="0">
              <a:latin typeface="微软雅黑" panose="020B0503020204020204" pitchFamily="34" charset="-122"/>
              <a:ea typeface="微软雅黑" panose="020B0503020204020204" pitchFamily="34" charset="-122"/>
            </a:endParaRPr>
          </a:p>
        </p:txBody>
      </p:sp>
      <p:sp>
        <p:nvSpPr>
          <p:cNvPr id="36" name="Line 33"/>
          <p:cNvSpPr>
            <a:spLocks noChangeShapeType="1"/>
          </p:cNvSpPr>
          <p:nvPr/>
        </p:nvSpPr>
        <p:spPr bwMode="auto">
          <a:xfrm>
            <a:off x="8083718" y="2584952"/>
            <a:ext cx="0" cy="720000"/>
          </a:xfrm>
          <a:prstGeom prst="line">
            <a:avLst/>
          </a:prstGeom>
          <a:noFill/>
          <a:ln w="19050" cap="rnd">
            <a:solidFill>
              <a:schemeClr val="bg1">
                <a:lumMod val="5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37" name="文本框 36"/>
          <p:cNvSpPr txBox="1"/>
          <p:nvPr/>
        </p:nvSpPr>
        <p:spPr>
          <a:xfrm>
            <a:off x="7388907" y="1404176"/>
            <a:ext cx="1401873" cy="1200329"/>
          </a:xfrm>
          <a:prstGeom prst="rect">
            <a:avLst/>
          </a:prstGeom>
          <a:noFill/>
        </p:spPr>
        <p:txBody>
          <a:bodyPr wrap="square" rtlCol="0">
            <a:spAutoFit/>
          </a:bodyPr>
          <a:lstStyle/>
          <a:p>
            <a:r>
              <a:rPr lang="zh-CN" altLang="en-US" dirty="0" smtClean="0"/>
              <a:t>国内首个</a:t>
            </a:r>
            <a:r>
              <a:rPr lang="en-US" altLang="zh-CN" dirty="0" err="1" smtClean="0"/>
              <a:t>mNGS</a:t>
            </a:r>
            <a:r>
              <a:rPr lang="zh-CN" altLang="en-US" dirty="0" smtClean="0"/>
              <a:t>临床应用的专家共识发表</a:t>
            </a:r>
            <a:endParaRPr lang="en-US" altLang="zh-CN" dirty="0">
              <a:latin typeface="微软雅黑" panose="020B0503020204020204" pitchFamily="34" charset="-122"/>
              <a:ea typeface="微软雅黑" panose="020B0503020204020204" pitchFamily="34" charset="-122"/>
            </a:endParaRPr>
          </a:p>
        </p:txBody>
      </p:sp>
      <p:sp>
        <p:nvSpPr>
          <p:cNvPr id="38" name="Line 33"/>
          <p:cNvSpPr>
            <a:spLocks noChangeShapeType="1"/>
          </p:cNvSpPr>
          <p:nvPr/>
        </p:nvSpPr>
        <p:spPr bwMode="auto">
          <a:xfrm>
            <a:off x="9580454" y="2584952"/>
            <a:ext cx="0" cy="720000"/>
          </a:xfrm>
          <a:prstGeom prst="line">
            <a:avLst/>
          </a:prstGeom>
          <a:noFill/>
          <a:ln w="19050" cap="rnd">
            <a:solidFill>
              <a:schemeClr val="bg1">
                <a:lumMod val="5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39" name="Text Box 20"/>
          <p:cNvSpPr txBox="1">
            <a:spLocks noChangeArrowheads="1"/>
          </p:cNvSpPr>
          <p:nvPr/>
        </p:nvSpPr>
        <p:spPr bwMode="auto">
          <a:xfrm>
            <a:off x="9232912" y="3383521"/>
            <a:ext cx="7040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smtClean="0">
                <a:solidFill>
                  <a:srgbClr val="FFFFFF"/>
                </a:solidFill>
              </a:rPr>
              <a:t>2019</a:t>
            </a:r>
            <a:endParaRPr lang="en-US" altLang="zh-CN" sz="2000" b="1" dirty="0">
              <a:solidFill>
                <a:srgbClr val="FFFFFF"/>
              </a:solidFill>
            </a:endParaRPr>
          </a:p>
        </p:txBody>
      </p:sp>
      <p:sp>
        <p:nvSpPr>
          <p:cNvPr id="40" name="文本框 39"/>
          <p:cNvSpPr txBox="1"/>
          <p:nvPr/>
        </p:nvSpPr>
        <p:spPr>
          <a:xfrm>
            <a:off x="8883995" y="1681175"/>
            <a:ext cx="1401873"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中美</a:t>
            </a:r>
            <a:r>
              <a:rPr lang="en-US" altLang="zh-CN" dirty="0" err="1" smtClean="0">
                <a:latin typeface="微软雅黑" panose="020B0503020204020204" pitchFamily="34" charset="-122"/>
                <a:ea typeface="微软雅黑" panose="020B0503020204020204" pitchFamily="34" charset="-122"/>
              </a:rPr>
              <a:t>mNGS</a:t>
            </a:r>
            <a:r>
              <a:rPr lang="zh-CN" altLang="en-US" dirty="0" smtClean="0">
                <a:latin typeface="微软雅黑" panose="020B0503020204020204" pitchFamily="34" charset="-122"/>
                <a:ea typeface="微软雅黑" panose="020B0503020204020204" pitchFamily="34" charset="-122"/>
              </a:rPr>
              <a:t>多中心临床研究发表</a:t>
            </a:r>
            <a:endParaRPr lang="en-US" altLang="zh-CN" dirty="0">
              <a:latin typeface="微软雅黑" panose="020B0503020204020204" pitchFamily="34" charset="-122"/>
              <a:ea typeface="微软雅黑" panose="020B0503020204020204" pitchFamily="34" charset="-122"/>
            </a:endParaRPr>
          </a:p>
        </p:txBody>
      </p:sp>
      <p:sp>
        <p:nvSpPr>
          <p:cNvPr id="45" name="Line 33"/>
          <p:cNvSpPr>
            <a:spLocks noChangeShapeType="1"/>
          </p:cNvSpPr>
          <p:nvPr/>
        </p:nvSpPr>
        <p:spPr bwMode="auto">
          <a:xfrm>
            <a:off x="2912602" y="2584952"/>
            <a:ext cx="0" cy="720000"/>
          </a:xfrm>
          <a:prstGeom prst="line">
            <a:avLst/>
          </a:prstGeom>
          <a:noFill/>
          <a:ln w="19050" cap="rnd">
            <a:solidFill>
              <a:schemeClr val="bg1">
                <a:lumMod val="5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46" name="Line 33"/>
          <p:cNvSpPr>
            <a:spLocks noChangeShapeType="1"/>
          </p:cNvSpPr>
          <p:nvPr/>
        </p:nvSpPr>
        <p:spPr bwMode="auto">
          <a:xfrm>
            <a:off x="6590278" y="2584952"/>
            <a:ext cx="0" cy="720000"/>
          </a:xfrm>
          <a:prstGeom prst="line">
            <a:avLst/>
          </a:prstGeom>
          <a:noFill/>
          <a:ln w="19050" cap="rnd">
            <a:solidFill>
              <a:schemeClr val="bg1">
                <a:lumMod val="5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pic>
        <p:nvPicPr>
          <p:cNvPr id="55" name="图片 54"/>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8589" y="3809008"/>
            <a:ext cx="1296144" cy="1368152"/>
          </a:xfrm>
          <a:prstGeom prst="rect">
            <a:avLst/>
          </a:prstGeom>
        </p:spPr>
      </p:pic>
      <p:pic>
        <p:nvPicPr>
          <p:cNvPr id="56" name="内容占位符 3"/>
          <p:cNvPicPr>
            <a:picLocks noChangeAspect="1"/>
          </p:cNvPicPr>
          <p:nvPr/>
        </p:nvPicPr>
        <p:blipFill rotWithShape="1">
          <a:blip r:embed="rId5" cstate="screen">
            <a:clrChange>
              <a:clrFrom>
                <a:srgbClr val="D5E1F1"/>
              </a:clrFrom>
              <a:clrTo>
                <a:srgbClr val="D5E1F1">
                  <a:alpha val="0"/>
                </a:srgbClr>
              </a:clrTo>
            </a:clrChange>
            <a:extLst>
              <a:ext uri="{28A0092B-C50C-407E-A947-70E740481C1C}">
                <a14:useLocalDpi xmlns:a14="http://schemas.microsoft.com/office/drawing/2010/main"/>
              </a:ext>
            </a:extLst>
          </a:blip>
          <a:srcRect/>
          <a:stretch/>
        </p:blipFill>
        <p:spPr>
          <a:xfrm>
            <a:off x="1923178" y="4003032"/>
            <a:ext cx="1716295" cy="1029777"/>
          </a:xfrm>
          <a:prstGeom prst="rect">
            <a:avLst/>
          </a:prstGeom>
          <a:ln>
            <a:noFill/>
          </a:ln>
          <a:effectLst>
            <a:outerShdw blurRad="190500" algn="tl" rotWithShape="0">
              <a:srgbClr val="000000">
                <a:alpha val="70000"/>
              </a:srgbClr>
            </a:outerShdw>
          </a:effectLst>
        </p:spPr>
      </p:pic>
      <p:pic>
        <p:nvPicPr>
          <p:cNvPr id="57" name="图片 5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07918" y="3963520"/>
            <a:ext cx="1853321" cy="1217711"/>
          </a:xfrm>
          <a:prstGeom prst="rect">
            <a:avLst/>
          </a:prstGeom>
          <a:ln>
            <a:noFill/>
          </a:ln>
          <a:effectLst>
            <a:outerShdw blurRad="127000" algn="tl" rotWithShape="0">
              <a:srgbClr val="000000">
                <a:alpha val="70000"/>
              </a:srgbClr>
            </a:outerShdw>
          </a:effectLst>
        </p:spPr>
      </p:pic>
      <p:pic>
        <p:nvPicPr>
          <p:cNvPr id="59" name="图片 58">
            <a:hlinkClick r:id="" action="ppaction://hlinkshowjump?jump=nextslide"/>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54067" y="3953024"/>
            <a:ext cx="1836916" cy="2008177"/>
          </a:xfrm>
          <a:prstGeom prst="rect">
            <a:avLst/>
          </a:prstGeom>
          <a:ln>
            <a:noFill/>
          </a:ln>
          <a:effectLst>
            <a:outerShdw blurRad="127000" algn="tl" rotWithShape="0">
              <a:srgbClr val="000000">
                <a:alpha val="70000"/>
              </a:srgbClr>
            </a:outerShdw>
          </a:effectLst>
        </p:spPr>
      </p:pic>
      <p:pic>
        <p:nvPicPr>
          <p:cNvPr id="60" name="图片 59"/>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680177" y="3953024"/>
            <a:ext cx="2175070" cy="1334521"/>
          </a:xfrm>
          <a:prstGeom prst="rect">
            <a:avLst/>
          </a:prstGeom>
          <a:ln>
            <a:noFill/>
          </a:ln>
          <a:effectLst>
            <a:outerShdw blurRad="127000" algn="tl" rotWithShape="0">
              <a:srgbClr val="000000">
                <a:alpha val="70000"/>
              </a:srgbClr>
            </a:outerShdw>
          </a:effectLst>
        </p:spPr>
      </p:pic>
      <p:pic>
        <p:nvPicPr>
          <p:cNvPr id="3" name="图片 2"/>
          <p:cNvPicPr>
            <a:picLocks noChangeAspect="1"/>
          </p:cNvPicPr>
          <p:nvPr/>
        </p:nvPicPr>
        <p:blipFill>
          <a:blip r:embed="rId9"/>
          <a:stretch>
            <a:fillRect/>
          </a:stretch>
        </p:blipFill>
        <p:spPr>
          <a:xfrm>
            <a:off x="7681378" y="4662079"/>
            <a:ext cx="2626844" cy="844004"/>
          </a:xfrm>
          <a:prstGeom prst="rect">
            <a:avLst/>
          </a:prstGeom>
        </p:spPr>
      </p:pic>
      <p:pic>
        <p:nvPicPr>
          <p:cNvPr id="35" name="图片 34"/>
          <p:cNvPicPr>
            <a:picLocks noChangeAspect="1"/>
          </p:cNvPicPr>
          <p:nvPr/>
        </p:nvPicPr>
        <p:blipFill rotWithShape="1">
          <a:blip r:embed="rId10" cstate="screen">
            <a:extLst>
              <a:ext uri="{28A0092B-C50C-407E-A947-70E740481C1C}">
                <a14:useLocalDpi xmlns:a14="http://schemas.microsoft.com/office/drawing/2010/main"/>
              </a:ext>
            </a:extLst>
          </a:blip>
          <a:srcRect r="22500"/>
          <a:stretch/>
        </p:blipFill>
        <p:spPr>
          <a:xfrm>
            <a:off x="7737823" y="5372317"/>
            <a:ext cx="2453788" cy="1386306"/>
          </a:xfrm>
          <a:prstGeom prst="rect">
            <a:avLst/>
          </a:prstGeom>
          <a:ln>
            <a:noFill/>
          </a:ln>
          <a:effectLst>
            <a:outerShdw blurRad="127000" algn="tl" rotWithShape="0">
              <a:srgbClr val="000000">
                <a:alpha val="70000"/>
              </a:srgbClr>
            </a:outerShdw>
          </a:effectLst>
        </p:spPr>
      </p:pic>
      <p:pic>
        <p:nvPicPr>
          <p:cNvPr id="41" name="图片 4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660573" y="3987459"/>
            <a:ext cx="2296925" cy="1429393"/>
          </a:xfrm>
          <a:prstGeom prst="rect">
            <a:avLst/>
          </a:prstGeom>
          <a:ln>
            <a:noFill/>
          </a:ln>
          <a:effectLst>
            <a:outerShdw blurRad="127000" algn="tl" rotWithShape="0">
              <a:srgbClr val="000000">
                <a:alpha val="70000"/>
              </a:srgbClr>
            </a:outerShdw>
          </a:effectLst>
        </p:spPr>
      </p:pic>
      <p:pic>
        <p:nvPicPr>
          <p:cNvPr id="42" name="图片 4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723039" y="4816035"/>
            <a:ext cx="2171992" cy="1201634"/>
          </a:xfrm>
          <a:prstGeom prst="rect">
            <a:avLst/>
          </a:prstGeom>
          <a:ln>
            <a:noFill/>
          </a:ln>
          <a:effectLst>
            <a:outerShdw blurRad="127000" algn="tl" rotWithShape="0">
              <a:srgbClr val="000000">
                <a:alpha val="70000"/>
              </a:srgbClr>
            </a:outerShdw>
          </a:effectLst>
        </p:spPr>
      </p:pic>
    </p:spTree>
    <p:extLst>
      <p:ext uri="{BB962C8B-B14F-4D97-AF65-F5344CB8AC3E}">
        <p14:creationId xmlns:p14="http://schemas.microsoft.com/office/powerpoint/2010/main" val="29461030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宏基因组临床应用仍有诸多问题待解决</a:t>
            </a:r>
            <a:endParaRPr lang="zh-CN" altLang="en-US" dirty="0"/>
          </a:p>
        </p:txBody>
      </p:sp>
      <p:sp>
        <p:nvSpPr>
          <p:cNvPr id="25" name="Freeform 6"/>
          <p:cNvSpPr>
            <a:spLocks/>
          </p:cNvSpPr>
          <p:nvPr/>
        </p:nvSpPr>
        <p:spPr bwMode="auto">
          <a:xfrm>
            <a:off x="8466761" y="3072251"/>
            <a:ext cx="1025487" cy="1154568"/>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6424"/>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Bebas" pitchFamily="2" charset="0"/>
              <a:ea typeface="微软雅黑" panose="020B0503020204020204" pitchFamily="34" charset="-122"/>
              <a:sym typeface="Bebas" pitchFamily="2" charset="0"/>
            </a:endParaRPr>
          </a:p>
        </p:txBody>
      </p:sp>
      <p:sp>
        <p:nvSpPr>
          <p:cNvPr id="26" name="Freeform 5"/>
          <p:cNvSpPr>
            <a:spLocks/>
          </p:cNvSpPr>
          <p:nvPr/>
        </p:nvSpPr>
        <p:spPr bwMode="auto">
          <a:xfrm>
            <a:off x="2578007" y="3395299"/>
            <a:ext cx="985250" cy="1109268"/>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A73C"/>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Bebas" pitchFamily="2" charset="0"/>
              <a:ea typeface="微软雅黑" panose="020B0503020204020204" pitchFamily="34" charset="-122"/>
              <a:sym typeface="Bebas" pitchFamily="2" charset="0"/>
            </a:endParaRPr>
          </a:p>
        </p:txBody>
      </p:sp>
      <p:sp>
        <p:nvSpPr>
          <p:cNvPr id="27" name="Freeform 3"/>
          <p:cNvSpPr>
            <a:spLocks/>
          </p:cNvSpPr>
          <p:nvPr/>
        </p:nvSpPr>
        <p:spPr bwMode="auto">
          <a:xfrm>
            <a:off x="3722047" y="3994772"/>
            <a:ext cx="1222690" cy="1376594"/>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A73C"/>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Bebas" pitchFamily="2" charset="0"/>
              <a:ea typeface="微软雅黑" panose="020B0503020204020204" pitchFamily="34" charset="-122"/>
              <a:sym typeface="Bebas" pitchFamily="2" charset="0"/>
            </a:endParaRPr>
          </a:p>
        </p:txBody>
      </p:sp>
      <p:sp>
        <p:nvSpPr>
          <p:cNvPr id="28" name="Freeform 4"/>
          <p:cNvSpPr>
            <a:spLocks/>
          </p:cNvSpPr>
          <p:nvPr/>
        </p:nvSpPr>
        <p:spPr bwMode="auto">
          <a:xfrm>
            <a:off x="7113915" y="2238818"/>
            <a:ext cx="1222690" cy="1376594"/>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A73C"/>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Bebas" pitchFamily="2" charset="0"/>
              <a:ea typeface="微软雅黑" panose="020B0503020204020204" pitchFamily="34" charset="-122"/>
              <a:sym typeface="Bebas" pitchFamily="2" charset="0"/>
            </a:endParaRPr>
          </a:p>
        </p:txBody>
      </p:sp>
      <p:sp>
        <p:nvSpPr>
          <p:cNvPr id="29" name="Freeform 2"/>
          <p:cNvSpPr>
            <a:spLocks/>
          </p:cNvSpPr>
          <p:nvPr/>
        </p:nvSpPr>
        <p:spPr bwMode="auto">
          <a:xfrm>
            <a:off x="6206963" y="3465757"/>
            <a:ext cx="1664360" cy="1873858"/>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6424"/>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Bebas" pitchFamily="2" charset="0"/>
              <a:ea typeface="微软雅黑" panose="020B0503020204020204" pitchFamily="34" charset="-122"/>
              <a:sym typeface="Bebas" pitchFamily="2" charset="0"/>
            </a:endParaRPr>
          </a:p>
        </p:txBody>
      </p:sp>
      <p:sp>
        <p:nvSpPr>
          <p:cNvPr id="30" name="Freeform 1"/>
          <p:cNvSpPr>
            <a:spLocks/>
          </p:cNvSpPr>
          <p:nvPr/>
        </p:nvSpPr>
        <p:spPr bwMode="auto">
          <a:xfrm>
            <a:off x="4426647" y="2402617"/>
            <a:ext cx="1664360" cy="1873858"/>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06424"/>
          </a:solidFill>
          <a:ln w="25400">
            <a:noFill/>
          </a:ln>
          <a:effectLst>
            <a:outerShdw blurRad="241300" dist="38100" dir="5400000" sx="90000" sy="-19000"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Bebas" pitchFamily="2" charset="0"/>
              <a:ea typeface="微软雅黑" panose="020B0503020204020204" pitchFamily="34" charset="-122"/>
              <a:sym typeface="Bebas" pitchFamily="2" charset="0"/>
            </a:endParaRPr>
          </a:p>
        </p:txBody>
      </p:sp>
      <p:cxnSp>
        <p:nvCxnSpPr>
          <p:cNvPr id="31" name="肘形连接符 30"/>
          <p:cNvCxnSpPr/>
          <p:nvPr/>
        </p:nvCxnSpPr>
        <p:spPr>
          <a:xfrm rot="10800000">
            <a:off x="1382543" y="1525928"/>
            <a:ext cx="3858305" cy="797270"/>
          </a:xfrm>
          <a:prstGeom prst="bentConnector3">
            <a:avLst>
              <a:gd name="adj1" fmla="val -296"/>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TextBox 4"/>
          <p:cNvSpPr txBox="1"/>
          <p:nvPr/>
        </p:nvSpPr>
        <p:spPr>
          <a:xfrm>
            <a:off x="1382543" y="1712187"/>
            <a:ext cx="3577599" cy="692497"/>
          </a:xfrm>
          <a:prstGeom prst="rect">
            <a:avLst/>
          </a:prstGeom>
          <a:noFill/>
        </p:spPr>
        <p:txBody>
          <a:bodyPr wrap="square" rtlCol="0">
            <a:spAutoFit/>
          </a:bodyPr>
          <a:lstStyle/>
          <a:p>
            <a:pPr algn="r">
              <a:lnSpc>
                <a:spcPct val="130000"/>
              </a:lnSpc>
            </a:pPr>
            <a:r>
              <a:rPr lang="zh-CN" altLang="en-US" sz="1600" b="1" dirty="0">
                <a:latin typeface="Arial" panose="020B0604020202020204" pitchFamily="34" charset="0"/>
                <a:cs typeface="Arial" panose="020B0604020202020204" pitchFamily="34" charset="0"/>
              </a:rPr>
              <a:t>人源基因组的</a:t>
            </a:r>
            <a:r>
              <a:rPr lang="zh-CN" altLang="en-US" sz="1600" b="1" dirty="0" smtClean="0">
                <a:latin typeface="Arial" panose="020B0604020202020204" pitchFamily="34" charset="0"/>
                <a:cs typeface="Arial" panose="020B0604020202020204" pitchFamily="34" charset="0"/>
              </a:rPr>
              <a:t>干扰</a:t>
            </a:r>
            <a:endParaRPr lang="en-US" altLang="zh-CN" sz="1600" b="1" dirty="0" smtClean="0">
              <a:latin typeface="Arial" panose="020B0604020202020204" pitchFamily="34" charset="0"/>
              <a:cs typeface="Arial" panose="020B0604020202020204" pitchFamily="34" charset="0"/>
            </a:endParaRPr>
          </a:p>
          <a:p>
            <a:pPr algn="r">
              <a:lnSpc>
                <a:spcPct val="130000"/>
              </a:lnSpc>
            </a:pPr>
            <a:r>
              <a:rPr lang="zh-CN" altLang="en-US" sz="1400" dirty="0" smtClean="0">
                <a:latin typeface="Arial" panose="020B0604020202020204" pitchFamily="34" charset="0"/>
                <a:cs typeface="Arial" panose="020B0604020202020204" pitchFamily="34" charset="0"/>
              </a:rPr>
              <a:t>人</a:t>
            </a:r>
            <a:r>
              <a:rPr lang="zh-CN" altLang="en-US" sz="1400" dirty="0">
                <a:latin typeface="Arial" panose="020B0604020202020204" pitchFamily="34" charset="0"/>
                <a:cs typeface="Arial" panose="020B0604020202020204" pitchFamily="34" charset="0"/>
              </a:rPr>
              <a:t>源基因组是微生物的一千倍</a:t>
            </a:r>
            <a:endParaRPr lang="en-US" altLang="zh-CN" sz="1400" dirty="0">
              <a:latin typeface="Arial" panose="020B0604020202020204" pitchFamily="34" charset="0"/>
              <a:cs typeface="Arial" panose="020B0604020202020204" pitchFamily="34" charset="0"/>
            </a:endParaRPr>
          </a:p>
        </p:txBody>
      </p:sp>
      <p:cxnSp>
        <p:nvCxnSpPr>
          <p:cNvPr id="33" name="肘形连接符 32"/>
          <p:cNvCxnSpPr/>
          <p:nvPr/>
        </p:nvCxnSpPr>
        <p:spPr>
          <a:xfrm rot="10800000">
            <a:off x="1432692" y="2624347"/>
            <a:ext cx="2190323" cy="953450"/>
          </a:xfrm>
          <a:prstGeom prst="bentConnector3">
            <a:avLst>
              <a:gd name="adj1" fmla="val -20448"/>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TextBox 4"/>
          <p:cNvSpPr txBox="1"/>
          <p:nvPr/>
        </p:nvSpPr>
        <p:spPr>
          <a:xfrm>
            <a:off x="1182347" y="2813593"/>
            <a:ext cx="2691011" cy="553998"/>
          </a:xfrm>
          <a:prstGeom prst="rect">
            <a:avLst/>
          </a:prstGeom>
          <a:noFill/>
        </p:spPr>
        <p:txBody>
          <a:bodyPr wrap="square" rtlCol="0">
            <a:spAutoFit/>
          </a:bodyPr>
          <a:lstStyle/>
          <a:p>
            <a:pPr algn="r"/>
            <a:r>
              <a:rPr lang="en-US" altLang="zh-CN" sz="1600" b="1" dirty="0">
                <a:latin typeface="Arial" panose="020B0604020202020204" pitchFamily="34" charset="0"/>
                <a:cs typeface="Arial" panose="020B0604020202020204" pitchFamily="34" charset="0"/>
              </a:rPr>
              <a:t>RNA</a:t>
            </a:r>
            <a:r>
              <a:rPr lang="zh-CN" altLang="en-US" sz="1600" b="1" dirty="0" smtClean="0">
                <a:latin typeface="Arial" panose="020B0604020202020204" pitchFamily="34" charset="0"/>
                <a:cs typeface="Arial" panose="020B0604020202020204" pitchFamily="34" charset="0"/>
              </a:rPr>
              <a:t>检测</a:t>
            </a:r>
            <a:endParaRPr lang="en-US" altLang="zh-CN" sz="1600" b="1" dirty="0" smtClean="0">
              <a:latin typeface="Arial" panose="020B0604020202020204" pitchFamily="34" charset="0"/>
              <a:cs typeface="Arial" panose="020B0604020202020204" pitchFamily="34" charset="0"/>
            </a:endParaRPr>
          </a:p>
          <a:p>
            <a:pPr algn="r"/>
            <a:r>
              <a:rPr lang="en-US" altLang="zh-CN" sz="1400" dirty="0"/>
              <a:t>RNA</a:t>
            </a:r>
            <a:r>
              <a:rPr lang="zh-CN" altLang="en-US" sz="1400" dirty="0">
                <a:solidFill>
                  <a:srgbClr val="FF0000"/>
                </a:solidFill>
              </a:rPr>
              <a:t>易降解</a:t>
            </a:r>
            <a:endParaRPr lang="en-US" altLang="zh-CN" sz="1400" b="1" dirty="0">
              <a:latin typeface="Arial" panose="020B0604020202020204" pitchFamily="34" charset="0"/>
              <a:cs typeface="Arial" panose="020B0604020202020204" pitchFamily="34" charset="0"/>
            </a:endParaRPr>
          </a:p>
        </p:txBody>
      </p:sp>
      <p:cxnSp>
        <p:nvCxnSpPr>
          <p:cNvPr id="35" name="肘形连接符 34"/>
          <p:cNvCxnSpPr/>
          <p:nvPr/>
        </p:nvCxnSpPr>
        <p:spPr>
          <a:xfrm flipH="1">
            <a:off x="1366614" y="5407557"/>
            <a:ext cx="2951818" cy="862095"/>
          </a:xfrm>
          <a:prstGeom prst="bentConnector3">
            <a:avLst>
              <a:gd name="adj1" fmla="val -29249"/>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TextBox 4"/>
          <p:cNvSpPr txBox="1"/>
          <p:nvPr/>
        </p:nvSpPr>
        <p:spPr>
          <a:xfrm>
            <a:off x="1559496" y="5729704"/>
            <a:ext cx="3326818" cy="553998"/>
          </a:xfrm>
          <a:prstGeom prst="rect">
            <a:avLst/>
          </a:prstGeom>
          <a:noFill/>
        </p:spPr>
        <p:txBody>
          <a:bodyPr wrap="square" rtlCol="0">
            <a:spAutoFit/>
          </a:bodyPr>
          <a:lstStyle/>
          <a:p>
            <a:pPr algn="r"/>
            <a:r>
              <a:rPr lang="zh-CN" altLang="en-US" sz="1600" b="1" dirty="0">
                <a:latin typeface="Arial" panose="020B0604020202020204" pitchFamily="34" charset="0"/>
              </a:rPr>
              <a:t>微生物基因组</a:t>
            </a:r>
            <a:r>
              <a:rPr lang="zh-CN" altLang="en-US" sz="1600" b="1" dirty="0" smtClean="0">
                <a:latin typeface="Arial" panose="020B0604020202020204" pitchFamily="34" charset="0"/>
              </a:rPr>
              <a:t>数据库</a:t>
            </a:r>
            <a:endParaRPr lang="en-US" altLang="zh-CN" sz="1600" b="1" dirty="0" smtClean="0">
              <a:latin typeface="Arial" panose="020B0604020202020204" pitchFamily="34" charset="0"/>
            </a:endParaRPr>
          </a:p>
          <a:p>
            <a:pPr algn="r"/>
            <a:r>
              <a:rPr lang="zh-CN" altLang="en-US" sz="1400" dirty="0"/>
              <a:t>物种</a:t>
            </a:r>
            <a:r>
              <a:rPr lang="zh-CN" altLang="en-US" sz="1400" dirty="0">
                <a:solidFill>
                  <a:srgbClr val="FF0000"/>
                </a:solidFill>
              </a:rPr>
              <a:t>种类</a:t>
            </a:r>
            <a:r>
              <a:rPr lang="zh-CN" altLang="en-US" sz="1400" dirty="0"/>
              <a:t>；基因组</a:t>
            </a:r>
            <a:r>
              <a:rPr lang="zh-CN" altLang="en-US" sz="1400" dirty="0">
                <a:solidFill>
                  <a:srgbClr val="FF0000"/>
                </a:solidFill>
              </a:rPr>
              <a:t>质量</a:t>
            </a:r>
            <a:r>
              <a:rPr lang="zh-CN" altLang="en-US" sz="1400" dirty="0"/>
              <a:t>（完整程度）</a:t>
            </a:r>
            <a:endParaRPr lang="en-US" altLang="zh-CN" sz="1400" b="1" dirty="0">
              <a:latin typeface="Arial" panose="020B0604020202020204" pitchFamily="34" charset="0"/>
            </a:endParaRPr>
          </a:p>
        </p:txBody>
      </p:sp>
      <p:cxnSp>
        <p:nvCxnSpPr>
          <p:cNvPr id="37" name="肘形连接符 36"/>
          <p:cNvCxnSpPr/>
          <p:nvPr/>
        </p:nvCxnSpPr>
        <p:spPr>
          <a:xfrm>
            <a:off x="7037223" y="5408686"/>
            <a:ext cx="3672199" cy="830189"/>
          </a:xfrm>
          <a:prstGeom prst="bentConnector3">
            <a:avLst>
              <a:gd name="adj1" fmla="val 199"/>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TextBox 4"/>
          <p:cNvSpPr txBox="1"/>
          <p:nvPr/>
        </p:nvSpPr>
        <p:spPr>
          <a:xfrm>
            <a:off x="7212600" y="5470374"/>
            <a:ext cx="3481375" cy="692497"/>
          </a:xfrm>
          <a:prstGeom prst="rect">
            <a:avLst/>
          </a:prstGeom>
          <a:noFill/>
        </p:spPr>
        <p:txBody>
          <a:bodyPr wrap="square" rtlCol="0">
            <a:spAutoFit/>
          </a:bodyPr>
          <a:lstStyle/>
          <a:p>
            <a:pPr algn="just">
              <a:lnSpc>
                <a:spcPct val="130000"/>
              </a:lnSpc>
            </a:pPr>
            <a:r>
              <a:rPr lang="zh-CN" altLang="en-US" sz="1600" b="1" dirty="0" smtClean="0">
                <a:latin typeface="Arial" panose="020B0604020202020204" pitchFamily="34" charset="0"/>
                <a:cs typeface="Arial" panose="020B0604020202020204" pitchFamily="34" charset="0"/>
              </a:rPr>
              <a:t>背景</a:t>
            </a:r>
            <a:r>
              <a:rPr lang="zh-CN" altLang="en-US" sz="1600" b="1" dirty="0">
                <a:latin typeface="Arial" panose="020B0604020202020204" pitchFamily="34" charset="0"/>
                <a:cs typeface="Arial" panose="020B0604020202020204" pitchFamily="34" charset="0"/>
              </a:rPr>
              <a:t>菌的</a:t>
            </a:r>
            <a:r>
              <a:rPr lang="zh-CN" altLang="en-US" sz="1600" b="1" dirty="0" smtClean="0">
                <a:latin typeface="Arial" panose="020B0604020202020204" pitchFamily="34" charset="0"/>
                <a:cs typeface="Arial" panose="020B0604020202020204" pitchFamily="34" charset="0"/>
              </a:rPr>
              <a:t>干扰</a:t>
            </a:r>
            <a:endParaRPr lang="en-US" altLang="zh-CN" sz="1600" b="1" dirty="0" smtClean="0">
              <a:latin typeface="Arial" panose="020B0604020202020204" pitchFamily="34" charset="0"/>
              <a:cs typeface="Arial" panose="020B0604020202020204" pitchFamily="34" charset="0"/>
            </a:endParaRPr>
          </a:p>
          <a:p>
            <a:pPr algn="just">
              <a:lnSpc>
                <a:spcPct val="130000"/>
              </a:lnSpc>
            </a:pPr>
            <a:r>
              <a:rPr lang="zh-CN" altLang="en-US" sz="1400" dirty="0" smtClean="0">
                <a:latin typeface="Arial" panose="020B0604020202020204" pitchFamily="34" charset="0"/>
                <a:cs typeface="Arial" panose="020B0604020202020204" pitchFamily="34" charset="0"/>
              </a:rPr>
              <a:t>试剂</a:t>
            </a:r>
            <a:r>
              <a:rPr lang="zh-CN" altLang="en-US" sz="1400" dirty="0">
                <a:latin typeface="Arial" panose="020B0604020202020204" pitchFamily="34" charset="0"/>
                <a:cs typeface="Arial" panose="020B0604020202020204" pitchFamily="34" charset="0"/>
              </a:rPr>
              <a:t>菌、定植菌、环境菌、条件致病菌</a:t>
            </a:r>
            <a:endParaRPr lang="zh-CN" altLang="en-US" sz="1400" dirty="0">
              <a:solidFill>
                <a:schemeClr val="tx1">
                  <a:lumMod val="50000"/>
                  <a:lumOff val="50000"/>
                </a:schemeClr>
              </a:solidFill>
              <a:latin typeface="Arial" panose="020B0604020202020204" pitchFamily="34" charset="0"/>
              <a:cs typeface="Arial" panose="020B0604020202020204" pitchFamily="34" charset="0"/>
              <a:sym typeface="Bebas" pitchFamily="2" charset="0"/>
            </a:endParaRPr>
          </a:p>
        </p:txBody>
      </p:sp>
      <p:cxnSp>
        <p:nvCxnSpPr>
          <p:cNvPr id="39" name="肘形连接符 38"/>
          <p:cNvCxnSpPr/>
          <p:nvPr/>
        </p:nvCxnSpPr>
        <p:spPr>
          <a:xfrm flipV="1">
            <a:off x="7718374" y="1484784"/>
            <a:ext cx="2891740" cy="706197"/>
          </a:xfrm>
          <a:prstGeom prst="bentConnector3">
            <a:avLst>
              <a:gd name="adj1" fmla="val 109"/>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TextBox 4"/>
          <p:cNvSpPr txBox="1"/>
          <p:nvPr/>
        </p:nvSpPr>
        <p:spPr>
          <a:xfrm>
            <a:off x="7892475" y="1548306"/>
            <a:ext cx="2642334" cy="692497"/>
          </a:xfrm>
          <a:prstGeom prst="rect">
            <a:avLst/>
          </a:prstGeom>
          <a:noFill/>
        </p:spPr>
        <p:txBody>
          <a:bodyPr wrap="square" rtlCol="0">
            <a:spAutoFit/>
          </a:bodyPr>
          <a:lstStyle/>
          <a:p>
            <a:pPr algn="just">
              <a:lnSpc>
                <a:spcPct val="130000"/>
              </a:lnSpc>
            </a:pPr>
            <a:r>
              <a:rPr lang="zh-CN" altLang="en-US" sz="1600" b="1" dirty="0">
                <a:latin typeface="Arial" panose="020B0604020202020204" pitchFamily="34" charset="0"/>
                <a:cs typeface="Arial" panose="020B0604020202020204" pitchFamily="34" charset="0"/>
              </a:rPr>
              <a:t>针对特殊病原体的核酸</a:t>
            </a:r>
            <a:r>
              <a:rPr lang="zh-CN" altLang="en-US" sz="1600" b="1" dirty="0" smtClean="0">
                <a:latin typeface="Arial" panose="020B0604020202020204" pitchFamily="34" charset="0"/>
                <a:cs typeface="Arial" panose="020B0604020202020204" pitchFamily="34" charset="0"/>
              </a:rPr>
              <a:t>提取</a:t>
            </a:r>
            <a:endParaRPr lang="en-US" altLang="zh-CN" sz="1600" b="1" dirty="0" smtClean="0">
              <a:latin typeface="Arial" panose="020B0604020202020204" pitchFamily="34" charset="0"/>
              <a:cs typeface="Arial" panose="020B0604020202020204" pitchFamily="34" charset="0"/>
            </a:endParaRPr>
          </a:p>
          <a:p>
            <a:pPr algn="just">
              <a:lnSpc>
                <a:spcPct val="130000"/>
              </a:lnSpc>
            </a:pPr>
            <a:r>
              <a:rPr lang="zh-CN" altLang="en-US" sz="1400" dirty="0" smtClean="0">
                <a:latin typeface="Arial" panose="020B0604020202020204" pitchFamily="34" charset="0"/>
                <a:cs typeface="Arial" panose="020B0604020202020204" pitchFamily="34" charset="0"/>
              </a:rPr>
              <a:t>胞</a:t>
            </a:r>
            <a:r>
              <a:rPr lang="zh-CN" altLang="en-US" sz="1400" dirty="0">
                <a:latin typeface="Arial" panose="020B0604020202020204" pitchFamily="34" charset="0"/>
                <a:cs typeface="Arial" panose="020B0604020202020204" pitchFamily="34" charset="0"/>
              </a:rPr>
              <a:t>内菌、真菌、</a:t>
            </a:r>
            <a:r>
              <a:rPr lang="zh-CN" altLang="en-US" sz="1400" dirty="0">
                <a:solidFill>
                  <a:srgbClr val="C00000"/>
                </a:solidFill>
                <a:latin typeface="Arial" panose="020B0604020202020204" pitchFamily="34" charset="0"/>
                <a:cs typeface="Arial" panose="020B0604020202020204" pitchFamily="34" charset="0"/>
              </a:rPr>
              <a:t>结核杆菌</a:t>
            </a:r>
            <a:endParaRPr lang="zh-CN" altLang="en-US" sz="1400" dirty="0">
              <a:solidFill>
                <a:srgbClr val="C00000"/>
              </a:solidFill>
              <a:latin typeface="Arial" panose="020B0604020202020204" pitchFamily="34" charset="0"/>
              <a:cs typeface="Arial" panose="020B0604020202020204" pitchFamily="34" charset="0"/>
              <a:sym typeface="Bebas" pitchFamily="2" charset="0"/>
            </a:endParaRPr>
          </a:p>
        </p:txBody>
      </p:sp>
      <p:cxnSp>
        <p:nvCxnSpPr>
          <p:cNvPr id="41" name="肘形连接符 40"/>
          <p:cNvCxnSpPr/>
          <p:nvPr/>
        </p:nvCxnSpPr>
        <p:spPr>
          <a:xfrm>
            <a:off x="8449463" y="3964951"/>
            <a:ext cx="2160651" cy="1177937"/>
          </a:xfrm>
          <a:prstGeom prst="bentConnector3">
            <a:avLst>
              <a:gd name="adj1" fmla="val -14421"/>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TextBox 4"/>
          <p:cNvSpPr txBox="1"/>
          <p:nvPr/>
        </p:nvSpPr>
        <p:spPr>
          <a:xfrm>
            <a:off x="8255410" y="4504567"/>
            <a:ext cx="2438565" cy="412421"/>
          </a:xfrm>
          <a:prstGeom prst="rect">
            <a:avLst/>
          </a:prstGeom>
          <a:noFill/>
        </p:spPr>
        <p:txBody>
          <a:bodyPr wrap="square" rtlCol="0">
            <a:spAutoFit/>
          </a:bodyPr>
          <a:lstStyle/>
          <a:p>
            <a:pPr algn="just">
              <a:lnSpc>
                <a:spcPct val="130000"/>
              </a:lnSpc>
            </a:pPr>
            <a:r>
              <a:rPr lang="zh-CN" altLang="en-US" sz="1600" b="1" dirty="0" smtClean="0">
                <a:latin typeface="Bebas" pitchFamily="2" charset="0"/>
                <a:ea typeface="微软雅黑" panose="020B0503020204020204" pitchFamily="34" charset="-122"/>
                <a:sym typeface="Bebas" pitchFamily="2" charset="0"/>
              </a:rPr>
              <a:t>报告规范</a:t>
            </a:r>
            <a:endParaRPr lang="zh-CN" altLang="en-US" sz="1600" b="1" dirty="0">
              <a:latin typeface="Bebas" pitchFamily="2" charset="0"/>
              <a:ea typeface="微软雅黑" panose="020B0503020204020204" pitchFamily="34" charset="-122"/>
              <a:sym typeface="Bebas" pitchFamily="2" charset="0"/>
            </a:endParaRPr>
          </a:p>
        </p:txBody>
      </p:sp>
      <p:sp>
        <p:nvSpPr>
          <p:cNvPr id="47" name="任意多边形 46"/>
          <p:cNvSpPr>
            <a:spLocks noChangeArrowheads="1"/>
          </p:cNvSpPr>
          <p:nvPr/>
        </p:nvSpPr>
        <p:spPr bwMode="auto">
          <a:xfrm>
            <a:off x="8821516" y="3498992"/>
            <a:ext cx="324000" cy="252000"/>
          </a:xfrm>
          <a:custGeom>
            <a:avLst/>
            <a:gdLst>
              <a:gd name="connsiteX0" fmla="*/ 962602 w 1315898"/>
              <a:gd name="connsiteY0" fmla="*/ 690258 h 1020859"/>
              <a:gd name="connsiteX1" fmla="*/ 1315898 w 1315898"/>
              <a:gd name="connsiteY1" fmla="*/ 690258 h 1020859"/>
              <a:gd name="connsiteX2" fmla="*/ 1315898 w 1315898"/>
              <a:gd name="connsiteY2" fmla="*/ 1020859 h 1020859"/>
              <a:gd name="connsiteX3" fmla="*/ 962602 w 1315898"/>
              <a:gd name="connsiteY3" fmla="*/ 1020859 h 1020859"/>
              <a:gd name="connsiteX4" fmla="*/ 481084 w 1315898"/>
              <a:gd name="connsiteY4" fmla="*/ 337829 h 1020859"/>
              <a:gd name="connsiteX5" fmla="*/ 834814 w 1315898"/>
              <a:gd name="connsiteY5" fmla="*/ 337829 h 1020859"/>
              <a:gd name="connsiteX6" fmla="*/ 834814 w 1315898"/>
              <a:gd name="connsiteY6" fmla="*/ 1020859 h 1020859"/>
              <a:gd name="connsiteX7" fmla="*/ 481084 w 1315898"/>
              <a:gd name="connsiteY7" fmla="*/ 1020859 h 1020859"/>
              <a:gd name="connsiteX8" fmla="*/ 0 w 1315898"/>
              <a:gd name="connsiteY8" fmla="*/ 0 h 1020859"/>
              <a:gd name="connsiteX9" fmla="*/ 353296 w 1315898"/>
              <a:gd name="connsiteY9" fmla="*/ 0 h 1020859"/>
              <a:gd name="connsiteX10" fmla="*/ 353296 w 1315898"/>
              <a:gd name="connsiteY10" fmla="*/ 1020859 h 1020859"/>
              <a:gd name="connsiteX11" fmla="*/ 0 w 1315898"/>
              <a:gd name="connsiteY11" fmla="*/ 1020859 h 10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5898" h="1020859">
                <a:moveTo>
                  <a:pt x="962602" y="690258"/>
                </a:moveTo>
                <a:lnTo>
                  <a:pt x="1315898" y="690258"/>
                </a:lnTo>
                <a:lnTo>
                  <a:pt x="1315898" y="1020859"/>
                </a:lnTo>
                <a:lnTo>
                  <a:pt x="962602" y="1020859"/>
                </a:lnTo>
                <a:close/>
                <a:moveTo>
                  <a:pt x="481084" y="337829"/>
                </a:moveTo>
                <a:lnTo>
                  <a:pt x="834814" y="337829"/>
                </a:lnTo>
                <a:lnTo>
                  <a:pt x="834814" y="1020859"/>
                </a:lnTo>
                <a:lnTo>
                  <a:pt x="481084" y="1020859"/>
                </a:lnTo>
                <a:close/>
                <a:moveTo>
                  <a:pt x="0" y="0"/>
                </a:moveTo>
                <a:lnTo>
                  <a:pt x="353296" y="0"/>
                </a:lnTo>
                <a:lnTo>
                  <a:pt x="353296" y="1020859"/>
                </a:lnTo>
                <a:lnTo>
                  <a:pt x="0" y="1020859"/>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bg1"/>
              </a:solidFill>
              <a:latin typeface="Bebas" pitchFamily="2" charset="0"/>
              <a:ea typeface="微软雅黑" panose="020B0503020204020204" pitchFamily="34" charset="-122"/>
              <a:sym typeface="Bebas" pitchFamily="2" charset="0"/>
            </a:endParaRPr>
          </a:p>
        </p:txBody>
      </p:sp>
      <p:sp>
        <p:nvSpPr>
          <p:cNvPr id="56" name="Freeform 6"/>
          <p:cNvSpPr>
            <a:spLocks noEditPoints="1"/>
          </p:cNvSpPr>
          <p:nvPr/>
        </p:nvSpPr>
        <p:spPr bwMode="auto">
          <a:xfrm>
            <a:off x="6767223" y="4138465"/>
            <a:ext cx="540000" cy="540000"/>
          </a:xfrm>
          <a:custGeom>
            <a:avLst/>
            <a:gdLst>
              <a:gd name="T0" fmla="*/ 107 w 225"/>
              <a:gd name="T1" fmla="*/ 116 h 226"/>
              <a:gd name="T2" fmla="*/ 163 w 225"/>
              <a:gd name="T3" fmla="*/ 214 h 226"/>
              <a:gd name="T4" fmla="*/ 113 w 225"/>
              <a:gd name="T5" fmla="*/ 226 h 226"/>
              <a:gd name="T6" fmla="*/ 0 w 225"/>
              <a:gd name="T7" fmla="*/ 113 h 226"/>
              <a:gd name="T8" fmla="*/ 106 w 225"/>
              <a:gd name="T9" fmla="*/ 0 h 226"/>
              <a:gd name="T10" fmla="*/ 106 w 225"/>
              <a:gd name="T11" fmla="*/ 113 h 226"/>
              <a:gd name="T12" fmla="*/ 107 w 225"/>
              <a:gd name="T13" fmla="*/ 116 h 226"/>
              <a:gd name="T14" fmla="*/ 225 w 225"/>
              <a:gd name="T15" fmla="*/ 106 h 226"/>
              <a:gd name="T16" fmla="*/ 120 w 225"/>
              <a:gd name="T17" fmla="*/ 106 h 226"/>
              <a:gd name="T18" fmla="*/ 120 w 225"/>
              <a:gd name="T19" fmla="*/ 0 h 226"/>
              <a:gd name="T20" fmla="*/ 225 w 225"/>
              <a:gd name="T21" fmla="*/ 106 h 226"/>
              <a:gd name="T22" fmla="*/ 134 w 225"/>
              <a:gd name="T23" fmla="*/ 92 h 226"/>
              <a:gd name="T24" fmla="*/ 209 w 225"/>
              <a:gd name="T25" fmla="*/ 92 h 226"/>
              <a:gd name="T26" fmla="*/ 134 w 225"/>
              <a:gd name="T27" fmla="*/ 16 h 226"/>
              <a:gd name="T28" fmla="*/ 134 w 225"/>
              <a:gd name="T29" fmla="*/ 92 h 226"/>
              <a:gd name="T30" fmla="*/ 175 w 225"/>
              <a:gd name="T31" fmla="*/ 207 h 226"/>
              <a:gd name="T32" fmla="*/ 225 w 225"/>
              <a:gd name="T33" fmla="*/ 120 h 226"/>
              <a:gd name="T34" fmla="*/ 125 w 225"/>
              <a:gd name="T35" fmla="*/ 120 h 226"/>
              <a:gd name="T36" fmla="*/ 175 w 225"/>
              <a:gd name="T37" fmla="*/ 207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226">
                <a:moveTo>
                  <a:pt x="107" y="116"/>
                </a:moveTo>
                <a:cubicBezTo>
                  <a:pt x="163" y="214"/>
                  <a:pt x="163" y="214"/>
                  <a:pt x="163" y="214"/>
                </a:cubicBezTo>
                <a:cubicBezTo>
                  <a:pt x="148" y="221"/>
                  <a:pt x="131" y="226"/>
                  <a:pt x="113" y="226"/>
                </a:cubicBezTo>
                <a:cubicBezTo>
                  <a:pt x="51" y="226"/>
                  <a:pt x="0" y="175"/>
                  <a:pt x="0" y="113"/>
                </a:cubicBezTo>
                <a:cubicBezTo>
                  <a:pt x="0" y="53"/>
                  <a:pt x="47" y="4"/>
                  <a:pt x="106" y="0"/>
                </a:cubicBezTo>
                <a:cubicBezTo>
                  <a:pt x="106" y="113"/>
                  <a:pt x="106" y="113"/>
                  <a:pt x="106" y="113"/>
                </a:cubicBezTo>
                <a:cubicBezTo>
                  <a:pt x="106" y="114"/>
                  <a:pt x="106" y="115"/>
                  <a:pt x="107" y="116"/>
                </a:cubicBezTo>
                <a:close/>
                <a:moveTo>
                  <a:pt x="225" y="106"/>
                </a:moveTo>
                <a:cubicBezTo>
                  <a:pt x="120" y="106"/>
                  <a:pt x="120" y="106"/>
                  <a:pt x="120" y="106"/>
                </a:cubicBezTo>
                <a:cubicBezTo>
                  <a:pt x="120" y="0"/>
                  <a:pt x="120" y="0"/>
                  <a:pt x="120" y="0"/>
                </a:cubicBezTo>
                <a:cubicBezTo>
                  <a:pt x="177" y="4"/>
                  <a:pt x="222" y="49"/>
                  <a:pt x="225" y="106"/>
                </a:cubicBezTo>
                <a:moveTo>
                  <a:pt x="134" y="92"/>
                </a:moveTo>
                <a:cubicBezTo>
                  <a:pt x="209" y="92"/>
                  <a:pt x="209" y="92"/>
                  <a:pt x="209" y="92"/>
                </a:cubicBezTo>
                <a:cubicBezTo>
                  <a:pt x="201" y="54"/>
                  <a:pt x="172" y="25"/>
                  <a:pt x="134" y="16"/>
                </a:cubicBezTo>
                <a:lnTo>
                  <a:pt x="134" y="92"/>
                </a:lnTo>
                <a:close/>
                <a:moveTo>
                  <a:pt x="175" y="207"/>
                </a:moveTo>
                <a:cubicBezTo>
                  <a:pt x="204" y="188"/>
                  <a:pt x="223" y="156"/>
                  <a:pt x="225" y="120"/>
                </a:cubicBezTo>
                <a:cubicBezTo>
                  <a:pt x="125" y="120"/>
                  <a:pt x="125" y="120"/>
                  <a:pt x="125" y="120"/>
                </a:cubicBezTo>
                <a:lnTo>
                  <a:pt x="175" y="207"/>
                </a:ln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Bebas" pitchFamily="2" charset="0"/>
              <a:ea typeface="微软雅黑" panose="020B0503020204020204" pitchFamily="34" charset="-122"/>
              <a:sym typeface="Bebas" pitchFamily="2" charset="0"/>
            </a:endParaRPr>
          </a:p>
        </p:txBody>
      </p:sp>
      <p:sp>
        <p:nvSpPr>
          <p:cNvPr id="57" name="Freeform 8"/>
          <p:cNvSpPr>
            <a:spLocks/>
          </p:cNvSpPr>
          <p:nvPr/>
        </p:nvSpPr>
        <p:spPr bwMode="auto">
          <a:xfrm>
            <a:off x="4960142" y="2989660"/>
            <a:ext cx="612000" cy="504000"/>
          </a:xfrm>
          <a:custGeom>
            <a:avLst/>
            <a:gdLst>
              <a:gd name="T0" fmla="*/ 196 w 203"/>
              <a:gd name="T1" fmla="*/ 152 h 181"/>
              <a:gd name="T2" fmla="*/ 182 w 203"/>
              <a:gd name="T3" fmla="*/ 140 h 181"/>
              <a:gd name="T4" fmla="*/ 148 w 203"/>
              <a:gd name="T5" fmla="*/ 127 h 181"/>
              <a:gd name="T6" fmla="*/ 147 w 203"/>
              <a:gd name="T7" fmla="*/ 126 h 181"/>
              <a:gd name="T8" fmla="*/ 147 w 203"/>
              <a:gd name="T9" fmla="*/ 126 h 181"/>
              <a:gd name="T10" fmla="*/ 133 w 203"/>
              <a:gd name="T11" fmla="*/ 117 h 181"/>
              <a:gd name="T12" fmla="*/ 133 w 203"/>
              <a:gd name="T13" fmla="*/ 117 h 181"/>
              <a:gd name="T14" fmla="*/ 133 w 203"/>
              <a:gd name="T15" fmla="*/ 117 h 181"/>
              <a:gd name="T16" fmla="*/ 133 w 203"/>
              <a:gd name="T17" fmla="*/ 116 h 181"/>
              <a:gd name="T18" fmla="*/ 133 w 203"/>
              <a:gd name="T19" fmla="*/ 116 h 181"/>
              <a:gd name="T20" fmla="*/ 133 w 203"/>
              <a:gd name="T21" fmla="*/ 116 h 181"/>
              <a:gd name="T22" fmla="*/ 133 w 203"/>
              <a:gd name="T23" fmla="*/ 116 h 181"/>
              <a:gd name="T24" fmla="*/ 133 w 203"/>
              <a:gd name="T25" fmla="*/ 116 h 181"/>
              <a:gd name="T26" fmla="*/ 130 w 203"/>
              <a:gd name="T27" fmla="*/ 114 h 181"/>
              <a:gd name="T28" fmla="*/ 130 w 203"/>
              <a:gd name="T29" fmla="*/ 114 h 181"/>
              <a:gd name="T30" fmla="*/ 130 w 203"/>
              <a:gd name="T31" fmla="*/ 114 h 181"/>
              <a:gd name="T32" fmla="*/ 130 w 203"/>
              <a:gd name="T33" fmla="*/ 114 h 181"/>
              <a:gd name="T34" fmla="*/ 130 w 203"/>
              <a:gd name="T35" fmla="*/ 114 h 181"/>
              <a:gd name="T36" fmla="*/ 130 w 203"/>
              <a:gd name="T37" fmla="*/ 114 h 181"/>
              <a:gd name="T38" fmla="*/ 130 w 203"/>
              <a:gd name="T39" fmla="*/ 114 h 181"/>
              <a:gd name="T40" fmla="*/ 129 w 203"/>
              <a:gd name="T41" fmla="*/ 113 h 181"/>
              <a:gd name="T42" fmla="*/ 126 w 203"/>
              <a:gd name="T43" fmla="*/ 105 h 181"/>
              <a:gd name="T44" fmla="*/ 125 w 203"/>
              <a:gd name="T45" fmla="*/ 104 h 181"/>
              <a:gd name="T46" fmla="*/ 126 w 203"/>
              <a:gd name="T47" fmla="*/ 97 h 181"/>
              <a:gd name="T48" fmla="*/ 127 w 203"/>
              <a:gd name="T49" fmla="*/ 96 h 181"/>
              <a:gd name="T50" fmla="*/ 130 w 203"/>
              <a:gd name="T51" fmla="*/ 85 h 181"/>
              <a:gd name="T52" fmla="*/ 136 w 203"/>
              <a:gd name="T53" fmla="*/ 75 h 181"/>
              <a:gd name="T54" fmla="*/ 138 w 203"/>
              <a:gd name="T55" fmla="*/ 57 h 181"/>
              <a:gd name="T56" fmla="*/ 136 w 203"/>
              <a:gd name="T57" fmla="*/ 58 h 181"/>
              <a:gd name="T58" fmla="*/ 138 w 203"/>
              <a:gd name="T59" fmla="*/ 44 h 181"/>
              <a:gd name="T60" fmla="*/ 133 w 203"/>
              <a:gd name="T61" fmla="*/ 17 h 181"/>
              <a:gd name="T62" fmla="*/ 122 w 203"/>
              <a:gd name="T63" fmla="*/ 7 h 181"/>
              <a:gd name="T64" fmla="*/ 115 w 203"/>
              <a:gd name="T65" fmla="*/ 3 h 181"/>
              <a:gd name="T66" fmla="*/ 82 w 203"/>
              <a:gd name="T67" fmla="*/ 3 h 181"/>
              <a:gd name="T68" fmla="*/ 65 w 203"/>
              <a:gd name="T69" fmla="*/ 15 h 181"/>
              <a:gd name="T70" fmla="*/ 60 w 203"/>
              <a:gd name="T71" fmla="*/ 44 h 181"/>
              <a:gd name="T72" fmla="*/ 63 w 203"/>
              <a:gd name="T73" fmla="*/ 54 h 181"/>
              <a:gd name="T74" fmla="*/ 63 w 203"/>
              <a:gd name="T75" fmla="*/ 57 h 181"/>
              <a:gd name="T76" fmla="*/ 62 w 203"/>
              <a:gd name="T77" fmla="*/ 57 h 181"/>
              <a:gd name="T78" fmla="*/ 64 w 203"/>
              <a:gd name="T79" fmla="*/ 75 h 181"/>
              <a:gd name="T80" fmla="*/ 70 w 203"/>
              <a:gd name="T81" fmla="*/ 85 h 181"/>
              <a:gd name="T82" fmla="*/ 73 w 203"/>
              <a:gd name="T83" fmla="*/ 96 h 181"/>
              <a:gd name="T84" fmla="*/ 75 w 203"/>
              <a:gd name="T85" fmla="*/ 97 h 181"/>
              <a:gd name="T86" fmla="*/ 75 w 203"/>
              <a:gd name="T87" fmla="*/ 103 h 181"/>
              <a:gd name="T88" fmla="*/ 76 w 203"/>
              <a:gd name="T89" fmla="*/ 106 h 181"/>
              <a:gd name="T90" fmla="*/ 75 w 203"/>
              <a:gd name="T91" fmla="*/ 105 h 181"/>
              <a:gd name="T92" fmla="*/ 72 w 203"/>
              <a:gd name="T93" fmla="*/ 114 h 181"/>
              <a:gd name="T94" fmla="*/ 72 w 203"/>
              <a:gd name="T95" fmla="*/ 114 h 181"/>
              <a:gd name="T96" fmla="*/ 68 w 203"/>
              <a:gd name="T97" fmla="*/ 116 h 181"/>
              <a:gd name="T98" fmla="*/ 55 w 203"/>
              <a:gd name="T99" fmla="*/ 125 h 181"/>
              <a:gd name="T100" fmla="*/ 55 w 203"/>
              <a:gd name="T101" fmla="*/ 126 h 181"/>
              <a:gd name="T102" fmla="*/ 54 w 203"/>
              <a:gd name="T103" fmla="*/ 126 h 181"/>
              <a:gd name="T104" fmla="*/ 54 w 203"/>
              <a:gd name="T105" fmla="*/ 126 h 181"/>
              <a:gd name="T106" fmla="*/ 53 w 203"/>
              <a:gd name="T107" fmla="*/ 127 h 181"/>
              <a:gd name="T108" fmla="*/ 19 w 203"/>
              <a:gd name="T109" fmla="*/ 140 h 181"/>
              <a:gd name="T110" fmla="*/ 6 w 203"/>
              <a:gd name="T111" fmla="*/ 152 h 181"/>
              <a:gd name="T112" fmla="*/ 0 w 203"/>
              <a:gd name="T113" fmla="*/ 181 h 181"/>
              <a:gd name="T114" fmla="*/ 203 w 203"/>
              <a:gd name="T115" fmla="*/ 181 h 181"/>
              <a:gd name="T116" fmla="*/ 196 w 203"/>
              <a:gd name="T117" fmla="*/ 1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81">
                <a:moveTo>
                  <a:pt x="196" y="152"/>
                </a:moveTo>
                <a:cubicBezTo>
                  <a:pt x="196" y="143"/>
                  <a:pt x="189" y="143"/>
                  <a:pt x="182" y="140"/>
                </a:cubicBezTo>
                <a:cubicBezTo>
                  <a:pt x="148" y="127"/>
                  <a:pt x="148" y="127"/>
                  <a:pt x="148" y="127"/>
                </a:cubicBezTo>
                <a:cubicBezTo>
                  <a:pt x="148" y="126"/>
                  <a:pt x="147" y="126"/>
                  <a:pt x="147" y="126"/>
                </a:cubicBezTo>
                <a:cubicBezTo>
                  <a:pt x="147" y="126"/>
                  <a:pt x="147" y="126"/>
                  <a:pt x="147" y="126"/>
                </a:cubicBezTo>
                <a:cubicBezTo>
                  <a:pt x="141" y="123"/>
                  <a:pt x="135" y="119"/>
                  <a:pt x="133" y="117"/>
                </a:cubicBezTo>
                <a:cubicBezTo>
                  <a:pt x="133" y="117"/>
                  <a:pt x="133" y="117"/>
                  <a:pt x="133" y="117"/>
                </a:cubicBezTo>
                <a:cubicBezTo>
                  <a:pt x="133" y="117"/>
                  <a:pt x="133" y="117"/>
                  <a:pt x="133" y="117"/>
                </a:cubicBezTo>
                <a:cubicBezTo>
                  <a:pt x="133" y="116"/>
                  <a:pt x="133" y="116"/>
                  <a:pt x="133" y="116"/>
                </a:cubicBezTo>
                <a:cubicBezTo>
                  <a:pt x="133" y="116"/>
                  <a:pt x="133" y="116"/>
                  <a:pt x="133" y="116"/>
                </a:cubicBezTo>
                <a:cubicBezTo>
                  <a:pt x="133" y="116"/>
                  <a:pt x="133" y="116"/>
                  <a:pt x="133" y="116"/>
                </a:cubicBezTo>
                <a:cubicBezTo>
                  <a:pt x="133" y="116"/>
                  <a:pt x="133" y="116"/>
                  <a:pt x="133" y="116"/>
                </a:cubicBezTo>
                <a:cubicBezTo>
                  <a:pt x="133" y="116"/>
                  <a:pt x="133" y="116"/>
                  <a:pt x="133" y="116"/>
                </a:cubicBezTo>
                <a:cubicBezTo>
                  <a:pt x="132" y="114"/>
                  <a:pt x="131"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30" y="114"/>
                  <a:pt x="130" y="114"/>
                  <a:pt x="130" y="114"/>
                </a:cubicBezTo>
                <a:cubicBezTo>
                  <a:pt x="129" y="115"/>
                  <a:pt x="129" y="114"/>
                  <a:pt x="129" y="113"/>
                </a:cubicBezTo>
                <a:cubicBezTo>
                  <a:pt x="128" y="111"/>
                  <a:pt x="126" y="106"/>
                  <a:pt x="126" y="105"/>
                </a:cubicBezTo>
                <a:cubicBezTo>
                  <a:pt x="126" y="104"/>
                  <a:pt x="125" y="107"/>
                  <a:pt x="125" y="104"/>
                </a:cubicBezTo>
                <a:cubicBezTo>
                  <a:pt x="126" y="97"/>
                  <a:pt x="126" y="97"/>
                  <a:pt x="126" y="97"/>
                </a:cubicBezTo>
                <a:cubicBezTo>
                  <a:pt x="126" y="97"/>
                  <a:pt x="127" y="96"/>
                  <a:pt x="127" y="96"/>
                </a:cubicBezTo>
                <a:cubicBezTo>
                  <a:pt x="129" y="93"/>
                  <a:pt x="129" y="86"/>
                  <a:pt x="130" y="85"/>
                </a:cubicBezTo>
                <a:cubicBezTo>
                  <a:pt x="132" y="83"/>
                  <a:pt x="134" y="83"/>
                  <a:pt x="136" y="75"/>
                </a:cubicBezTo>
                <a:cubicBezTo>
                  <a:pt x="138" y="68"/>
                  <a:pt x="141" y="57"/>
                  <a:pt x="138" y="57"/>
                </a:cubicBezTo>
                <a:cubicBezTo>
                  <a:pt x="137" y="57"/>
                  <a:pt x="137" y="57"/>
                  <a:pt x="136" y="58"/>
                </a:cubicBezTo>
                <a:cubicBezTo>
                  <a:pt x="136" y="55"/>
                  <a:pt x="137" y="49"/>
                  <a:pt x="138" y="44"/>
                </a:cubicBezTo>
                <a:cubicBezTo>
                  <a:pt x="138" y="38"/>
                  <a:pt x="137" y="22"/>
                  <a:pt x="133" y="17"/>
                </a:cubicBezTo>
                <a:cubicBezTo>
                  <a:pt x="131" y="13"/>
                  <a:pt x="127" y="9"/>
                  <a:pt x="122" y="7"/>
                </a:cubicBezTo>
                <a:cubicBezTo>
                  <a:pt x="120" y="5"/>
                  <a:pt x="117" y="4"/>
                  <a:pt x="115" y="3"/>
                </a:cubicBezTo>
                <a:cubicBezTo>
                  <a:pt x="109" y="0"/>
                  <a:pt x="89" y="1"/>
                  <a:pt x="82" y="3"/>
                </a:cubicBezTo>
                <a:cubicBezTo>
                  <a:pt x="74" y="4"/>
                  <a:pt x="69" y="9"/>
                  <a:pt x="65" y="15"/>
                </a:cubicBezTo>
                <a:cubicBezTo>
                  <a:pt x="62" y="21"/>
                  <a:pt x="60" y="38"/>
                  <a:pt x="60" y="44"/>
                </a:cubicBezTo>
                <a:cubicBezTo>
                  <a:pt x="61" y="47"/>
                  <a:pt x="62" y="52"/>
                  <a:pt x="63" y="54"/>
                </a:cubicBezTo>
                <a:cubicBezTo>
                  <a:pt x="63" y="56"/>
                  <a:pt x="63" y="56"/>
                  <a:pt x="63" y="57"/>
                </a:cubicBezTo>
                <a:cubicBezTo>
                  <a:pt x="63" y="57"/>
                  <a:pt x="63" y="57"/>
                  <a:pt x="62" y="57"/>
                </a:cubicBezTo>
                <a:cubicBezTo>
                  <a:pt x="60" y="57"/>
                  <a:pt x="62" y="68"/>
                  <a:pt x="64" y="75"/>
                </a:cubicBezTo>
                <a:cubicBezTo>
                  <a:pt x="67" y="83"/>
                  <a:pt x="69" y="83"/>
                  <a:pt x="70" y="85"/>
                </a:cubicBezTo>
                <a:cubicBezTo>
                  <a:pt x="71" y="86"/>
                  <a:pt x="71" y="93"/>
                  <a:pt x="73" y="96"/>
                </a:cubicBezTo>
                <a:cubicBezTo>
                  <a:pt x="74" y="96"/>
                  <a:pt x="74" y="97"/>
                  <a:pt x="75" y="97"/>
                </a:cubicBezTo>
                <a:cubicBezTo>
                  <a:pt x="75" y="103"/>
                  <a:pt x="75" y="103"/>
                  <a:pt x="75" y="103"/>
                </a:cubicBezTo>
                <a:cubicBezTo>
                  <a:pt x="76" y="106"/>
                  <a:pt x="76" y="106"/>
                  <a:pt x="76" y="106"/>
                </a:cubicBezTo>
                <a:cubicBezTo>
                  <a:pt x="76" y="105"/>
                  <a:pt x="75" y="104"/>
                  <a:pt x="75" y="105"/>
                </a:cubicBezTo>
                <a:cubicBezTo>
                  <a:pt x="74" y="108"/>
                  <a:pt x="73" y="111"/>
                  <a:pt x="72" y="114"/>
                </a:cubicBezTo>
                <a:cubicBezTo>
                  <a:pt x="72" y="114"/>
                  <a:pt x="72" y="114"/>
                  <a:pt x="72" y="114"/>
                </a:cubicBezTo>
                <a:cubicBezTo>
                  <a:pt x="71" y="113"/>
                  <a:pt x="69" y="114"/>
                  <a:pt x="68" y="116"/>
                </a:cubicBezTo>
                <a:cubicBezTo>
                  <a:pt x="67" y="118"/>
                  <a:pt x="61" y="122"/>
                  <a:pt x="55" y="125"/>
                </a:cubicBezTo>
                <a:cubicBezTo>
                  <a:pt x="55" y="126"/>
                  <a:pt x="55" y="126"/>
                  <a:pt x="55" y="126"/>
                </a:cubicBezTo>
                <a:cubicBezTo>
                  <a:pt x="54" y="126"/>
                  <a:pt x="54" y="126"/>
                  <a:pt x="54" y="126"/>
                </a:cubicBezTo>
                <a:cubicBezTo>
                  <a:pt x="54" y="126"/>
                  <a:pt x="54" y="126"/>
                  <a:pt x="54" y="126"/>
                </a:cubicBezTo>
                <a:cubicBezTo>
                  <a:pt x="54" y="126"/>
                  <a:pt x="53" y="126"/>
                  <a:pt x="53" y="127"/>
                </a:cubicBezTo>
                <a:cubicBezTo>
                  <a:pt x="19" y="140"/>
                  <a:pt x="19" y="140"/>
                  <a:pt x="19" y="140"/>
                </a:cubicBezTo>
                <a:cubicBezTo>
                  <a:pt x="12" y="143"/>
                  <a:pt x="6" y="143"/>
                  <a:pt x="6" y="152"/>
                </a:cubicBezTo>
                <a:cubicBezTo>
                  <a:pt x="0" y="181"/>
                  <a:pt x="0" y="181"/>
                  <a:pt x="0" y="181"/>
                </a:cubicBezTo>
                <a:cubicBezTo>
                  <a:pt x="203" y="181"/>
                  <a:pt x="203" y="181"/>
                  <a:pt x="203" y="181"/>
                </a:cubicBezTo>
                <a:cubicBezTo>
                  <a:pt x="196" y="152"/>
                  <a:pt x="196" y="152"/>
                  <a:pt x="196" y="152"/>
                </a:cubicBez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Bebas" pitchFamily="2" charset="0"/>
              <a:ea typeface="微软雅黑" panose="020B0503020204020204" pitchFamily="34" charset="-122"/>
              <a:sym typeface="Bebas" pitchFamily="2" charset="0"/>
            </a:endParaRPr>
          </a:p>
        </p:txBody>
      </p:sp>
      <p:sp>
        <p:nvSpPr>
          <p:cNvPr id="58" name="Freeform 7"/>
          <p:cNvSpPr>
            <a:spLocks noEditPoints="1"/>
          </p:cNvSpPr>
          <p:nvPr/>
        </p:nvSpPr>
        <p:spPr bwMode="auto">
          <a:xfrm>
            <a:off x="4081392" y="4480465"/>
            <a:ext cx="504000" cy="396000"/>
          </a:xfrm>
          <a:custGeom>
            <a:avLst/>
            <a:gdLst>
              <a:gd name="T0" fmla="*/ 0 w 140"/>
              <a:gd name="T1" fmla="*/ 113 h 120"/>
              <a:gd name="T2" fmla="*/ 15 w 140"/>
              <a:gd name="T3" fmla="*/ 99 h 120"/>
              <a:gd name="T4" fmla="*/ 27 w 140"/>
              <a:gd name="T5" fmla="*/ 0 h 120"/>
              <a:gd name="T6" fmla="*/ 42 w 140"/>
              <a:gd name="T7" fmla="*/ 0 h 120"/>
              <a:gd name="T8" fmla="*/ 42 w 140"/>
              <a:gd name="T9" fmla="*/ 0 h 120"/>
              <a:gd name="T10" fmla="*/ 67 w 140"/>
              <a:gd name="T11" fmla="*/ 99 h 120"/>
              <a:gd name="T12" fmla="*/ 73 w 140"/>
              <a:gd name="T13" fmla="*/ 99 h 120"/>
              <a:gd name="T14" fmla="*/ 97 w 140"/>
              <a:gd name="T15" fmla="*/ 99 h 120"/>
              <a:gd name="T16" fmla="*/ 107 w 140"/>
              <a:gd name="T17" fmla="*/ 0 h 120"/>
              <a:gd name="T18" fmla="*/ 107 w 140"/>
              <a:gd name="T19" fmla="*/ 0 h 120"/>
              <a:gd name="T20" fmla="*/ 119 w 140"/>
              <a:gd name="T21" fmla="*/ 99 h 120"/>
              <a:gd name="T22" fmla="*/ 128 w 140"/>
              <a:gd name="T23" fmla="*/ 0 h 120"/>
              <a:gd name="T24" fmla="*/ 135 w 140"/>
              <a:gd name="T25" fmla="*/ 113 h 120"/>
              <a:gd name="T26" fmla="*/ 51 w 140"/>
              <a:gd name="T27" fmla="*/ 0 h 120"/>
              <a:gd name="T28" fmla="*/ 51 w 140"/>
              <a:gd name="T29" fmla="*/ 0 h 120"/>
              <a:gd name="T30" fmla="*/ 28 w 140"/>
              <a:gd name="T31" fmla="*/ 118 h 120"/>
              <a:gd name="T32" fmla="*/ 14 w 140"/>
              <a:gd name="T33" fmla="*/ 120 h 120"/>
              <a:gd name="T34" fmla="*/ 27 w 140"/>
              <a:gd name="T35" fmla="*/ 105 h 120"/>
              <a:gd name="T36" fmla="*/ 28 w 140"/>
              <a:gd name="T37" fmla="*/ 113 h 120"/>
              <a:gd name="T38" fmla="*/ 23 w 140"/>
              <a:gd name="T39" fmla="*/ 109 h 120"/>
              <a:gd name="T40" fmla="*/ 19 w 140"/>
              <a:gd name="T41" fmla="*/ 110 h 120"/>
              <a:gd name="T42" fmla="*/ 19 w 140"/>
              <a:gd name="T43" fmla="*/ 113 h 120"/>
              <a:gd name="T44" fmla="*/ 24 w 140"/>
              <a:gd name="T45" fmla="*/ 115 h 120"/>
              <a:gd name="T46" fmla="*/ 40 w 140"/>
              <a:gd name="T47" fmla="*/ 118 h 120"/>
              <a:gd name="T48" fmla="*/ 34 w 140"/>
              <a:gd name="T49" fmla="*/ 120 h 120"/>
              <a:gd name="T50" fmla="*/ 40 w 140"/>
              <a:gd name="T51" fmla="*/ 104 h 120"/>
              <a:gd name="T52" fmla="*/ 36 w 140"/>
              <a:gd name="T53" fmla="*/ 114 h 120"/>
              <a:gd name="T54" fmla="*/ 57 w 140"/>
              <a:gd name="T55" fmla="*/ 120 h 120"/>
              <a:gd name="T56" fmla="*/ 53 w 140"/>
              <a:gd name="T57" fmla="*/ 113 h 120"/>
              <a:gd name="T58" fmla="*/ 47 w 140"/>
              <a:gd name="T59" fmla="*/ 120 h 120"/>
              <a:gd name="T60" fmla="*/ 59 w 140"/>
              <a:gd name="T61" fmla="*/ 105 h 120"/>
              <a:gd name="T62" fmla="*/ 59 w 140"/>
              <a:gd name="T63" fmla="*/ 112 h 120"/>
              <a:gd name="T64" fmla="*/ 60 w 140"/>
              <a:gd name="T65" fmla="*/ 115 h 120"/>
              <a:gd name="T66" fmla="*/ 54 w 140"/>
              <a:gd name="T67" fmla="*/ 107 h 120"/>
              <a:gd name="T68" fmla="*/ 55 w 140"/>
              <a:gd name="T69" fmla="*/ 110 h 120"/>
              <a:gd name="T70" fmla="*/ 71 w 140"/>
              <a:gd name="T71" fmla="*/ 116 h 120"/>
              <a:gd name="T72" fmla="*/ 71 w 140"/>
              <a:gd name="T73" fmla="*/ 108 h 120"/>
              <a:gd name="T74" fmla="*/ 78 w 140"/>
              <a:gd name="T75" fmla="*/ 109 h 120"/>
              <a:gd name="T76" fmla="*/ 63 w 140"/>
              <a:gd name="T77" fmla="*/ 112 h 120"/>
              <a:gd name="T78" fmla="*/ 71 w 140"/>
              <a:gd name="T79" fmla="*/ 120 h 120"/>
              <a:gd name="T80" fmla="*/ 78 w 140"/>
              <a:gd name="T81" fmla="*/ 115 h 120"/>
              <a:gd name="T82" fmla="*/ 96 w 140"/>
              <a:gd name="T83" fmla="*/ 112 h 120"/>
              <a:gd name="T84" fmla="*/ 88 w 140"/>
              <a:gd name="T85" fmla="*/ 120 h 120"/>
              <a:gd name="T86" fmla="*/ 80 w 140"/>
              <a:gd name="T87" fmla="*/ 112 h 120"/>
              <a:gd name="T88" fmla="*/ 91 w 140"/>
              <a:gd name="T89" fmla="*/ 112 h 120"/>
              <a:gd name="T90" fmla="*/ 84 w 140"/>
              <a:gd name="T91" fmla="*/ 112 h 120"/>
              <a:gd name="T92" fmla="*/ 91 w 140"/>
              <a:gd name="T93" fmla="*/ 112 h 120"/>
              <a:gd name="T94" fmla="*/ 110 w 140"/>
              <a:gd name="T95" fmla="*/ 118 h 120"/>
              <a:gd name="T96" fmla="*/ 98 w 140"/>
              <a:gd name="T97" fmla="*/ 120 h 120"/>
              <a:gd name="T98" fmla="*/ 109 w 140"/>
              <a:gd name="T99" fmla="*/ 105 h 120"/>
              <a:gd name="T100" fmla="*/ 107 w 140"/>
              <a:gd name="T101" fmla="*/ 109 h 120"/>
              <a:gd name="T102" fmla="*/ 104 w 140"/>
              <a:gd name="T103" fmla="*/ 116 h 120"/>
              <a:gd name="T104" fmla="*/ 120 w 140"/>
              <a:gd name="T105" fmla="*/ 113 h 120"/>
              <a:gd name="T106" fmla="*/ 120 w 140"/>
              <a:gd name="T107" fmla="*/ 108 h 120"/>
              <a:gd name="T108" fmla="*/ 115 w 140"/>
              <a:gd name="T109" fmla="*/ 118 h 120"/>
              <a:gd name="T110" fmla="*/ 128 w 140"/>
              <a:gd name="T111"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120">
                <a:moveTo>
                  <a:pt x="0" y="0"/>
                </a:moveTo>
                <a:cubicBezTo>
                  <a:pt x="7" y="0"/>
                  <a:pt x="7" y="0"/>
                  <a:pt x="7" y="0"/>
                </a:cubicBezTo>
                <a:cubicBezTo>
                  <a:pt x="7" y="113"/>
                  <a:pt x="7" y="113"/>
                  <a:pt x="7" y="113"/>
                </a:cubicBezTo>
                <a:cubicBezTo>
                  <a:pt x="0" y="113"/>
                  <a:pt x="0" y="113"/>
                  <a:pt x="0" y="113"/>
                </a:cubicBezTo>
                <a:lnTo>
                  <a:pt x="0" y="0"/>
                </a:lnTo>
                <a:close/>
                <a:moveTo>
                  <a:pt x="21" y="0"/>
                </a:moveTo>
                <a:cubicBezTo>
                  <a:pt x="15" y="0"/>
                  <a:pt x="15" y="0"/>
                  <a:pt x="15" y="0"/>
                </a:cubicBezTo>
                <a:cubicBezTo>
                  <a:pt x="15" y="99"/>
                  <a:pt x="15" y="99"/>
                  <a:pt x="15" y="99"/>
                </a:cubicBezTo>
                <a:cubicBezTo>
                  <a:pt x="21" y="99"/>
                  <a:pt x="21" y="99"/>
                  <a:pt x="21" y="99"/>
                </a:cubicBezTo>
                <a:lnTo>
                  <a:pt x="21" y="0"/>
                </a:lnTo>
                <a:close/>
                <a:moveTo>
                  <a:pt x="31" y="0"/>
                </a:moveTo>
                <a:cubicBezTo>
                  <a:pt x="27" y="0"/>
                  <a:pt x="27" y="0"/>
                  <a:pt x="27" y="0"/>
                </a:cubicBezTo>
                <a:cubicBezTo>
                  <a:pt x="27" y="99"/>
                  <a:pt x="27" y="99"/>
                  <a:pt x="27" y="99"/>
                </a:cubicBezTo>
                <a:cubicBezTo>
                  <a:pt x="31" y="99"/>
                  <a:pt x="31" y="99"/>
                  <a:pt x="31" y="99"/>
                </a:cubicBezTo>
                <a:lnTo>
                  <a:pt x="31" y="0"/>
                </a:lnTo>
                <a:close/>
                <a:moveTo>
                  <a:pt x="42" y="0"/>
                </a:moveTo>
                <a:cubicBezTo>
                  <a:pt x="37" y="0"/>
                  <a:pt x="37" y="0"/>
                  <a:pt x="37" y="0"/>
                </a:cubicBezTo>
                <a:cubicBezTo>
                  <a:pt x="37" y="99"/>
                  <a:pt x="37" y="99"/>
                  <a:pt x="37" y="99"/>
                </a:cubicBezTo>
                <a:cubicBezTo>
                  <a:pt x="42" y="99"/>
                  <a:pt x="42" y="99"/>
                  <a:pt x="42" y="99"/>
                </a:cubicBezTo>
                <a:lnTo>
                  <a:pt x="42" y="0"/>
                </a:lnTo>
                <a:close/>
                <a:moveTo>
                  <a:pt x="67" y="0"/>
                </a:moveTo>
                <a:cubicBezTo>
                  <a:pt x="61" y="0"/>
                  <a:pt x="61" y="0"/>
                  <a:pt x="61" y="0"/>
                </a:cubicBezTo>
                <a:cubicBezTo>
                  <a:pt x="61" y="99"/>
                  <a:pt x="61" y="99"/>
                  <a:pt x="61" y="99"/>
                </a:cubicBezTo>
                <a:cubicBezTo>
                  <a:pt x="67" y="99"/>
                  <a:pt x="67" y="99"/>
                  <a:pt x="67" y="99"/>
                </a:cubicBezTo>
                <a:lnTo>
                  <a:pt x="67" y="0"/>
                </a:lnTo>
                <a:close/>
                <a:moveTo>
                  <a:pt x="77" y="0"/>
                </a:moveTo>
                <a:cubicBezTo>
                  <a:pt x="73" y="0"/>
                  <a:pt x="73" y="0"/>
                  <a:pt x="73" y="0"/>
                </a:cubicBezTo>
                <a:cubicBezTo>
                  <a:pt x="73" y="99"/>
                  <a:pt x="73" y="99"/>
                  <a:pt x="73" y="99"/>
                </a:cubicBezTo>
                <a:cubicBezTo>
                  <a:pt x="77" y="99"/>
                  <a:pt x="77" y="99"/>
                  <a:pt x="77" y="99"/>
                </a:cubicBezTo>
                <a:lnTo>
                  <a:pt x="77" y="0"/>
                </a:lnTo>
                <a:close/>
                <a:moveTo>
                  <a:pt x="88" y="99"/>
                </a:moveTo>
                <a:cubicBezTo>
                  <a:pt x="97" y="99"/>
                  <a:pt x="97" y="99"/>
                  <a:pt x="97" y="99"/>
                </a:cubicBezTo>
                <a:cubicBezTo>
                  <a:pt x="97" y="0"/>
                  <a:pt x="97" y="0"/>
                  <a:pt x="97" y="0"/>
                </a:cubicBezTo>
                <a:cubicBezTo>
                  <a:pt x="88" y="0"/>
                  <a:pt x="88" y="0"/>
                  <a:pt x="88" y="0"/>
                </a:cubicBezTo>
                <a:lnTo>
                  <a:pt x="88" y="99"/>
                </a:lnTo>
                <a:close/>
                <a:moveTo>
                  <a:pt x="107" y="0"/>
                </a:moveTo>
                <a:cubicBezTo>
                  <a:pt x="105" y="0"/>
                  <a:pt x="105" y="0"/>
                  <a:pt x="105" y="0"/>
                </a:cubicBezTo>
                <a:cubicBezTo>
                  <a:pt x="105" y="99"/>
                  <a:pt x="105" y="99"/>
                  <a:pt x="105" y="99"/>
                </a:cubicBezTo>
                <a:cubicBezTo>
                  <a:pt x="107" y="99"/>
                  <a:pt x="107" y="99"/>
                  <a:pt x="107" y="99"/>
                </a:cubicBezTo>
                <a:lnTo>
                  <a:pt x="107" y="0"/>
                </a:lnTo>
                <a:close/>
                <a:moveTo>
                  <a:pt x="119" y="0"/>
                </a:moveTo>
                <a:cubicBezTo>
                  <a:pt x="112" y="0"/>
                  <a:pt x="112" y="0"/>
                  <a:pt x="112" y="0"/>
                </a:cubicBezTo>
                <a:cubicBezTo>
                  <a:pt x="112" y="99"/>
                  <a:pt x="112" y="99"/>
                  <a:pt x="112" y="99"/>
                </a:cubicBezTo>
                <a:cubicBezTo>
                  <a:pt x="119" y="99"/>
                  <a:pt x="119" y="99"/>
                  <a:pt x="119" y="99"/>
                </a:cubicBezTo>
                <a:lnTo>
                  <a:pt x="119" y="0"/>
                </a:lnTo>
                <a:close/>
                <a:moveTo>
                  <a:pt x="124" y="99"/>
                </a:moveTo>
                <a:cubicBezTo>
                  <a:pt x="128" y="99"/>
                  <a:pt x="128" y="99"/>
                  <a:pt x="128" y="99"/>
                </a:cubicBezTo>
                <a:cubicBezTo>
                  <a:pt x="128" y="0"/>
                  <a:pt x="128" y="0"/>
                  <a:pt x="128" y="0"/>
                </a:cubicBezTo>
                <a:cubicBezTo>
                  <a:pt x="124" y="0"/>
                  <a:pt x="124" y="0"/>
                  <a:pt x="124" y="0"/>
                </a:cubicBezTo>
                <a:lnTo>
                  <a:pt x="124" y="99"/>
                </a:lnTo>
                <a:close/>
                <a:moveTo>
                  <a:pt x="135" y="0"/>
                </a:moveTo>
                <a:cubicBezTo>
                  <a:pt x="135" y="113"/>
                  <a:pt x="135" y="113"/>
                  <a:pt x="135" y="113"/>
                </a:cubicBezTo>
                <a:cubicBezTo>
                  <a:pt x="140" y="113"/>
                  <a:pt x="140" y="113"/>
                  <a:pt x="140" y="113"/>
                </a:cubicBezTo>
                <a:cubicBezTo>
                  <a:pt x="140" y="0"/>
                  <a:pt x="140" y="0"/>
                  <a:pt x="140" y="0"/>
                </a:cubicBezTo>
                <a:lnTo>
                  <a:pt x="135" y="0"/>
                </a:lnTo>
                <a:close/>
                <a:moveTo>
                  <a:pt x="51" y="0"/>
                </a:moveTo>
                <a:cubicBezTo>
                  <a:pt x="49" y="0"/>
                  <a:pt x="49" y="0"/>
                  <a:pt x="49" y="0"/>
                </a:cubicBezTo>
                <a:cubicBezTo>
                  <a:pt x="49" y="99"/>
                  <a:pt x="49" y="99"/>
                  <a:pt x="49" y="99"/>
                </a:cubicBezTo>
                <a:cubicBezTo>
                  <a:pt x="51" y="99"/>
                  <a:pt x="51" y="99"/>
                  <a:pt x="51" y="99"/>
                </a:cubicBezTo>
                <a:lnTo>
                  <a:pt x="51" y="0"/>
                </a:lnTo>
                <a:close/>
                <a:moveTo>
                  <a:pt x="28" y="113"/>
                </a:moveTo>
                <a:cubicBezTo>
                  <a:pt x="28" y="113"/>
                  <a:pt x="28" y="114"/>
                  <a:pt x="28" y="115"/>
                </a:cubicBezTo>
                <a:cubicBezTo>
                  <a:pt x="28" y="116"/>
                  <a:pt x="28" y="117"/>
                  <a:pt x="28" y="117"/>
                </a:cubicBezTo>
                <a:cubicBezTo>
                  <a:pt x="28" y="118"/>
                  <a:pt x="28" y="118"/>
                  <a:pt x="28" y="118"/>
                </a:cubicBezTo>
                <a:cubicBezTo>
                  <a:pt x="27" y="118"/>
                  <a:pt x="27" y="119"/>
                  <a:pt x="26" y="119"/>
                </a:cubicBezTo>
                <a:cubicBezTo>
                  <a:pt x="26" y="119"/>
                  <a:pt x="25" y="119"/>
                  <a:pt x="25" y="119"/>
                </a:cubicBezTo>
                <a:cubicBezTo>
                  <a:pt x="24" y="120"/>
                  <a:pt x="23" y="120"/>
                  <a:pt x="22" y="120"/>
                </a:cubicBezTo>
                <a:cubicBezTo>
                  <a:pt x="14" y="120"/>
                  <a:pt x="14" y="120"/>
                  <a:pt x="14" y="120"/>
                </a:cubicBezTo>
                <a:cubicBezTo>
                  <a:pt x="14" y="118"/>
                  <a:pt x="14" y="118"/>
                  <a:pt x="14" y="118"/>
                </a:cubicBezTo>
                <a:cubicBezTo>
                  <a:pt x="14" y="104"/>
                  <a:pt x="14" y="104"/>
                  <a:pt x="14" y="104"/>
                </a:cubicBezTo>
                <a:cubicBezTo>
                  <a:pt x="23" y="104"/>
                  <a:pt x="23" y="104"/>
                  <a:pt x="23" y="104"/>
                </a:cubicBezTo>
                <a:cubicBezTo>
                  <a:pt x="25" y="104"/>
                  <a:pt x="26" y="105"/>
                  <a:pt x="27" y="105"/>
                </a:cubicBezTo>
                <a:cubicBezTo>
                  <a:pt x="27" y="106"/>
                  <a:pt x="28" y="107"/>
                  <a:pt x="28" y="108"/>
                </a:cubicBezTo>
                <a:cubicBezTo>
                  <a:pt x="28" y="109"/>
                  <a:pt x="27" y="110"/>
                  <a:pt x="27" y="110"/>
                </a:cubicBezTo>
                <a:cubicBezTo>
                  <a:pt x="27" y="111"/>
                  <a:pt x="26" y="111"/>
                  <a:pt x="25" y="111"/>
                </a:cubicBezTo>
                <a:cubicBezTo>
                  <a:pt x="26" y="112"/>
                  <a:pt x="27" y="112"/>
                  <a:pt x="28" y="113"/>
                </a:cubicBezTo>
                <a:close/>
                <a:moveTo>
                  <a:pt x="19" y="110"/>
                </a:moveTo>
                <a:cubicBezTo>
                  <a:pt x="21" y="110"/>
                  <a:pt x="21" y="110"/>
                  <a:pt x="21" y="110"/>
                </a:cubicBezTo>
                <a:cubicBezTo>
                  <a:pt x="22" y="110"/>
                  <a:pt x="22" y="110"/>
                  <a:pt x="23" y="110"/>
                </a:cubicBezTo>
                <a:cubicBezTo>
                  <a:pt x="23" y="110"/>
                  <a:pt x="23" y="109"/>
                  <a:pt x="23" y="109"/>
                </a:cubicBezTo>
                <a:cubicBezTo>
                  <a:pt x="23" y="108"/>
                  <a:pt x="23" y="108"/>
                  <a:pt x="23" y="108"/>
                </a:cubicBezTo>
                <a:cubicBezTo>
                  <a:pt x="22" y="107"/>
                  <a:pt x="22" y="107"/>
                  <a:pt x="21" y="107"/>
                </a:cubicBezTo>
                <a:cubicBezTo>
                  <a:pt x="19" y="107"/>
                  <a:pt x="19" y="107"/>
                  <a:pt x="19" y="107"/>
                </a:cubicBezTo>
                <a:lnTo>
                  <a:pt x="19" y="110"/>
                </a:lnTo>
                <a:close/>
                <a:moveTo>
                  <a:pt x="24" y="115"/>
                </a:moveTo>
                <a:cubicBezTo>
                  <a:pt x="24" y="114"/>
                  <a:pt x="24" y="114"/>
                  <a:pt x="23" y="114"/>
                </a:cubicBezTo>
                <a:cubicBezTo>
                  <a:pt x="23" y="113"/>
                  <a:pt x="22" y="113"/>
                  <a:pt x="21" y="113"/>
                </a:cubicBezTo>
                <a:cubicBezTo>
                  <a:pt x="19" y="113"/>
                  <a:pt x="19" y="113"/>
                  <a:pt x="19" y="113"/>
                </a:cubicBezTo>
                <a:cubicBezTo>
                  <a:pt x="19" y="116"/>
                  <a:pt x="19" y="116"/>
                  <a:pt x="19" y="116"/>
                </a:cubicBezTo>
                <a:cubicBezTo>
                  <a:pt x="21" y="116"/>
                  <a:pt x="21" y="116"/>
                  <a:pt x="21" y="116"/>
                </a:cubicBezTo>
                <a:cubicBezTo>
                  <a:pt x="22" y="116"/>
                  <a:pt x="23" y="116"/>
                  <a:pt x="23" y="116"/>
                </a:cubicBezTo>
                <a:cubicBezTo>
                  <a:pt x="24" y="116"/>
                  <a:pt x="24" y="115"/>
                  <a:pt x="24" y="115"/>
                </a:cubicBezTo>
                <a:close/>
                <a:moveTo>
                  <a:pt x="45" y="118"/>
                </a:moveTo>
                <a:cubicBezTo>
                  <a:pt x="46" y="120"/>
                  <a:pt x="46" y="120"/>
                  <a:pt x="46" y="120"/>
                </a:cubicBezTo>
                <a:cubicBezTo>
                  <a:pt x="41" y="120"/>
                  <a:pt x="41" y="120"/>
                  <a:pt x="41" y="120"/>
                </a:cubicBezTo>
                <a:cubicBezTo>
                  <a:pt x="40" y="118"/>
                  <a:pt x="40" y="118"/>
                  <a:pt x="40" y="118"/>
                </a:cubicBezTo>
                <a:cubicBezTo>
                  <a:pt x="40" y="117"/>
                  <a:pt x="40" y="117"/>
                  <a:pt x="40" y="117"/>
                </a:cubicBezTo>
                <a:cubicBezTo>
                  <a:pt x="35" y="117"/>
                  <a:pt x="35" y="117"/>
                  <a:pt x="35" y="117"/>
                </a:cubicBezTo>
                <a:cubicBezTo>
                  <a:pt x="34" y="118"/>
                  <a:pt x="34" y="118"/>
                  <a:pt x="34" y="118"/>
                </a:cubicBezTo>
                <a:cubicBezTo>
                  <a:pt x="34" y="120"/>
                  <a:pt x="34" y="120"/>
                  <a:pt x="34" y="120"/>
                </a:cubicBezTo>
                <a:cubicBezTo>
                  <a:pt x="29" y="120"/>
                  <a:pt x="29" y="120"/>
                  <a:pt x="29" y="120"/>
                </a:cubicBezTo>
                <a:cubicBezTo>
                  <a:pt x="30" y="118"/>
                  <a:pt x="30" y="118"/>
                  <a:pt x="30" y="118"/>
                </a:cubicBezTo>
                <a:cubicBezTo>
                  <a:pt x="35" y="104"/>
                  <a:pt x="35" y="104"/>
                  <a:pt x="35" y="104"/>
                </a:cubicBezTo>
                <a:cubicBezTo>
                  <a:pt x="40" y="104"/>
                  <a:pt x="40" y="104"/>
                  <a:pt x="40" y="104"/>
                </a:cubicBezTo>
                <a:lnTo>
                  <a:pt x="45" y="118"/>
                </a:lnTo>
                <a:close/>
                <a:moveTo>
                  <a:pt x="39" y="114"/>
                </a:moveTo>
                <a:cubicBezTo>
                  <a:pt x="37" y="108"/>
                  <a:pt x="37" y="108"/>
                  <a:pt x="37" y="108"/>
                </a:cubicBezTo>
                <a:cubicBezTo>
                  <a:pt x="36" y="114"/>
                  <a:pt x="36" y="114"/>
                  <a:pt x="36" y="114"/>
                </a:cubicBezTo>
                <a:lnTo>
                  <a:pt x="39" y="114"/>
                </a:lnTo>
                <a:close/>
                <a:moveTo>
                  <a:pt x="62" y="118"/>
                </a:moveTo>
                <a:cubicBezTo>
                  <a:pt x="62" y="120"/>
                  <a:pt x="62" y="120"/>
                  <a:pt x="62" y="120"/>
                </a:cubicBezTo>
                <a:cubicBezTo>
                  <a:pt x="57" y="120"/>
                  <a:pt x="57" y="120"/>
                  <a:pt x="57" y="120"/>
                </a:cubicBezTo>
                <a:cubicBezTo>
                  <a:pt x="56" y="118"/>
                  <a:pt x="56" y="118"/>
                  <a:pt x="56" y="118"/>
                </a:cubicBezTo>
                <a:cubicBezTo>
                  <a:pt x="55" y="115"/>
                  <a:pt x="55" y="115"/>
                  <a:pt x="55" y="115"/>
                </a:cubicBezTo>
                <a:cubicBezTo>
                  <a:pt x="54" y="114"/>
                  <a:pt x="54" y="114"/>
                  <a:pt x="54" y="114"/>
                </a:cubicBezTo>
                <a:cubicBezTo>
                  <a:pt x="53" y="114"/>
                  <a:pt x="53" y="113"/>
                  <a:pt x="53" y="113"/>
                </a:cubicBezTo>
                <a:cubicBezTo>
                  <a:pt x="52" y="113"/>
                  <a:pt x="52" y="113"/>
                  <a:pt x="52" y="113"/>
                </a:cubicBezTo>
                <a:cubicBezTo>
                  <a:pt x="52" y="118"/>
                  <a:pt x="52" y="118"/>
                  <a:pt x="52" y="118"/>
                </a:cubicBezTo>
                <a:cubicBezTo>
                  <a:pt x="52" y="120"/>
                  <a:pt x="52" y="120"/>
                  <a:pt x="52" y="120"/>
                </a:cubicBezTo>
                <a:cubicBezTo>
                  <a:pt x="47" y="120"/>
                  <a:pt x="47" y="120"/>
                  <a:pt x="47" y="120"/>
                </a:cubicBezTo>
                <a:cubicBezTo>
                  <a:pt x="47" y="118"/>
                  <a:pt x="47" y="118"/>
                  <a:pt x="47" y="118"/>
                </a:cubicBezTo>
                <a:cubicBezTo>
                  <a:pt x="47" y="104"/>
                  <a:pt x="47" y="104"/>
                  <a:pt x="47" y="104"/>
                </a:cubicBezTo>
                <a:cubicBezTo>
                  <a:pt x="55" y="104"/>
                  <a:pt x="55" y="104"/>
                  <a:pt x="55" y="104"/>
                </a:cubicBezTo>
                <a:cubicBezTo>
                  <a:pt x="57" y="104"/>
                  <a:pt x="58" y="104"/>
                  <a:pt x="59" y="105"/>
                </a:cubicBezTo>
                <a:cubicBezTo>
                  <a:pt x="59" y="105"/>
                  <a:pt x="60" y="105"/>
                  <a:pt x="61" y="106"/>
                </a:cubicBezTo>
                <a:cubicBezTo>
                  <a:pt x="61" y="107"/>
                  <a:pt x="61" y="108"/>
                  <a:pt x="61" y="109"/>
                </a:cubicBezTo>
                <a:cubicBezTo>
                  <a:pt x="61" y="109"/>
                  <a:pt x="61" y="110"/>
                  <a:pt x="61" y="111"/>
                </a:cubicBezTo>
                <a:cubicBezTo>
                  <a:pt x="60" y="111"/>
                  <a:pt x="60" y="112"/>
                  <a:pt x="59" y="112"/>
                </a:cubicBezTo>
                <a:cubicBezTo>
                  <a:pt x="59" y="112"/>
                  <a:pt x="58" y="113"/>
                  <a:pt x="57" y="113"/>
                </a:cubicBezTo>
                <a:cubicBezTo>
                  <a:pt x="58" y="113"/>
                  <a:pt x="58" y="113"/>
                  <a:pt x="59" y="113"/>
                </a:cubicBezTo>
                <a:cubicBezTo>
                  <a:pt x="59" y="114"/>
                  <a:pt x="59" y="114"/>
                  <a:pt x="59" y="114"/>
                </a:cubicBezTo>
                <a:cubicBezTo>
                  <a:pt x="60" y="115"/>
                  <a:pt x="60" y="115"/>
                  <a:pt x="60" y="115"/>
                </a:cubicBezTo>
                <a:lnTo>
                  <a:pt x="62" y="118"/>
                </a:lnTo>
                <a:close/>
                <a:moveTo>
                  <a:pt x="56" y="109"/>
                </a:moveTo>
                <a:cubicBezTo>
                  <a:pt x="56" y="108"/>
                  <a:pt x="56" y="108"/>
                  <a:pt x="56" y="108"/>
                </a:cubicBezTo>
                <a:cubicBezTo>
                  <a:pt x="56" y="108"/>
                  <a:pt x="55" y="107"/>
                  <a:pt x="54" y="107"/>
                </a:cubicBezTo>
                <a:cubicBezTo>
                  <a:pt x="52" y="107"/>
                  <a:pt x="52" y="107"/>
                  <a:pt x="52" y="107"/>
                </a:cubicBezTo>
                <a:cubicBezTo>
                  <a:pt x="52" y="110"/>
                  <a:pt x="52" y="110"/>
                  <a:pt x="52" y="110"/>
                </a:cubicBezTo>
                <a:cubicBezTo>
                  <a:pt x="54" y="110"/>
                  <a:pt x="54" y="110"/>
                  <a:pt x="54" y="110"/>
                </a:cubicBezTo>
                <a:cubicBezTo>
                  <a:pt x="54" y="110"/>
                  <a:pt x="55" y="110"/>
                  <a:pt x="55" y="110"/>
                </a:cubicBezTo>
                <a:cubicBezTo>
                  <a:pt x="56" y="110"/>
                  <a:pt x="56" y="110"/>
                  <a:pt x="56" y="110"/>
                </a:cubicBezTo>
                <a:cubicBezTo>
                  <a:pt x="56" y="110"/>
                  <a:pt x="56" y="109"/>
                  <a:pt x="56" y="109"/>
                </a:cubicBezTo>
                <a:close/>
                <a:moveTo>
                  <a:pt x="73" y="116"/>
                </a:moveTo>
                <a:cubicBezTo>
                  <a:pt x="72" y="116"/>
                  <a:pt x="72" y="116"/>
                  <a:pt x="71" y="116"/>
                </a:cubicBezTo>
                <a:cubicBezTo>
                  <a:pt x="70" y="116"/>
                  <a:pt x="69" y="116"/>
                  <a:pt x="69" y="115"/>
                </a:cubicBezTo>
                <a:cubicBezTo>
                  <a:pt x="68" y="115"/>
                  <a:pt x="68" y="114"/>
                  <a:pt x="68" y="112"/>
                </a:cubicBezTo>
                <a:cubicBezTo>
                  <a:pt x="68" y="111"/>
                  <a:pt x="68" y="109"/>
                  <a:pt x="68" y="109"/>
                </a:cubicBezTo>
                <a:cubicBezTo>
                  <a:pt x="69" y="108"/>
                  <a:pt x="70" y="108"/>
                  <a:pt x="71" y="108"/>
                </a:cubicBezTo>
                <a:cubicBezTo>
                  <a:pt x="71" y="108"/>
                  <a:pt x="72" y="108"/>
                  <a:pt x="72" y="108"/>
                </a:cubicBezTo>
                <a:cubicBezTo>
                  <a:pt x="73" y="108"/>
                  <a:pt x="73" y="108"/>
                  <a:pt x="73" y="109"/>
                </a:cubicBezTo>
                <a:cubicBezTo>
                  <a:pt x="73" y="109"/>
                  <a:pt x="74" y="109"/>
                  <a:pt x="74" y="110"/>
                </a:cubicBezTo>
                <a:cubicBezTo>
                  <a:pt x="78" y="109"/>
                  <a:pt x="78" y="109"/>
                  <a:pt x="78" y="109"/>
                </a:cubicBezTo>
                <a:cubicBezTo>
                  <a:pt x="77" y="107"/>
                  <a:pt x="77" y="106"/>
                  <a:pt x="75" y="105"/>
                </a:cubicBezTo>
                <a:cubicBezTo>
                  <a:pt x="74" y="104"/>
                  <a:pt x="73" y="104"/>
                  <a:pt x="71" y="104"/>
                </a:cubicBezTo>
                <a:cubicBezTo>
                  <a:pt x="68" y="104"/>
                  <a:pt x="66" y="105"/>
                  <a:pt x="65" y="106"/>
                </a:cubicBezTo>
                <a:cubicBezTo>
                  <a:pt x="64" y="107"/>
                  <a:pt x="63" y="109"/>
                  <a:pt x="63" y="112"/>
                </a:cubicBezTo>
                <a:cubicBezTo>
                  <a:pt x="63" y="114"/>
                  <a:pt x="63" y="115"/>
                  <a:pt x="64" y="117"/>
                </a:cubicBezTo>
                <a:cubicBezTo>
                  <a:pt x="64" y="117"/>
                  <a:pt x="65" y="117"/>
                  <a:pt x="65" y="118"/>
                </a:cubicBezTo>
                <a:cubicBezTo>
                  <a:pt x="66" y="118"/>
                  <a:pt x="66" y="119"/>
                  <a:pt x="67" y="119"/>
                </a:cubicBezTo>
                <a:cubicBezTo>
                  <a:pt x="68" y="120"/>
                  <a:pt x="69" y="120"/>
                  <a:pt x="71" y="120"/>
                </a:cubicBezTo>
                <a:cubicBezTo>
                  <a:pt x="72" y="120"/>
                  <a:pt x="74" y="120"/>
                  <a:pt x="74" y="119"/>
                </a:cubicBezTo>
                <a:cubicBezTo>
                  <a:pt x="75" y="119"/>
                  <a:pt x="76" y="118"/>
                  <a:pt x="76" y="118"/>
                </a:cubicBezTo>
                <a:cubicBezTo>
                  <a:pt x="77" y="118"/>
                  <a:pt x="77" y="118"/>
                  <a:pt x="77" y="118"/>
                </a:cubicBezTo>
                <a:cubicBezTo>
                  <a:pt x="77" y="117"/>
                  <a:pt x="78" y="116"/>
                  <a:pt x="78" y="115"/>
                </a:cubicBezTo>
                <a:cubicBezTo>
                  <a:pt x="74" y="113"/>
                  <a:pt x="74" y="113"/>
                  <a:pt x="74" y="113"/>
                </a:cubicBezTo>
                <a:cubicBezTo>
                  <a:pt x="74" y="114"/>
                  <a:pt x="73" y="115"/>
                  <a:pt x="73" y="116"/>
                </a:cubicBezTo>
                <a:close/>
                <a:moveTo>
                  <a:pt x="94" y="106"/>
                </a:moveTo>
                <a:cubicBezTo>
                  <a:pt x="95" y="107"/>
                  <a:pt x="96" y="109"/>
                  <a:pt x="96" y="112"/>
                </a:cubicBezTo>
                <a:cubicBezTo>
                  <a:pt x="96" y="114"/>
                  <a:pt x="95" y="115"/>
                  <a:pt x="95" y="116"/>
                </a:cubicBezTo>
                <a:cubicBezTo>
                  <a:pt x="94" y="117"/>
                  <a:pt x="94" y="117"/>
                  <a:pt x="94" y="118"/>
                </a:cubicBezTo>
                <a:cubicBezTo>
                  <a:pt x="93" y="118"/>
                  <a:pt x="93" y="119"/>
                  <a:pt x="92" y="119"/>
                </a:cubicBezTo>
                <a:cubicBezTo>
                  <a:pt x="91" y="120"/>
                  <a:pt x="90" y="120"/>
                  <a:pt x="88" y="120"/>
                </a:cubicBezTo>
                <a:cubicBezTo>
                  <a:pt x="86" y="120"/>
                  <a:pt x="85" y="120"/>
                  <a:pt x="84" y="119"/>
                </a:cubicBezTo>
                <a:cubicBezTo>
                  <a:pt x="83" y="119"/>
                  <a:pt x="82" y="118"/>
                  <a:pt x="82" y="118"/>
                </a:cubicBezTo>
                <a:cubicBezTo>
                  <a:pt x="81" y="117"/>
                  <a:pt x="81" y="117"/>
                  <a:pt x="81" y="116"/>
                </a:cubicBezTo>
                <a:cubicBezTo>
                  <a:pt x="80" y="115"/>
                  <a:pt x="80" y="114"/>
                  <a:pt x="80" y="112"/>
                </a:cubicBezTo>
                <a:cubicBezTo>
                  <a:pt x="80" y="109"/>
                  <a:pt x="80" y="107"/>
                  <a:pt x="82" y="106"/>
                </a:cubicBezTo>
                <a:cubicBezTo>
                  <a:pt x="83" y="105"/>
                  <a:pt x="85" y="104"/>
                  <a:pt x="88" y="104"/>
                </a:cubicBezTo>
                <a:cubicBezTo>
                  <a:pt x="90" y="104"/>
                  <a:pt x="92" y="105"/>
                  <a:pt x="94" y="106"/>
                </a:cubicBezTo>
                <a:close/>
                <a:moveTo>
                  <a:pt x="91" y="112"/>
                </a:moveTo>
                <a:cubicBezTo>
                  <a:pt x="91" y="110"/>
                  <a:pt x="91" y="109"/>
                  <a:pt x="90" y="109"/>
                </a:cubicBezTo>
                <a:cubicBezTo>
                  <a:pt x="89" y="108"/>
                  <a:pt x="89" y="108"/>
                  <a:pt x="88" y="108"/>
                </a:cubicBezTo>
                <a:cubicBezTo>
                  <a:pt x="87" y="108"/>
                  <a:pt x="86" y="108"/>
                  <a:pt x="85" y="109"/>
                </a:cubicBezTo>
                <a:cubicBezTo>
                  <a:pt x="85" y="109"/>
                  <a:pt x="84" y="110"/>
                  <a:pt x="84" y="112"/>
                </a:cubicBezTo>
                <a:cubicBezTo>
                  <a:pt x="84" y="114"/>
                  <a:pt x="85" y="115"/>
                  <a:pt x="85" y="115"/>
                </a:cubicBezTo>
                <a:cubicBezTo>
                  <a:pt x="86" y="116"/>
                  <a:pt x="87" y="116"/>
                  <a:pt x="88" y="116"/>
                </a:cubicBezTo>
                <a:cubicBezTo>
                  <a:pt x="89" y="116"/>
                  <a:pt x="89" y="116"/>
                  <a:pt x="90" y="115"/>
                </a:cubicBezTo>
                <a:cubicBezTo>
                  <a:pt x="91" y="115"/>
                  <a:pt x="91" y="113"/>
                  <a:pt x="91" y="112"/>
                </a:cubicBezTo>
                <a:close/>
                <a:moveTo>
                  <a:pt x="112" y="109"/>
                </a:moveTo>
                <a:cubicBezTo>
                  <a:pt x="112" y="110"/>
                  <a:pt x="112" y="111"/>
                  <a:pt x="112" y="112"/>
                </a:cubicBezTo>
                <a:cubicBezTo>
                  <a:pt x="112" y="114"/>
                  <a:pt x="112" y="115"/>
                  <a:pt x="112" y="116"/>
                </a:cubicBezTo>
                <a:cubicBezTo>
                  <a:pt x="112" y="117"/>
                  <a:pt x="111" y="117"/>
                  <a:pt x="110" y="118"/>
                </a:cubicBezTo>
                <a:cubicBezTo>
                  <a:pt x="110" y="118"/>
                  <a:pt x="110" y="118"/>
                  <a:pt x="110" y="118"/>
                </a:cubicBezTo>
                <a:cubicBezTo>
                  <a:pt x="110" y="119"/>
                  <a:pt x="109" y="119"/>
                  <a:pt x="108" y="119"/>
                </a:cubicBezTo>
                <a:cubicBezTo>
                  <a:pt x="107" y="119"/>
                  <a:pt x="106" y="120"/>
                  <a:pt x="105" y="120"/>
                </a:cubicBezTo>
                <a:cubicBezTo>
                  <a:pt x="98" y="120"/>
                  <a:pt x="98" y="120"/>
                  <a:pt x="98" y="120"/>
                </a:cubicBezTo>
                <a:cubicBezTo>
                  <a:pt x="98" y="118"/>
                  <a:pt x="98" y="118"/>
                  <a:pt x="98" y="118"/>
                </a:cubicBezTo>
                <a:cubicBezTo>
                  <a:pt x="98" y="104"/>
                  <a:pt x="98" y="104"/>
                  <a:pt x="98" y="104"/>
                </a:cubicBezTo>
                <a:cubicBezTo>
                  <a:pt x="105" y="104"/>
                  <a:pt x="105" y="104"/>
                  <a:pt x="105" y="104"/>
                </a:cubicBezTo>
                <a:cubicBezTo>
                  <a:pt x="107" y="104"/>
                  <a:pt x="108" y="104"/>
                  <a:pt x="109" y="105"/>
                </a:cubicBezTo>
                <a:cubicBezTo>
                  <a:pt x="110" y="105"/>
                  <a:pt x="110" y="106"/>
                  <a:pt x="111" y="106"/>
                </a:cubicBezTo>
                <a:cubicBezTo>
                  <a:pt x="111" y="107"/>
                  <a:pt x="112" y="108"/>
                  <a:pt x="112" y="109"/>
                </a:cubicBezTo>
                <a:close/>
                <a:moveTo>
                  <a:pt x="108" y="112"/>
                </a:moveTo>
                <a:cubicBezTo>
                  <a:pt x="108" y="110"/>
                  <a:pt x="107" y="109"/>
                  <a:pt x="107" y="109"/>
                </a:cubicBezTo>
                <a:cubicBezTo>
                  <a:pt x="106" y="108"/>
                  <a:pt x="105" y="108"/>
                  <a:pt x="104" y="108"/>
                </a:cubicBezTo>
                <a:cubicBezTo>
                  <a:pt x="103" y="108"/>
                  <a:pt x="103" y="108"/>
                  <a:pt x="103" y="108"/>
                </a:cubicBezTo>
                <a:cubicBezTo>
                  <a:pt x="103" y="116"/>
                  <a:pt x="103" y="116"/>
                  <a:pt x="103" y="116"/>
                </a:cubicBezTo>
                <a:cubicBezTo>
                  <a:pt x="104" y="116"/>
                  <a:pt x="104" y="116"/>
                  <a:pt x="104" y="116"/>
                </a:cubicBezTo>
                <a:cubicBezTo>
                  <a:pt x="105" y="116"/>
                  <a:pt x="106" y="116"/>
                  <a:pt x="106" y="116"/>
                </a:cubicBezTo>
                <a:cubicBezTo>
                  <a:pt x="107" y="116"/>
                  <a:pt x="107" y="115"/>
                  <a:pt x="107" y="115"/>
                </a:cubicBezTo>
                <a:cubicBezTo>
                  <a:pt x="108" y="114"/>
                  <a:pt x="108" y="113"/>
                  <a:pt x="108" y="112"/>
                </a:cubicBezTo>
                <a:close/>
                <a:moveTo>
                  <a:pt x="120" y="113"/>
                </a:moveTo>
                <a:cubicBezTo>
                  <a:pt x="127" y="113"/>
                  <a:pt x="127" y="113"/>
                  <a:pt x="127" y="113"/>
                </a:cubicBezTo>
                <a:cubicBezTo>
                  <a:pt x="127" y="110"/>
                  <a:pt x="127" y="110"/>
                  <a:pt x="127" y="110"/>
                </a:cubicBezTo>
                <a:cubicBezTo>
                  <a:pt x="120" y="110"/>
                  <a:pt x="120" y="110"/>
                  <a:pt x="120" y="110"/>
                </a:cubicBezTo>
                <a:cubicBezTo>
                  <a:pt x="120" y="108"/>
                  <a:pt x="120" y="108"/>
                  <a:pt x="120" y="108"/>
                </a:cubicBezTo>
                <a:cubicBezTo>
                  <a:pt x="128" y="108"/>
                  <a:pt x="128" y="108"/>
                  <a:pt x="128" y="108"/>
                </a:cubicBezTo>
                <a:cubicBezTo>
                  <a:pt x="128" y="104"/>
                  <a:pt x="128" y="104"/>
                  <a:pt x="128" y="104"/>
                </a:cubicBezTo>
                <a:cubicBezTo>
                  <a:pt x="115" y="104"/>
                  <a:pt x="115" y="104"/>
                  <a:pt x="115" y="104"/>
                </a:cubicBezTo>
                <a:cubicBezTo>
                  <a:pt x="115" y="118"/>
                  <a:pt x="115" y="118"/>
                  <a:pt x="115" y="118"/>
                </a:cubicBezTo>
                <a:cubicBezTo>
                  <a:pt x="115" y="120"/>
                  <a:pt x="115" y="120"/>
                  <a:pt x="115" y="120"/>
                </a:cubicBezTo>
                <a:cubicBezTo>
                  <a:pt x="128" y="120"/>
                  <a:pt x="128" y="120"/>
                  <a:pt x="128" y="120"/>
                </a:cubicBezTo>
                <a:cubicBezTo>
                  <a:pt x="128" y="118"/>
                  <a:pt x="128" y="118"/>
                  <a:pt x="128" y="118"/>
                </a:cubicBezTo>
                <a:cubicBezTo>
                  <a:pt x="128" y="116"/>
                  <a:pt x="128" y="116"/>
                  <a:pt x="128" y="116"/>
                </a:cubicBezTo>
                <a:cubicBezTo>
                  <a:pt x="120" y="116"/>
                  <a:pt x="120" y="116"/>
                  <a:pt x="120" y="116"/>
                </a:cubicBezTo>
                <a:lnTo>
                  <a:pt x="120" y="113"/>
                </a:ln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a:latin typeface="Bebas" pitchFamily="2" charset="0"/>
              <a:ea typeface="微软雅黑" panose="020B0503020204020204" pitchFamily="34" charset="-122"/>
              <a:sym typeface="Bebas" pitchFamily="2" charset="0"/>
            </a:endParaRPr>
          </a:p>
        </p:txBody>
      </p:sp>
      <p:grpSp>
        <p:nvGrpSpPr>
          <p:cNvPr id="59" name="组合 58"/>
          <p:cNvGrpSpPr/>
          <p:nvPr/>
        </p:nvGrpSpPr>
        <p:grpSpPr>
          <a:xfrm rot="2890945">
            <a:off x="2890947" y="3679933"/>
            <a:ext cx="360000" cy="540000"/>
            <a:chOff x="10953959" y="865809"/>
            <a:chExt cx="645261" cy="1242030"/>
          </a:xfrm>
          <a:solidFill>
            <a:schemeClr val="bg1"/>
          </a:solidFill>
        </p:grpSpPr>
        <p:grpSp>
          <p:nvGrpSpPr>
            <p:cNvPr id="60" name="Group 231"/>
            <p:cNvGrpSpPr/>
            <p:nvPr/>
          </p:nvGrpSpPr>
          <p:grpSpPr>
            <a:xfrm rot="5409009">
              <a:off x="10867627" y="1376246"/>
              <a:ext cx="1040432" cy="422754"/>
              <a:chOff x="1185155" y="2341843"/>
              <a:chExt cx="1732920" cy="688178"/>
            </a:xfrm>
            <a:grpFill/>
          </p:grpSpPr>
          <p:sp>
            <p:nvSpPr>
              <p:cNvPr id="81" name="Freeform 36"/>
              <p:cNvSpPr>
                <a:spLocks/>
              </p:cNvSpPr>
              <p:nvPr/>
            </p:nvSpPr>
            <p:spPr bwMode="auto">
              <a:xfrm rot="5400000">
                <a:off x="2607246" y="2719191"/>
                <a:ext cx="311452" cy="310207"/>
              </a:xfrm>
              <a:custGeom>
                <a:avLst/>
                <a:gdLst/>
                <a:ahLst/>
                <a:cxnLst>
                  <a:cxn ang="0">
                    <a:pos x="135" y="23"/>
                  </a:cxn>
                  <a:cxn ang="0">
                    <a:pos x="158" y="79"/>
                  </a:cxn>
                  <a:cxn ang="0">
                    <a:pos x="135" y="135"/>
                  </a:cxn>
                  <a:cxn ang="0">
                    <a:pos x="79" y="158"/>
                  </a:cxn>
                  <a:cxn ang="0">
                    <a:pos x="24" y="135"/>
                  </a:cxn>
                  <a:cxn ang="0">
                    <a:pos x="0" y="79"/>
                  </a:cxn>
                  <a:cxn ang="0">
                    <a:pos x="24" y="23"/>
                  </a:cxn>
                  <a:cxn ang="0">
                    <a:pos x="79" y="0"/>
                  </a:cxn>
                  <a:cxn ang="0">
                    <a:pos x="135" y="23"/>
                  </a:cxn>
                </a:cxnLst>
                <a:rect l="0" t="0" r="r" b="b"/>
                <a:pathLst>
                  <a:path w="158" h="158">
                    <a:moveTo>
                      <a:pt x="135" y="23"/>
                    </a:moveTo>
                    <a:cubicBezTo>
                      <a:pt x="150" y="39"/>
                      <a:pt x="158" y="57"/>
                      <a:pt x="158" y="79"/>
                    </a:cubicBezTo>
                    <a:cubicBezTo>
                      <a:pt x="158" y="100"/>
                      <a:pt x="150" y="119"/>
                      <a:pt x="135" y="135"/>
                    </a:cubicBezTo>
                    <a:cubicBezTo>
                      <a:pt x="120" y="150"/>
                      <a:pt x="101" y="158"/>
                      <a:pt x="79" y="158"/>
                    </a:cubicBezTo>
                    <a:cubicBezTo>
                      <a:pt x="58" y="158"/>
                      <a:pt x="39" y="150"/>
                      <a:pt x="24" y="135"/>
                    </a:cubicBezTo>
                    <a:cubicBezTo>
                      <a:pt x="8" y="119"/>
                      <a:pt x="0" y="100"/>
                      <a:pt x="0" y="79"/>
                    </a:cubicBezTo>
                    <a:cubicBezTo>
                      <a:pt x="0" y="57"/>
                      <a:pt x="8" y="39"/>
                      <a:pt x="24" y="23"/>
                    </a:cubicBezTo>
                    <a:cubicBezTo>
                      <a:pt x="39" y="8"/>
                      <a:pt x="58" y="0"/>
                      <a:pt x="79" y="0"/>
                    </a:cubicBezTo>
                    <a:cubicBezTo>
                      <a:pt x="101" y="0"/>
                      <a:pt x="120" y="8"/>
                      <a:pt x="135" y="23"/>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82" name="Group 71"/>
              <p:cNvGrpSpPr/>
              <p:nvPr/>
            </p:nvGrpSpPr>
            <p:grpSpPr>
              <a:xfrm rot="5400000">
                <a:off x="2039780" y="2480127"/>
                <a:ext cx="444754" cy="247916"/>
                <a:chOff x="1795463" y="1947863"/>
                <a:chExt cx="566738" cy="315913"/>
              </a:xfrm>
              <a:grpFill/>
            </p:grpSpPr>
            <p:sp>
              <p:nvSpPr>
                <p:cNvPr id="98" name="Freeform 37"/>
                <p:cNvSpPr>
                  <a:spLocks/>
                </p:cNvSpPr>
                <p:nvPr/>
              </p:nvSpPr>
              <p:spPr bwMode="auto">
                <a:xfrm>
                  <a:off x="1795463" y="1947863"/>
                  <a:ext cx="315913" cy="315913"/>
                </a:xfrm>
                <a:custGeom>
                  <a:avLst/>
                  <a:gdLst/>
                  <a:ahLst/>
                  <a:cxnLst>
                    <a:cxn ang="0">
                      <a:pos x="108" y="19"/>
                    </a:cxn>
                    <a:cxn ang="0">
                      <a:pos x="126" y="63"/>
                    </a:cxn>
                    <a:cxn ang="0">
                      <a:pos x="108" y="107"/>
                    </a:cxn>
                    <a:cxn ang="0">
                      <a:pos x="63" y="126"/>
                    </a:cxn>
                    <a:cxn ang="0">
                      <a:pos x="19" y="107"/>
                    </a:cxn>
                    <a:cxn ang="0">
                      <a:pos x="0" y="63"/>
                    </a:cxn>
                    <a:cxn ang="0">
                      <a:pos x="19" y="19"/>
                    </a:cxn>
                    <a:cxn ang="0">
                      <a:pos x="63" y="0"/>
                    </a:cxn>
                    <a:cxn ang="0">
                      <a:pos x="108" y="19"/>
                    </a:cxn>
                  </a:cxnLst>
                  <a:rect l="0" t="0" r="r" b="b"/>
                  <a:pathLst>
                    <a:path w="126" h="126">
                      <a:moveTo>
                        <a:pt x="108" y="19"/>
                      </a:moveTo>
                      <a:cubicBezTo>
                        <a:pt x="120" y="31"/>
                        <a:pt x="126" y="45"/>
                        <a:pt x="126" y="63"/>
                      </a:cubicBezTo>
                      <a:cubicBezTo>
                        <a:pt x="126" y="80"/>
                        <a:pt x="120" y="95"/>
                        <a:pt x="108" y="107"/>
                      </a:cubicBezTo>
                      <a:cubicBezTo>
                        <a:pt x="96" y="120"/>
                        <a:pt x="81" y="126"/>
                        <a:pt x="63" y="126"/>
                      </a:cubicBezTo>
                      <a:cubicBezTo>
                        <a:pt x="46" y="126"/>
                        <a:pt x="31" y="120"/>
                        <a:pt x="19" y="107"/>
                      </a:cubicBezTo>
                      <a:cubicBezTo>
                        <a:pt x="6" y="95"/>
                        <a:pt x="0" y="80"/>
                        <a:pt x="0" y="63"/>
                      </a:cubicBezTo>
                      <a:cubicBezTo>
                        <a:pt x="0" y="45"/>
                        <a:pt x="6" y="31"/>
                        <a:pt x="19" y="19"/>
                      </a:cubicBezTo>
                      <a:cubicBezTo>
                        <a:pt x="31" y="6"/>
                        <a:pt x="46" y="0"/>
                        <a:pt x="63" y="0"/>
                      </a:cubicBezTo>
                      <a:cubicBezTo>
                        <a:pt x="81" y="0"/>
                        <a:pt x="96" y="6"/>
                        <a:pt x="108" y="1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9" name="Rectangle 48"/>
                <p:cNvSpPr>
                  <a:spLocks noChangeArrowheads="1"/>
                </p:cNvSpPr>
                <p:nvPr/>
              </p:nvSpPr>
              <p:spPr bwMode="auto">
                <a:xfrm>
                  <a:off x="1941513" y="2078038"/>
                  <a:ext cx="420688" cy="5556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3" name="Group 72"/>
              <p:cNvGrpSpPr/>
              <p:nvPr/>
            </p:nvGrpSpPr>
            <p:grpSpPr>
              <a:xfrm rot="5400000">
                <a:off x="2349364" y="2531828"/>
                <a:ext cx="325156" cy="264111"/>
                <a:chOff x="1947863" y="1619250"/>
                <a:chExt cx="414338" cy="336550"/>
              </a:xfrm>
              <a:grpFill/>
            </p:grpSpPr>
            <p:sp>
              <p:nvSpPr>
                <p:cNvPr id="96" name="Freeform 38"/>
                <p:cNvSpPr>
                  <a:spLocks/>
                </p:cNvSpPr>
                <p:nvPr/>
              </p:nvSpPr>
              <p:spPr bwMode="auto">
                <a:xfrm>
                  <a:off x="1947863" y="1619250"/>
                  <a:ext cx="336550" cy="336550"/>
                </a:xfrm>
                <a:custGeom>
                  <a:avLst/>
                  <a:gdLst/>
                  <a:ahLst/>
                  <a:cxnLst>
                    <a:cxn ang="0">
                      <a:pos x="67" y="0"/>
                    </a:cxn>
                    <a:cxn ang="0">
                      <a:pos x="115" y="20"/>
                    </a:cxn>
                    <a:cxn ang="0">
                      <a:pos x="134" y="67"/>
                    </a:cxn>
                    <a:cxn ang="0">
                      <a:pos x="115" y="114"/>
                    </a:cxn>
                    <a:cxn ang="0">
                      <a:pos x="67" y="134"/>
                    </a:cxn>
                    <a:cxn ang="0">
                      <a:pos x="20" y="114"/>
                    </a:cxn>
                    <a:cxn ang="0">
                      <a:pos x="0" y="67"/>
                    </a:cxn>
                    <a:cxn ang="0">
                      <a:pos x="20" y="20"/>
                    </a:cxn>
                    <a:cxn ang="0">
                      <a:pos x="67" y="0"/>
                    </a:cxn>
                  </a:cxnLst>
                  <a:rect l="0" t="0" r="r" b="b"/>
                  <a:pathLst>
                    <a:path w="134" h="134">
                      <a:moveTo>
                        <a:pt x="67" y="0"/>
                      </a:moveTo>
                      <a:cubicBezTo>
                        <a:pt x="86" y="0"/>
                        <a:pt x="102" y="6"/>
                        <a:pt x="115" y="20"/>
                      </a:cubicBezTo>
                      <a:cubicBezTo>
                        <a:pt x="128" y="33"/>
                        <a:pt x="134" y="48"/>
                        <a:pt x="134" y="67"/>
                      </a:cubicBezTo>
                      <a:cubicBezTo>
                        <a:pt x="134" y="85"/>
                        <a:pt x="128" y="101"/>
                        <a:pt x="115" y="114"/>
                      </a:cubicBezTo>
                      <a:cubicBezTo>
                        <a:pt x="102" y="127"/>
                        <a:pt x="86" y="134"/>
                        <a:pt x="67" y="134"/>
                      </a:cubicBezTo>
                      <a:cubicBezTo>
                        <a:pt x="49" y="134"/>
                        <a:pt x="33" y="127"/>
                        <a:pt x="20" y="114"/>
                      </a:cubicBezTo>
                      <a:cubicBezTo>
                        <a:pt x="7" y="101"/>
                        <a:pt x="0" y="85"/>
                        <a:pt x="0" y="67"/>
                      </a:cubicBezTo>
                      <a:cubicBezTo>
                        <a:pt x="0" y="48"/>
                        <a:pt x="7" y="33"/>
                        <a:pt x="20" y="20"/>
                      </a:cubicBezTo>
                      <a:cubicBezTo>
                        <a:pt x="33" y="6"/>
                        <a:pt x="49" y="0"/>
                        <a:pt x="67"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7" name="Rectangle 49"/>
                <p:cNvSpPr>
                  <a:spLocks noChangeArrowheads="1"/>
                </p:cNvSpPr>
                <p:nvPr/>
              </p:nvSpPr>
              <p:spPr bwMode="auto">
                <a:xfrm>
                  <a:off x="2109788" y="1760538"/>
                  <a:ext cx="252413" cy="539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4" name="Group 70"/>
              <p:cNvGrpSpPr/>
              <p:nvPr/>
            </p:nvGrpSpPr>
            <p:grpSpPr>
              <a:xfrm rot="5400000">
                <a:off x="1768817" y="2472030"/>
                <a:ext cx="484620" cy="224246"/>
                <a:chOff x="1744663" y="2282825"/>
                <a:chExt cx="617538" cy="285750"/>
              </a:xfrm>
              <a:grpFill/>
            </p:grpSpPr>
            <p:sp>
              <p:nvSpPr>
                <p:cNvPr id="94" name="Freeform 39"/>
                <p:cNvSpPr>
                  <a:spLocks/>
                </p:cNvSpPr>
                <p:nvPr/>
              </p:nvSpPr>
              <p:spPr bwMode="auto">
                <a:xfrm>
                  <a:off x="1744663" y="2282825"/>
                  <a:ext cx="287338" cy="285750"/>
                </a:xfrm>
                <a:custGeom>
                  <a:avLst/>
                  <a:gdLst/>
                  <a:ahLst/>
                  <a:cxnLst>
                    <a:cxn ang="0">
                      <a:pos x="0" y="57"/>
                    </a:cxn>
                    <a:cxn ang="0">
                      <a:pos x="17" y="17"/>
                    </a:cxn>
                    <a:cxn ang="0">
                      <a:pos x="57" y="0"/>
                    </a:cxn>
                    <a:cxn ang="0">
                      <a:pos x="98" y="17"/>
                    </a:cxn>
                    <a:cxn ang="0">
                      <a:pos x="114" y="57"/>
                    </a:cxn>
                    <a:cxn ang="0">
                      <a:pos x="98" y="97"/>
                    </a:cxn>
                    <a:cxn ang="0">
                      <a:pos x="57" y="114"/>
                    </a:cxn>
                    <a:cxn ang="0">
                      <a:pos x="17" y="97"/>
                    </a:cxn>
                    <a:cxn ang="0">
                      <a:pos x="0" y="57"/>
                    </a:cxn>
                  </a:cxnLst>
                  <a:rect l="0" t="0" r="r" b="b"/>
                  <a:pathLst>
                    <a:path w="114" h="114">
                      <a:moveTo>
                        <a:pt x="0" y="57"/>
                      </a:moveTo>
                      <a:cubicBezTo>
                        <a:pt x="0" y="41"/>
                        <a:pt x="6" y="28"/>
                        <a:pt x="17" y="17"/>
                      </a:cubicBezTo>
                      <a:cubicBezTo>
                        <a:pt x="28" y="5"/>
                        <a:pt x="42" y="0"/>
                        <a:pt x="57" y="0"/>
                      </a:cubicBezTo>
                      <a:cubicBezTo>
                        <a:pt x="73" y="0"/>
                        <a:pt x="87" y="5"/>
                        <a:pt x="98" y="17"/>
                      </a:cubicBezTo>
                      <a:cubicBezTo>
                        <a:pt x="109" y="28"/>
                        <a:pt x="114" y="41"/>
                        <a:pt x="114" y="57"/>
                      </a:cubicBezTo>
                      <a:cubicBezTo>
                        <a:pt x="114" y="73"/>
                        <a:pt x="109" y="86"/>
                        <a:pt x="98" y="97"/>
                      </a:cubicBezTo>
                      <a:cubicBezTo>
                        <a:pt x="87" y="108"/>
                        <a:pt x="73" y="114"/>
                        <a:pt x="57" y="114"/>
                      </a:cubicBezTo>
                      <a:cubicBezTo>
                        <a:pt x="42" y="114"/>
                        <a:pt x="28" y="108"/>
                        <a:pt x="17" y="97"/>
                      </a:cubicBezTo>
                      <a:cubicBezTo>
                        <a:pt x="6" y="86"/>
                        <a:pt x="0" y="73"/>
                        <a:pt x="0" y="5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5" name="Rectangle 50"/>
                <p:cNvSpPr>
                  <a:spLocks noChangeArrowheads="1"/>
                </p:cNvSpPr>
                <p:nvPr/>
              </p:nvSpPr>
              <p:spPr bwMode="auto">
                <a:xfrm>
                  <a:off x="1881188" y="2403475"/>
                  <a:ext cx="481013" cy="5556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5" name="Group 69"/>
              <p:cNvGrpSpPr/>
              <p:nvPr/>
            </p:nvGrpSpPr>
            <p:grpSpPr>
              <a:xfrm rot="5400000">
                <a:off x="1527752" y="2491339"/>
                <a:ext cx="469670" cy="200576"/>
                <a:chOff x="1763713" y="2614613"/>
                <a:chExt cx="598488" cy="255588"/>
              </a:xfrm>
              <a:grpFill/>
            </p:grpSpPr>
            <p:sp>
              <p:nvSpPr>
                <p:cNvPr id="92" name="Freeform 45"/>
                <p:cNvSpPr>
                  <a:spLocks/>
                </p:cNvSpPr>
                <p:nvPr/>
              </p:nvSpPr>
              <p:spPr bwMode="auto">
                <a:xfrm>
                  <a:off x="1763713" y="2614613"/>
                  <a:ext cx="255588" cy="255588"/>
                </a:xfrm>
                <a:custGeom>
                  <a:avLst/>
                  <a:gdLst/>
                  <a:ahLst/>
                  <a:cxnLst>
                    <a:cxn ang="0">
                      <a:pos x="102" y="51"/>
                    </a:cxn>
                    <a:cxn ang="0">
                      <a:pos x="87" y="87"/>
                    </a:cxn>
                    <a:cxn ang="0">
                      <a:pos x="51" y="102"/>
                    </a:cxn>
                    <a:cxn ang="0">
                      <a:pos x="15" y="87"/>
                    </a:cxn>
                    <a:cxn ang="0">
                      <a:pos x="0" y="51"/>
                    </a:cxn>
                    <a:cxn ang="0">
                      <a:pos x="15" y="15"/>
                    </a:cxn>
                    <a:cxn ang="0">
                      <a:pos x="51" y="0"/>
                    </a:cxn>
                    <a:cxn ang="0">
                      <a:pos x="87" y="15"/>
                    </a:cxn>
                    <a:cxn ang="0">
                      <a:pos x="102" y="51"/>
                    </a:cxn>
                  </a:cxnLst>
                  <a:rect l="0" t="0" r="r" b="b"/>
                  <a:pathLst>
                    <a:path w="102" h="102">
                      <a:moveTo>
                        <a:pt x="102" y="51"/>
                      </a:moveTo>
                      <a:cubicBezTo>
                        <a:pt x="102" y="65"/>
                        <a:pt x="97" y="77"/>
                        <a:pt x="87" y="87"/>
                      </a:cubicBezTo>
                      <a:cubicBezTo>
                        <a:pt x="77" y="97"/>
                        <a:pt x="65" y="102"/>
                        <a:pt x="51" y="102"/>
                      </a:cubicBezTo>
                      <a:cubicBezTo>
                        <a:pt x="37" y="102"/>
                        <a:pt x="25" y="97"/>
                        <a:pt x="15" y="87"/>
                      </a:cubicBezTo>
                      <a:cubicBezTo>
                        <a:pt x="5" y="77"/>
                        <a:pt x="0" y="65"/>
                        <a:pt x="0" y="51"/>
                      </a:cubicBezTo>
                      <a:cubicBezTo>
                        <a:pt x="0" y="37"/>
                        <a:pt x="5" y="25"/>
                        <a:pt x="15" y="15"/>
                      </a:cubicBezTo>
                      <a:cubicBezTo>
                        <a:pt x="25" y="5"/>
                        <a:pt x="37" y="0"/>
                        <a:pt x="51" y="0"/>
                      </a:cubicBezTo>
                      <a:cubicBezTo>
                        <a:pt x="65" y="0"/>
                        <a:pt x="77" y="5"/>
                        <a:pt x="87" y="15"/>
                      </a:cubicBezTo>
                      <a:cubicBezTo>
                        <a:pt x="97" y="25"/>
                        <a:pt x="102" y="37"/>
                        <a:pt x="102" y="51"/>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3" name="Rectangle 51"/>
                <p:cNvSpPr>
                  <a:spLocks noChangeArrowheads="1"/>
                </p:cNvSpPr>
                <p:nvPr/>
              </p:nvSpPr>
              <p:spPr bwMode="auto">
                <a:xfrm>
                  <a:off x="1881188" y="2719388"/>
                  <a:ext cx="481013" cy="5556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6" name="Group 68"/>
              <p:cNvGrpSpPr/>
              <p:nvPr/>
            </p:nvGrpSpPr>
            <p:grpSpPr>
              <a:xfrm rot="5400000">
                <a:off x="1303507" y="2543663"/>
                <a:ext cx="399905" cy="165693"/>
                <a:chOff x="1852613" y="2967038"/>
                <a:chExt cx="509588" cy="211138"/>
              </a:xfrm>
              <a:grpFill/>
            </p:grpSpPr>
            <p:sp>
              <p:nvSpPr>
                <p:cNvPr id="90" name="Freeform 46"/>
                <p:cNvSpPr>
                  <a:spLocks/>
                </p:cNvSpPr>
                <p:nvPr/>
              </p:nvSpPr>
              <p:spPr bwMode="auto">
                <a:xfrm>
                  <a:off x="1852613" y="2967038"/>
                  <a:ext cx="211138" cy="211138"/>
                </a:xfrm>
                <a:custGeom>
                  <a:avLst/>
                  <a:gdLst/>
                  <a:ahLst/>
                  <a:cxnLst>
                    <a:cxn ang="0">
                      <a:pos x="72" y="12"/>
                    </a:cxn>
                    <a:cxn ang="0">
                      <a:pos x="84" y="42"/>
                    </a:cxn>
                    <a:cxn ang="0">
                      <a:pos x="72" y="72"/>
                    </a:cxn>
                    <a:cxn ang="0">
                      <a:pos x="42" y="84"/>
                    </a:cxn>
                    <a:cxn ang="0">
                      <a:pos x="12" y="72"/>
                    </a:cxn>
                    <a:cxn ang="0">
                      <a:pos x="0" y="42"/>
                    </a:cxn>
                    <a:cxn ang="0">
                      <a:pos x="12" y="12"/>
                    </a:cxn>
                    <a:cxn ang="0">
                      <a:pos x="42" y="0"/>
                    </a:cxn>
                    <a:cxn ang="0">
                      <a:pos x="72" y="12"/>
                    </a:cxn>
                  </a:cxnLst>
                  <a:rect l="0" t="0" r="r" b="b"/>
                  <a:pathLst>
                    <a:path w="84" h="84">
                      <a:moveTo>
                        <a:pt x="72" y="12"/>
                      </a:moveTo>
                      <a:cubicBezTo>
                        <a:pt x="80" y="20"/>
                        <a:pt x="84" y="30"/>
                        <a:pt x="84" y="42"/>
                      </a:cubicBezTo>
                      <a:cubicBezTo>
                        <a:pt x="84" y="53"/>
                        <a:pt x="80" y="63"/>
                        <a:pt x="72" y="72"/>
                      </a:cubicBezTo>
                      <a:cubicBezTo>
                        <a:pt x="64" y="80"/>
                        <a:pt x="54" y="84"/>
                        <a:pt x="42" y="84"/>
                      </a:cubicBezTo>
                      <a:cubicBezTo>
                        <a:pt x="31" y="84"/>
                        <a:pt x="21" y="80"/>
                        <a:pt x="12" y="72"/>
                      </a:cubicBezTo>
                      <a:cubicBezTo>
                        <a:pt x="4" y="63"/>
                        <a:pt x="0" y="53"/>
                        <a:pt x="0" y="42"/>
                      </a:cubicBezTo>
                      <a:cubicBezTo>
                        <a:pt x="0" y="30"/>
                        <a:pt x="4" y="20"/>
                        <a:pt x="12" y="12"/>
                      </a:cubicBezTo>
                      <a:cubicBezTo>
                        <a:pt x="21" y="4"/>
                        <a:pt x="31" y="0"/>
                        <a:pt x="42" y="0"/>
                      </a:cubicBezTo>
                      <a:cubicBezTo>
                        <a:pt x="54" y="0"/>
                        <a:pt x="64" y="4"/>
                        <a:pt x="72" y="1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1" name="Rectangle 52"/>
                <p:cNvSpPr>
                  <a:spLocks noChangeArrowheads="1"/>
                </p:cNvSpPr>
                <p:nvPr/>
              </p:nvSpPr>
              <p:spPr bwMode="auto">
                <a:xfrm>
                  <a:off x="1941513" y="3040063"/>
                  <a:ext cx="420688" cy="5556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7" name="Group 67"/>
              <p:cNvGrpSpPr/>
              <p:nvPr/>
            </p:nvGrpSpPr>
            <p:grpSpPr>
              <a:xfrm rot="5400000">
                <a:off x="1123488" y="2626510"/>
                <a:ext cx="261620" cy="138285"/>
                <a:chOff x="2028826" y="3302000"/>
                <a:chExt cx="333375" cy="176213"/>
              </a:xfrm>
              <a:grpFill/>
            </p:grpSpPr>
            <p:sp>
              <p:nvSpPr>
                <p:cNvPr id="88" name="Freeform 44"/>
                <p:cNvSpPr>
                  <a:spLocks/>
                </p:cNvSpPr>
                <p:nvPr/>
              </p:nvSpPr>
              <p:spPr bwMode="auto">
                <a:xfrm>
                  <a:off x="2028826" y="3302000"/>
                  <a:ext cx="176213" cy="176213"/>
                </a:xfrm>
                <a:custGeom>
                  <a:avLst/>
                  <a:gdLst/>
                  <a:ahLst/>
                  <a:cxnLst>
                    <a:cxn ang="0">
                      <a:pos x="70" y="35"/>
                    </a:cxn>
                    <a:cxn ang="0">
                      <a:pos x="60" y="60"/>
                    </a:cxn>
                    <a:cxn ang="0">
                      <a:pos x="35" y="70"/>
                    </a:cxn>
                    <a:cxn ang="0">
                      <a:pos x="10" y="60"/>
                    </a:cxn>
                    <a:cxn ang="0">
                      <a:pos x="0" y="35"/>
                    </a:cxn>
                    <a:cxn ang="0">
                      <a:pos x="10" y="10"/>
                    </a:cxn>
                    <a:cxn ang="0">
                      <a:pos x="35" y="0"/>
                    </a:cxn>
                    <a:cxn ang="0">
                      <a:pos x="60" y="10"/>
                    </a:cxn>
                    <a:cxn ang="0">
                      <a:pos x="70" y="35"/>
                    </a:cxn>
                  </a:cxnLst>
                  <a:rect l="0" t="0" r="r" b="b"/>
                  <a:pathLst>
                    <a:path w="70" h="70">
                      <a:moveTo>
                        <a:pt x="70" y="35"/>
                      </a:moveTo>
                      <a:cubicBezTo>
                        <a:pt x="70" y="45"/>
                        <a:pt x="67" y="53"/>
                        <a:pt x="60" y="60"/>
                      </a:cubicBezTo>
                      <a:cubicBezTo>
                        <a:pt x="53" y="66"/>
                        <a:pt x="45" y="70"/>
                        <a:pt x="35" y="70"/>
                      </a:cubicBezTo>
                      <a:cubicBezTo>
                        <a:pt x="25" y="70"/>
                        <a:pt x="17" y="66"/>
                        <a:pt x="10" y="60"/>
                      </a:cubicBezTo>
                      <a:cubicBezTo>
                        <a:pt x="3" y="53"/>
                        <a:pt x="0" y="45"/>
                        <a:pt x="0" y="35"/>
                      </a:cubicBezTo>
                      <a:cubicBezTo>
                        <a:pt x="0" y="25"/>
                        <a:pt x="3" y="17"/>
                        <a:pt x="10" y="10"/>
                      </a:cubicBezTo>
                      <a:cubicBezTo>
                        <a:pt x="17" y="3"/>
                        <a:pt x="25" y="0"/>
                        <a:pt x="35" y="0"/>
                      </a:cubicBezTo>
                      <a:cubicBezTo>
                        <a:pt x="45" y="0"/>
                        <a:pt x="53" y="3"/>
                        <a:pt x="60" y="10"/>
                      </a:cubicBezTo>
                      <a:cubicBezTo>
                        <a:pt x="67" y="17"/>
                        <a:pt x="70" y="25"/>
                        <a:pt x="70" y="3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9" name="Rectangle 53"/>
                <p:cNvSpPr>
                  <a:spLocks noChangeArrowheads="1"/>
                </p:cNvSpPr>
                <p:nvPr/>
              </p:nvSpPr>
              <p:spPr bwMode="auto">
                <a:xfrm>
                  <a:off x="2092326" y="3357563"/>
                  <a:ext cx="269875" cy="5556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grpSp>
          <p:nvGrpSpPr>
            <p:cNvPr id="61" name="Group 230"/>
            <p:cNvGrpSpPr/>
            <p:nvPr/>
          </p:nvGrpSpPr>
          <p:grpSpPr>
            <a:xfrm rot="5409009">
              <a:off x="10638525" y="1181243"/>
              <a:ext cx="1038188" cy="407319"/>
              <a:chOff x="851278" y="2718569"/>
              <a:chExt cx="1729182" cy="663051"/>
            </a:xfrm>
            <a:grpFill/>
          </p:grpSpPr>
          <p:sp>
            <p:nvSpPr>
              <p:cNvPr id="62" name="Freeform 47"/>
              <p:cNvSpPr>
                <a:spLocks/>
              </p:cNvSpPr>
              <p:nvPr/>
            </p:nvSpPr>
            <p:spPr bwMode="auto">
              <a:xfrm rot="5400000">
                <a:off x="850656" y="2719191"/>
                <a:ext cx="311452" cy="310207"/>
              </a:xfrm>
              <a:custGeom>
                <a:avLst/>
                <a:gdLst/>
                <a:ahLst/>
                <a:cxnLst>
                  <a:cxn ang="0">
                    <a:pos x="0" y="79"/>
                  </a:cxn>
                  <a:cxn ang="0">
                    <a:pos x="24" y="23"/>
                  </a:cxn>
                  <a:cxn ang="0">
                    <a:pos x="79" y="0"/>
                  </a:cxn>
                  <a:cxn ang="0">
                    <a:pos x="135" y="23"/>
                  </a:cxn>
                  <a:cxn ang="0">
                    <a:pos x="158" y="79"/>
                  </a:cxn>
                  <a:cxn ang="0">
                    <a:pos x="135" y="135"/>
                  </a:cxn>
                  <a:cxn ang="0">
                    <a:pos x="79" y="158"/>
                  </a:cxn>
                  <a:cxn ang="0">
                    <a:pos x="24" y="135"/>
                  </a:cxn>
                  <a:cxn ang="0">
                    <a:pos x="0" y="79"/>
                  </a:cxn>
                </a:cxnLst>
                <a:rect l="0" t="0" r="r" b="b"/>
                <a:pathLst>
                  <a:path w="158" h="158">
                    <a:moveTo>
                      <a:pt x="0" y="79"/>
                    </a:moveTo>
                    <a:cubicBezTo>
                      <a:pt x="0" y="57"/>
                      <a:pt x="8" y="39"/>
                      <a:pt x="24" y="23"/>
                    </a:cubicBezTo>
                    <a:cubicBezTo>
                      <a:pt x="39" y="8"/>
                      <a:pt x="58" y="0"/>
                      <a:pt x="79" y="0"/>
                    </a:cubicBezTo>
                    <a:cubicBezTo>
                      <a:pt x="101" y="0"/>
                      <a:pt x="120" y="8"/>
                      <a:pt x="135" y="23"/>
                    </a:cubicBezTo>
                    <a:cubicBezTo>
                      <a:pt x="150" y="39"/>
                      <a:pt x="158" y="57"/>
                      <a:pt x="158" y="79"/>
                    </a:cubicBezTo>
                    <a:cubicBezTo>
                      <a:pt x="158" y="100"/>
                      <a:pt x="150" y="119"/>
                      <a:pt x="135" y="135"/>
                    </a:cubicBezTo>
                    <a:cubicBezTo>
                      <a:pt x="120" y="150"/>
                      <a:pt x="101" y="158"/>
                      <a:pt x="79" y="158"/>
                    </a:cubicBezTo>
                    <a:cubicBezTo>
                      <a:pt x="58" y="158"/>
                      <a:pt x="39" y="150"/>
                      <a:pt x="24" y="135"/>
                    </a:cubicBezTo>
                    <a:cubicBezTo>
                      <a:pt x="8" y="119"/>
                      <a:pt x="0" y="100"/>
                      <a:pt x="0" y="7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63" name="Group 62"/>
              <p:cNvGrpSpPr/>
              <p:nvPr/>
            </p:nvGrpSpPr>
            <p:grpSpPr>
              <a:xfrm rot="5400000">
                <a:off x="2063451" y="3015353"/>
                <a:ext cx="397412" cy="165693"/>
                <a:chOff x="2387601" y="2000250"/>
                <a:chExt cx="506412" cy="211138"/>
              </a:xfrm>
              <a:grpFill/>
            </p:grpSpPr>
            <p:sp>
              <p:nvSpPr>
                <p:cNvPr id="79" name="Freeform 41"/>
                <p:cNvSpPr>
                  <a:spLocks/>
                </p:cNvSpPr>
                <p:nvPr/>
              </p:nvSpPr>
              <p:spPr bwMode="auto">
                <a:xfrm>
                  <a:off x="2684463" y="2000250"/>
                  <a:ext cx="209550" cy="211138"/>
                </a:xfrm>
                <a:custGeom>
                  <a:avLst/>
                  <a:gdLst/>
                  <a:ahLst/>
                  <a:cxnLst>
                    <a:cxn ang="0">
                      <a:pos x="71" y="12"/>
                    </a:cxn>
                    <a:cxn ang="0">
                      <a:pos x="84" y="42"/>
                    </a:cxn>
                    <a:cxn ang="0">
                      <a:pos x="71" y="71"/>
                    </a:cxn>
                    <a:cxn ang="0">
                      <a:pos x="42" y="84"/>
                    </a:cxn>
                    <a:cxn ang="0">
                      <a:pos x="12" y="71"/>
                    </a:cxn>
                    <a:cxn ang="0">
                      <a:pos x="0" y="42"/>
                    </a:cxn>
                    <a:cxn ang="0">
                      <a:pos x="12" y="12"/>
                    </a:cxn>
                    <a:cxn ang="0">
                      <a:pos x="42" y="0"/>
                    </a:cxn>
                    <a:cxn ang="0">
                      <a:pos x="71" y="12"/>
                    </a:cxn>
                  </a:cxnLst>
                  <a:rect l="0" t="0" r="r" b="b"/>
                  <a:pathLst>
                    <a:path w="84" h="84">
                      <a:moveTo>
                        <a:pt x="71" y="12"/>
                      </a:moveTo>
                      <a:cubicBezTo>
                        <a:pt x="80" y="20"/>
                        <a:pt x="84" y="30"/>
                        <a:pt x="84" y="42"/>
                      </a:cubicBezTo>
                      <a:cubicBezTo>
                        <a:pt x="84" y="53"/>
                        <a:pt x="80" y="63"/>
                        <a:pt x="71" y="71"/>
                      </a:cubicBezTo>
                      <a:cubicBezTo>
                        <a:pt x="63" y="80"/>
                        <a:pt x="53" y="84"/>
                        <a:pt x="42" y="84"/>
                      </a:cubicBezTo>
                      <a:cubicBezTo>
                        <a:pt x="30" y="84"/>
                        <a:pt x="20" y="80"/>
                        <a:pt x="12" y="71"/>
                      </a:cubicBezTo>
                      <a:cubicBezTo>
                        <a:pt x="4" y="63"/>
                        <a:pt x="0" y="53"/>
                        <a:pt x="0" y="42"/>
                      </a:cubicBezTo>
                      <a:cubicBezTo>
                        <a:pt x="0" y="30"/>
                        <a:pt x="4" y="20"/>
                        <a:pt x="12" y="12"/>
                      </a:cubicBezTo>
                      <a:cubicBezTo>
                        <a:pt x="20" y="4"/>
                        <a:pt x="30" y="0"/>
                        <a:pt x="42" y="0"/>
                      </a:cubicBezTo>
                      <a:cubicBezTo>
                        <a:pt x="53" y="0"/>
                        <a:pt x="63" y="4"/>
                        <a:pt x="71" y="1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0" name="Rectangle 54"/>
                <p:cNvSpPr>
                  <a:spLocks noChangeArrowheads="1"/>
                </p:cNvSpPr>
                <p:nvPr/>
              </p:nvSpPr>
              <p:spPr bwMode="auto">
                <a:xfrm>
                  <a:off x="2387601" y="2078038"/>
                  <a:ext cx="422275" cy="5556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4" name="Group 61"/>
              <p:cNvGrpSpPr/>
              <p:nvPr/>
            </p:nvGrpSpPr>
            <p:grpSpPr>
              <a:xfrm rot="5400000">
                <a:off x="2381754" y="2961161"/>
                <a:ext cx="260374" cy="137039"/>
                <a:chOff x="2387601" y="1700213"/>
                <a:chExt cx="331788" cy="174625"/>
              </a:xfrm>
              <a:grpFill/>
            </p:grpSpPr>
            <p:sp>
              <p:nvSpPr>
                <p:cNvPr id="77" name="Freeform 40"/>
                <p:cNvSpPr>
                  <a:spLocks/>
                </p:cNvSpPr>
                <p:nvPr/>
              </p:nvSpPr>
              <p:spPr bwMode="auto">
                <a:xfrm>
                  <a:off x="2543176" y="1700213"/>
                  <a:ext cx="176213" cy="174625"/>
                </a:xfrm>
                <a:custGeom>
                  <a:avLst/>
                  <a:gdLst/>
                  <a:ahLst/>
                  <a:cxnLst>
                    <a:cxn ang="0">
                      <a:pos x="35" y="0"/>
                    </a:cxn>
                    <a:cxn ang="0">
                      <a:pos x="59" y="10"/>
                    </a:cxn>
                    <a:cxn ang="0">
                      <a:pos x="70" y="35"/>
                    </a:cxn>
                    <a:cxn ang="0">
                      <a:pos x="59" y="59"/>
                    </a:cxn>
                    <a:cxn ang="0">
                      <a:pos x="35" y="70"/>
                    </a:cxn>
                    <a:cxn ang="0">
                      <a:pos x="10" y="59"/>
                    </a:cxn>
                    <a:cxn ang="0">
                      <a:pos x="0" y="35"/>
                    </a:cxn>
                    <a:cxn ang="0">
                      <a:pos x="10" y="10"/>
                    </a:cxn>
                    <a:cxn ang="0">
                      <a:pos x="35" y="0"/>
                    </a:cxn>
                  </a:cxnLst>
                  <a:rect l="0" t="0" r="r" b="b"/>
                  <a:pathLst>
                    <a:path w="70" h="70">
                      <a:moveTo>
                        <a:pt x="35" y="0"/>
                      </a:moveTo>
                      <a:cubicBezTo>
                        <a:pt x="44" y="0"/>
                        <a:pt x="53" y="3"/>
                        <a:pt x="59" y="10"/>
                      </a:cubicBezTo>
                      <a:cubicBezTo>
                        <a:pt x="66" y="17"/>
                        <a:pt x="70" y="25"/>
                        <a:pt x="70" y="35"/>
                      </a:cubicBezTo>
                      <a:cubicBezTo>
                        <a:pt x="70" y="44"/>
                        <a:pt x="66" y="53"/>
                        <a:pt x="59" y="59"/>
                      </a:cubicBezTo>
                      <a:cubicBezTo>
                        <a:pt x="53" y="66"/>
                        <a:pt x="44" y="70"/>
                        <a:pt x="35" y="70"/>
                      </a:cubicBezTo>
                      <a:cubicBezTo>
                        <a:pt x="25" y="70"/>
                        <a:pt x="17" y="66"/>
                        <a:pt x="10" y="59"/>
                      </a:cubicBezTo>
                      <a:cubicBezTo>
                        <a:pt x="3" y="53"/>
                        <a:pt x="0" y="44"/>
                        <a:pt x="0" y="35"/>
                      </a:cubicBezTo>
                      <a:cubicBezTo>
                        <a:pt x="0" y="25"/>
                        <a:pt x="3" y="17"/>
                        <a:pt x="10" y="10"/>
                      </a:cubicBezTo>
                      <a:cubicBezTo>
                        <a:pt x="17" y="3"/>
                        <a:pt x="25" y="0"/>
                        <a:pt x="35"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8" name="Rectangle 55"/>
                <p:cNvSpPr>
                  <a:spLocks noChangeArrowheads="1"/>
                </p:cNvSpPr>
                <p:nvPr/>
              </p:nvSpPr>
              <p:spPr bwMode="auto">
                <a:xfrm>
                  <a:off x="2387601" y="1760538"/>
                  <a:ext cx="254000" cy="539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5" name="Group 63"/>
              <p:cNvGrpSpPr/>
              <p:nvPr/>
            </p:nvGrpSpPr>
            <p:grpSpPr>
              <a:xfrm rot="5400000">
                <a:off x="1776292" y="3033417"/>
                <a:ext cx="468424" cy="200576"/>
                <a:chOff x="2387601" y="2298700"/>
                <a:chExt cx="596900" cy="255588"/>
              </a:xfrm>
              <a:grpFill/>
            </p:grpSpPr>
            <p:sp>
              <p:nvSpPr>
                <p:cNvPr id="75" name="Freeform 34"/>
                <p:cNvSpPr>
                  <a:spLocks/>
                </p:cNvSpPr>
                <p:nvPr/>
              </p:nvSpPr>
              <p:spPr bwMode="auto">
                <a:xfrm>
                  <a:off x="2728913" y="2298700"/>
                  <a:ext cx="255588" cy="255588"/>
                </a:xfrm>
                <a:custGeom>
                  <a:avLst/>
                  <a:gdLst/>
                  <a:ahLst/>
                  <a:cxnLst>
                    <a:cxn ang="0">
                      <a:pos x="87" y="87"/>
                    </a:cxn>
                    <a:cxn ang="0">
                      <a:pos x="51" y="102"/>
                    </a:cxn>
                    <a:cxn ang="0">
                      <a:pos x="15" y="87"/>
                    </a:cxn>
                    <a:cxn ang="0">
                      <a:pos x="0" y="51"/>
                    </a:cxn>
                    <a:cxn ang="0">
                      <a:pos x="15" y="15"/>
                    </a:cxn>
                    <a:cxn ang="0">
                      <a:pos x="51" y="0"/>
                    </a:cxn>
                    <a:cxn ang="0">
                      <a:pos x="87" y="15"/>
                    </a:cxn>
                    <a:cxn ang="0">
                      <a:pos x="102" y="51"/>
                    </a:cxn>
                    <a:cxn ang="0">
                      <a:pos x="87" y="87"/>
                    </a:cxn>
                  </a:cxnLst>
                  <a:rect l="0" t="0" r="r" b="b"/>
                  <a:pathLst>
                    <a:path w="102" h="102">
                      <a:moveTo>
                        <a:pt x="87" y="87"/>
                      </a:moveTo>
                      <a:cubicBezTo>
                        <a:pt x="77" y="97"/>
                        <a:pt x="65" y="102"/>
                        <a:pt x="51" y="102"/>
                      </a:cubicBezTo>
                      <a:cubicBezTo>
                        <a:pt x="37" y="102"/>
                        <a:pt x="24" y="97"/>
                        <a:pt x="15" y="87"/>
                      </a:cubicBezTo>
                      <a:cubicBezTo>
                        <a:pt x="5" y="77"/>
                        <a:pt x="0" y="65"/>
                        <a:pt x="0" y="51"/>
                      </a:cubicBezTo>
                      <a:cubicBezTo>
                        <a:pt x="0" y="37"/>
                        <a:pt x="5" y="25"/>
                        <a:pt x="15" y="15"/>
                      </a:cubicBezTo>
                      <a:cubicBezTo>
                        <a:pt x="24" y="5"/>
                        <a:pt x="37" y="0"/>
                        <a:pt x="51" y="0"/>
                      </a:cubicBezTo>
                      <a:cubicBezTo>
                        <a:pt x="65" y="0"/>
                        <a:pt x="77" y="5"/>
                        <a:pt x="87" y="15"/>
                      </a:cubicBezTo>
                      <a:cubicBezTo>
                        <a:pt x="97" y="25"/>
                        <a:pt x="102" y="37"/>
                        <a:pt x="102" y="51"/>
                      </a:cubicBezTo>
                      <a:cubicBezTo>
                        <a:pt x="102" y="65"/>
                        <a:pt x="97" y="77"/>
                        <a:pt x="87" y="8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6" name="Rectangle 56"/>
                <p:cNvSpPr>
                  <a:spLocks noChangeArrowheads="1"/>
                </p:cNvSpPr>
                <p:nvPr/>
              </p:nvSpPr>
              <p:spPr bwMode="auto">
                <a:xfrm>
                  <a:off x="2387601" y="2403475"/>
                  <a:ext cx="482600" cy="5556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6" name="Group 64"/>
              <p:cNvGrpSpPr/>
              <p:nvPr/>
            </p:nvGrpSpPr>
            <p:grpSpPr>
              <a:xfrm rot="5400000">
                <a:off x="1522147" y="3028434"/>
                <a:ext cx="482127" cy="224246"/>
                <a:chOff x="2387601" y="2598738"/>
                <a:chExt cx="614362" cy="285750"/>
              </a:xfrm>
              <a:grpFill/>
            </p:grpSpPr>
            <p:sp>
              <p:nvSpPr>
                <p:cNvPr id="73" name="Freeform 35"/>
                <p:cNvSpPr>
                  <a:spLocks/>
                </p:cNvSpPr>
                <p:nvPr/>
              </p:nvSpPr>
              <p:spPr bwMode="auto">
                <a:xfrm>
                  <a:off x="2716213" y="2598738"/>
                  <a:ext cx="285750" cy="285750"/>
                </a:xfrm>
                <a:custGeom>
                  <a:avLst/>
                  <a:gdLst/>
                  <a:ahLst/>
                  <a:cxnLst>
                    <a:cxn ang="0">
                      <a:pos x="114" y="57"/>
                    </a:cxn>
                    <a:cxn ang="0">
                      <a:pos x="97" y="97"/>
                    </a:cxn>
                    <a:cxn ang="0">
                      <a:pos x="57" y="114"/>
                    </a:cxn>
                    <a:cxn ang="0">
                      <a:pos x="16" y="97"/>
                    </a:cxn>
                    <a:cxn ang="0">
                      <a:pos x="0" y="57"/>
                    </a:cxn>
                    <a:cxn ang="0">
                      <a:pos x="16" y="16"/>
                    </a:cxn>
                    <a:cxn ang="0">
                      <a:pos x="57" y="0"/>
                    </a:cxn>
                    <a:cxn ang="0">
                      <a:pos x="97" y="16"/>
                    </a:cxn>
                    <a:cxn ang="0">
                      <a:pos x="114" y="57"/>
                    </a:cxn>
                  </a:cxnLst>
                  <a:rect l="0" t="0" r="r" b="b"/>
                  <a:pathLst>
                    <a:path w="114" h="114">
                      <a:moveTo>
                        <a:pt x="114" y="57"/>
                      </a:moveTo>
                      <a:cubicBezTo>
                        <a:pt x="114" y="72"/>
                        <a:pt x="108" y="86"/>
                        <a:pt x="97" y="97"/>
                      </a:cubicBezTo>
                      <a:cubicBezTo>
                        <a:pt x="86" y="108"/>
                        <a:pt x="72" y="114"/>
                        <a:pt x="57" y="114"/>
                      </a:cubicBezTo>
                      <a:cubicBezTo>
                        <a:pt x="41" y="114"/>
                        <a:pt x="27" y="108"/>
                        <a:pt x="16" y="97"/>
                      </a:cubicBezTo>
                      <a:cubicBezTo>
                        <a:pt x="5" y="86"/>
                        <a:pt x="0" y="72"/>
                        <a:pt x="0" y="57"/>
                      </a:cubicBezTo>
                      <a:cubicBezTo>
                        <a:pt x="0" y="41"/>
                        <a:pt x="5" y="28"/>
                        <a:pt x="16" y="16"/>
                      </a:cubicBezTo>
                      <a:cubicBezTo>
                        <a:pt x="27" y="5"/>
                        <a:pt x="41" y="0"/>
                        <a:pt x="57" y="0"/>
                      </a:cubicBezTo>
                      <a:cubicBezTo>
                        <a:pt x="72" y="0"/>
                        <a:pt x="86" y="5"/>
                        <a:pt x="97" y="16"/>
                      </a:cubicBezTo>
                      <a:cubicBezTo>
                        <a:pt x="108" y="28"/>
                        <a:pt x="114" y="41"/>
                        <a:pt x="114" y="5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4" name="Rectangle 57"/>
                <p:cNvSpPr>
                  <a:spLocks noChangeArrowheads="1"/>
                </p:cNvSpPr>
                <p:nvPr/>
              </p:nvSpPr>
              <p:spPr bwMode="auto">
                <a:xfrm>
                  <a:off x="2387601" y="2719388"/>
                  <a:ext cx="482600" cy="5556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7" name="Group 65"/>
              <p:cNvGrpSpPr/>
              <p:nvPr/>
            </p:nvGrpSpPr>
            <p:grpSpPr>
              <a:xfrm rot="5400000">
                <a:off x="1281706" y="2997289"/>
                <a:ext cx="443508" cy="247916"/>
                <a:chOff x="2387601" y="2914650"/>
                <a:chExt cx="565150" cy="315913"/>
              </a:xfrm>
              <a:grpFill/>
            </p:grpSpPr>
            <p:sp>
              <p:nvSpPr>
                <p:cNvPr id="71" name="Freeform 42"/>
                <p:cNvSpPr>
                  <a:spLocks/>
                </p:cNvSpPr>
                <p:nvPr/>
              </p:nvSpPr>
              <p:spPr bwMode="auto">
                <a:xfrm>
                  <a:off x="2636838" y="2914650"/>
                  <a:ext cx="315913" cy="315913"/>
                </a:xfrm>
                <a:custGeom>
                  <a:avLst/>
                  <a:gdLst/>
                  <a:ahLst/>
                  <a:cxnLst>
                    <a:cxn ang="0">
                      <a:pos x="107" y="18"/>
                    </a:cxn>
                    <a:cxn ang="0">
                      <a:pos x="126" y="63"/>
                    </a:cxn>
                    <a:cxn ang="0">
                      <a:pos x="107" y="107"/>
                    </a:cxn>
                    <a:cxn ang="0">
                      <a:pos x="63" y="126"/>
                    </a:cxn>
                    <a:cxn ang="0">
                      <a:pos x="18" y="107"/>
                    </a:cxn>
                    <a:cxn ang="0">
                      <a:pos x="0" y="63"/>
                    </a:cxn>
                    <a:cxn ang="0">
                      <a:pos x="18" y="18"/>
                    </a:cxn>
                    <a:cxn ang="0">
                      <a:pos x="63" y="0"/>
                    </a:cxn>
                    <a:cxn ang="0">
                      <a:pos x="107" y="18"/>
                    </a:cxn>
                  </a:cxnLst>
                  <a:rect l="0" t="0" r="r" b="b"/>
                  <a:pathLst>
                    <a:path w="126" h="126">
                      <a:moveTo>
                        <a:pt x="107" y="18"/>
                      </a:moveTo>
                      <a:cubicBezTo>
                        <a:pt x="120" y="31"/>
                        <a:pt x="126" y="45"/>
                        <a:pt x="126" y="63"/>
                      </a:cubicBezTo>
                      <a:cubicBezTo>
                        <a:pt x="126" y="80"/>
                        <a:pt x="120" y="95"/>
                        <a:pt x="107" y="107"/>
                      </a:cubicBezTo>
                      <a:cubicBezTo>
                        <a:pt x="95" y="120"/>
                        <a:pt x="80" y="126"/>
                        <a:pt x="63" y="126"/>
                      </a:cubicBezTo>
                      <a:cubicBezTo>
                        <a:pt x="45" y="126"/>
                        <a:pt x="30" y="120"/>
                        <a:pt x="18" y="107"/>
                      </a:cubicBezTo>
                      <a:cubicBezTo>
                        <a:pt x="6" y="95"/>
                        <a:pt x="0" y="80"/>
                        <a:pt x="0" y="63"/>
                      </a:cubicBezTo>
                      <a:cubicBezTo>
                        <a:pt x="0" y="45"/>
                        <a:pt x="6" y="31"/>
                        <a:pt x="18" y="18"/>
                      </a:cubicBezTo>
                      <a:cubicBezTo>
                        <a:pt x="30" y="6"/>
                        <a:pt x="45" y="0"/>
                        <a:pt x="63" y="0"/>
                      </a:cubicBezTo>
                      <a:cubicBezTo>
                        <a:pt x="80" y="0"/>
                        <a:pt x="95" y="6"/>
                        <a:pt x="107" y="18"/>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2" name="Rectangle 58"/>
                <p:cNvSpPr>
                  <a:spLocks noChangeArrowheads="1"/>
                </p:cNvSpPr>
                <p:nvPr/>
              </p:nvSpPr>
              <p:spPr bwMode="auto">
                <a:xfrm>
                  <a:off x="2387601" y="3040063"/>
                  <a:ext cx="422275" cy="5556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8" name="Group 66"/>
              <p:cNvGrpSpPr/>
              <p:nvPr/>
            </p:nvGrpSpPr>
            <p:grpSpPr>
              <a:xfrm rot="5400000">
                <a:off x="1092965" y="2929392"/>
                <a:ext cx="322665" cy="262866"/>
                <a:chOff x="2387601" y="3222625"/>
                <a:chExt cx="411163" cy="334963"/>
              </a:xfrm>
              <a:grpFill/>
            </p:grpSpPr>
            <p:sp>
              <p:nvSpPr>
                <p:cNvPr id="69" name="Freeform 43"/>
                <p:cNvSpPr>
                  <a:spLocks/>
                </p:cNvSpPr>
                <p:nvPr/>
              </p:nvSpPr>
              <p:spPr bwMode="auto">
                <a:xfrm>
                  <a:off x="2463801" y="3222625"/>
                  <a:ext cx="334963" cy="334963"/>
                </a:xfrm>
                <a:custGeom>
                  <a:avLst/>
                  <a:gdLst/>
                  <a:ahLst/>
                  <a:cxnLst>
                    <a:cxn ang="0">
                      <a:pos x="0" y="67"/>
                    </a:cxn>
                    <a:cxn ang="0">
                      <a:pos x="19" y="19"/>
                    </a:cxn>
                    <a:cxn ang="0">
                      <a:pos x="67" y="0"/>
                    </a:cxn>
                    <a:cxn ang="0">
                      <a:pos x="114" y="19"/>
                    </a:cxn>
                    <a:cxn ang="0">
                      <a:pos x="134" y="67"/>
                    </a:cxn>
                    <a:cxn ang="0">
                      <a:pos x="114" y="114"/>
                    </a:cxn>
                    <a:cxn ang="0">
                      <a:pos x="67" y="134"/>
                    </a:cxn>
                    <a:cxn ang="0">
                      <a:pos x="19" y="114"/>
                    </a:cxn>
                    <a:cxn ang="0">
                      <a:pos x="0" y="67"/>
                    </a:cxn>
                  </a:cxnLst>
                  <a:rect l="0" t="0" r="r" b="b"/>
                  <a:pathLst>
                    <a:path w="134" h="134">
                      <a:moveTo>
                        <a:pt x="0" y="67"/>
                      </a:moveTo>
                      <a:cubicBezTo>
                        <a:pt x="0" y="48"/>
                        <a:pt x="6" y="33"/>
                        <a:pt x="19" y="19"/>
                      </a:cubicBezTo>
                      <a:cubicBezTo>
                        <a:pt x="32" y="6"/>
                        <a:pt x="48" y="0"/>
                        <a:pt x="67" y="0"/>
                      </a:cubicBezTo>
                      <a:cubicBezTo>
                        <a:pt x="85" y="0"/>
                        <a:pt x="101" y="6"/>
                        <a:pt x="114" y="19"/>
                      </a:cubicBezTo>
                      <a:cubicBezTo>
                        <a:pt x="127" y="33"/>
                        <a:pt x="134" y="48"/>
                        <a:pt x="134" y="67"/>
                      </a:cubicBezTo>
                      <a:cubicBezTo>
                        <a:pt x="134" y="85"/>
                        <a:pt x="127" y="101"/>
                        <a:pt x="114" y="114"/>
                      </a:cubicBezTo>
                      <a:cubicBezTo>
                        <a:pt x="101" y="127"/>
                        <a:pt x="85" y="134"/>
                        <a:pt x="67" y="134"/>
                      </a:cubicBezTo>
                      <a:cubicBezTo>
                        <a:pt x="48" y="134"/>
                        <a:pt x="32" y="127"/>
                        <a:pt x="19" y="114"/>
                      </a:cubicBezTo>
                      <a:cubicBezTo>
                        <a:pt x="6" y="101"/>
                        <a:pt x="0" y="85"/>
                        <a:pt x="0" y="6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0" name="Rectangle 59"/>
                <p:cNvSpPr>
                  <a:spLocks noChangeArrowheads="1"/>
                </p:cNvSpPr>
                <p:nvPr/>
              </p:nvSpPr>
              <p:spPr bwMode="auto">
                <a:xfrm>
                  <a:off x="2387601" y="3357563"/>
                  <a:ext cx="271463" cy="5556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grpSp>
      <p:grpSp>
        <p:nvGrpSpPr>
          <p:cNvPr id="101" name="Group 205"/>
          <p:cNvGrpSpPr/>
          <p:nvPr/>
        </p:nvGrpSpPr>
        <p:grpSpPr>
          <a:xfrm>
            <a:off x="7473260" y="2652192"/>
            <a:ext cx="504000" cy="504000"/>
            <a:chOff x="6445250" y="2822575"/>
            <a:chExt cx="812800" cy="908050"/>
          </a:xfrm>
          <a:solidFill>
            <a:schemeClr val="bg1"/>
          </a:solidFill>
        </p:grpSpPr>
        <p:sp>
          <p:nvSpPr>
            <p:cNvPr id="102" name="Freeform 101"/>
            <p:cNvSpPr>
              <a:spLocks noEditPoints="1"/>
            </p:cNvSpPr>
            <p:nvPr/>
          </p:nvSpPr>
          <p:spPr bwMode="auto">
            <a:xfrm>
              <a:off x="6445250" y="2822575"/>
              <a:ext cx="812800" cy="908050"/>
            </a:xfrm>
            <a:custGeom>
              <a:avLst/>
              <a:gdLst/>
              <a:ahLst/>
              <a:cxnLst>
                <a:cxn ang="0">
                  <a:pos x="249" y="169"/>
                </a:cxn>
                <a:cxn ang="0">
                  <a:pos x="256" y="131"/>
                </a:cxn>
                <a:cxn ang="0">
                  <a:pos x="243" y="112"/>
                </a:cxn>
                <a:cxn ang="0">
                  <a:pos x="234" y="143"/>
                </a:cxn>
                <a:cxn ang="0">
                  <a:pos x="203" y="152"/>
                </a:cxn>
                <a:cxn ang="0">
                  <a:pos x="171" y="115"/>
                </a:cxn>
                <a:cxn ang="0">
                  <a:pos x="175" y="85"/>
                </a:cxn>
                <a:cxn ang="0">
                  <a:pos x="173" y="52"/>
                </a:cxn>
                <a:cxn ang="0">
                  <a:pos x="157" y="88"/>
                </a:cxn>
                <a:cxn ang="0">
                  <a:pos x="109" y="98"/>
                </a:cxn>
                <a:cxn ang="0">
                  <a:pos x="87" y="74"/>
                </a:cxn>
                <a:cxn ang="0">
                  <a:pos x="91" y="38"/>
                </a:cxn>
                <a:cxn ang="0">
                  <a:pos x="91" y="5"/>
                </a:cxn>
                <a:cxn ang="0">
                  <a:pos x="73" y="47"/>
                </a:cxn>
                <a:cxn ang="0">
                  <a:pos x="40" y="56"/>
                </a:cxn>
                <a:cxn ang="0">
                  <a:pos x="39" y="72"/>
                </a:cxn>
                <a:cxn ang="0">
                  <a:pos x="73" y="81"/>
                </a:cxn>
                <a:cxn ang="0">
                  <a:pos x="77" y="105"/>
                </a:cxn>
                <a:cxn ang="0">
                  <a:pos x="63" y="143"/>
                </a:cxn>
                <a:cxn ang="0">
                  <a:pos x="31" y="151"/>
                </a:cxn>
                <a:cxn ang="0">
                  <a:pos x="32" y="168"/>
                </a:cxn>
                <a:cxn ang="0">
                  <a:pos x="63" y="177"/>
                </a:cxn>
                <a:cxn ang="0">
                  <a:pos x="77" y="214"/>
                </a:cxn>
                <a:cxn ang="0">
                  <a:pos x="71" y="235"/>
                </a:cxn>
                <a:cxn ang="0">
                  <a:pos x="45" y="249"/>
                </a:cxn>
                <a:cxn ang="0">
                  <a:pos x="25" y="269"/>
                </a:cxn>
                <a:cxn ang="0">
                  <a:pos x="55" y="261"/>
                </a:cxn>
                <a:cxn ang="0">
                  <a:pos x="74" y="282"/>
                </a:cxn>
                <a:cxn ang="0">
                  <a:pos x="89" y="273"/>
                </a:cxn>
                <a:cxn ang="0">
                  <a:pos x="84" y="244"/>
                </a:cxn>
                <a:cxn ang="0">
                  <a:pos x="109" y="221"/>
                </a:cxn>
                <a:cxn ang="0">
                  <a:pos x="157" y="231"/>
                </a:cxn>
                <a:cxn ang="0">
                  <a:pos x="161" y="254"/>
                </a:cxn>
                <a:cxn ang="0">
                  <a:pos x="205" y="257"/>
                </a:cxn>
                <a:cxn ang="0">
                  <a:pos x="225" y="237"/>
                </a:cxn>
                <a:cxn ang="0">
                  <a:pos x="193" y="246"/>
                </a:cxn>
                <a:cxn ang="0">
                  <a:pos x="170" y="225"/>
                </a:cxn>
                <a:cxn ang="0">
                  <a:pos x="182" y="179"/>
                </a:cxn>
                <a:cxn ang="0">
                  <a:pos x="214" y="163"/>
                </a:cxn>
                <a:cxn ang="0">
                  <a:pos x="248" y="191"/>
                </a:cxn>
                <a:cxn ang="0">
                  <a:pos x="277" y="207"/>
                </a:cxn>
                <a:cxn ang="0">
                  <a:pos x="157" y="197"/>
                </a:cxn>
                <a:cxn ang="0">
                  <a:pos x="109" y="207"/>
                </a:cxn>
                <a:cxn ang="0">
                  <a:pos x="77" y="169"/>
                </a:cxn>
                <a:cxn ang="0">
                  <a:pos x="87" y="125"/>
                </a:cxn>
                <a:cxn ang="0">
                  <a:pos x="138" y="109"/>
                </a:cxn>
                <a:cxn ang="0">
                  <a:pos x="175" y="144"/>
                </a:cxn>
                <a:cxn ang="0">
                  <a:pos x="175" y="175"/>
                </a:cxn>
              </a:cxnLst>
              <a:rect l="0" t="0" r="r" b="b"/>
              <a:pathLst>
                <a:path w="277" h="309">
                  <a:moveTo>
                    <a:pt x="260" y="190"/>
                  </a:moveTo>
                  <a:cubicBezTo>
                    <a:pt x="257" y="190"/>
                    <a:pt x="257" y="190"/>
                    <a:pt x="255" y="188"/>
                  </a:cubicBezTo>
                  <a:cubicBezTo>
                    <a:pt x="253" y="184"/>
                    <a:pt x="250" y="178"/>
                    <a:pt x="248" y="175"/>
                  </a:cubicBezTo>
                  <a:cubicBezTo>
                    <a:pt x="246" y="171"/>
                    <a:pt x="248" y="170"/>
                    <a:pt x="249" y="169"/>
                  </a:cubicBezTo>
                  <a:cubicBezTo>
                    <a:pt x="250" y="166"/>
                    <a:pt x="251" y="163"/>
                    <a:pt x="251" y="160"/>
                  </a:cubicBezTo>
                  <a:cubicBezTo>
                    <a:pt x="251" y="157"/>
                    <a:pt x="250" y="154"/>
                    <a:pt x="249" y="151"/>
                  </a:cubicBezTo>
                  <a:cubicBezTo>
                    <a:pt x="248" y="150"/>
                    <a:pt x="246" y="148"/>
                    <a:pt x="248" y="145"/>
                  </a:cubicBezTo>
                  <a:cubicBezTo>
                    <a:pt x="249" y="143"/>
                    <a:pt x="254" y="135"/>
                    <a:pt x="256" y="131"/>
                  </a:cubicBezTo>
                  <a:cubicBezTo>
                    <a:pt x="257" y="129"/>
                    <a:pt x="257" y="129"/>
                    <a:pt x="260" y="129"/>
                  </a:cubicBezTo>
                  <a:cubicBezTo>
                    <a:pt x="269" y="129"/>
                    <a:pt x="277" y="122"/>
                    <a:pt x="277" y="112"/>
                  </a:cubicBezTo>
                  <a:cubicBezTo>
                    <a:pt x="277" y="103"/>
                    <a:pt x="269" y="96"/>
                    <a:pt x="260" y="96"/>
                  </a:cubicBezTo>
                  <a:cubicBezTo>
                    <a:pt x="250" y="96"/>
                    <a:pt x="243" y="103"/>
                    <a:pt x="243" y="112"/>
                  </a:cubicBezTo>
                  <a:cubicBezTo>
                    <a:pt x="243" y="117"/>
                    <a:pt x="244" y="121"/>
                    <a:pt x="247" y="124"/>
                  </a:cubicBezTo>
                  <a:cubicBezTo>
                    <a:pt x="248" y="125"/>
                    <a:pt x="249" y="126"/>
                    <a:pt x="248" y="128"/>
                  </a:cubicBezTo>
                  <a:cubicBezTo>
                    <a:pt x="246" y="132"/>
                    <a:pt x="243" y="138"/>
                    <a:pt x="242" y="140"/>
                  </a:cubicBezTo>
                  <a:cubicBezTo>
                    <a:pt x="240" y="144"/>
                    <a:pt x="236" y="143"/>
                    <a:pt x="234" y="143"/>
                  </a:cubicBezTo>
                  <a:cubicBezTo>
                    <a:pt x="227" y="143"/>
                    <a:pt x="222" y="147"/>
                    <a:pt x="219" y="153"/>
                  </a:cubicBezTo>
                  <a:cubicBezTo>
                    <a:pt x="219" y="154"/>
                    <a:pt x="217" y="155"/>
                    <a:pt x="215" y="155"/>
                  </a:cubicBezTo>
                  <a:cubicBezTo>
                    <a:pt x="214" y="155"/>
                    <a:pt x="211" y="155"/>
                    <a:pt x="208" y="155"/>
                  </a:cubicBezTo>
                  <a:cubicBezTo>
                    <a:pt x="205" y="155"/>
                    <a:pt x="204" y="154"/>
                    <a:pt x="203" y="152"/>
                  </a:cubicBezTo>
                  <a:cubicBezTo>
                    <a:pt x="200" y="146"/>
                    <a:pt x="195" y="143"/>
                    <a:pt x="188" y="143"/>
                  </a:cubicBezTo>
                  <a:cubicBezTo>
                    <a:pt x="184" y="143"/>
                    <a:pt x="184" y="143"/>
                    <a:pt x="182" y="141"/>
                  </a:cubicBezTo>
                  <a:cubicBezTo>
                    <a:pt x="179" y="135"/>
                    <a:pt x="171" y="122"/>
                    <a:pt x="171" y="121"/>
                  </a:cubicBezTo>
                  <a:cubicBezTo>
                    <a:pt x="170" y="119"/>
                    <a:pt x="170" y="116"/>
                    <a:pt x="171" y="115"/>
                  </a:cubicBezTo>
                  <a:cubicBezTo>
                    <a:pt x="173" y="112"/>
                    <a:pt x="174" y="109"/>
                    <a:pt x="174" y="105"/>
                  </a:cubicBezTo>
                  <a:cubicBezTo>
                    <a:pt x="174" y="102"/>
                    <a:pt x="174" y="99"/>
                    <a:pt x="172" y="97"/>
                  </a:cubicBezTo>
                  <a:cubicBezTo>
                    <a:pt x="171" y="94"/>
                    <a:pt x="170" y="94"/>
                    <a:pt x="171" y="91"/>
                  </a:cubicBezTo>
                  <a:cubicBezTo>
                    <a:pt x="172" y="89"/>
                    <a:pt x="174" y="87"/>
                    <a:pt x="175" y="85"/>
                  </a:cubicBezTo>
                  <a:cubicBezTo>
                    <a:pt x="176" y="83"/>
                    <a:pt x="179" y="83"/>
                    <a:pt x="180" y="83"/>
                  </a:cubicBezTo>
                  <a:cubicBezTo>
                    <a:pt x="184" y="83"/>
                    <a:pt x="187" y="83"/>
                    <a:pt x="190" y="81"/>
                  </a:cubicBezTo>
                  <a:cubicBezTo>
                    <a:pt x="198" y="76"/>
                    <a:pt x="201" y="66"/>
                    <a:pt x="196" y="58"/>
                  </a:cubicBezTo>
                  <a:cubicBezTo>
                    <a:pt x="192" y="50"/>
                    <a:pt x="181" y="47"/>
                    <a:pt x="173" y="52"/>
                  </a:cubicBezTo>
                  <a:cubicBezTo>
                    <a:pt x="165" y="56"/>
                    <a:pt x="162" y="67"/>
                    <a:pt x="167" y="75"/>
                  </a:cubicBezTo>
                  <a:cubicBezTo>
                    <a:pt x="169" y="78"/>
                    <a:pt x="170" y="78"/>
                    <a:pt x="168" y="81"/>
                  </a:cubicBezTo>
                  <a:cubicBezTo>
                    <a:pt x="167" y="83"/>
                    <a:pt x="166" y="85"/>
                    <a:pt x="165" y="86"/>
                  </a:cubicBezTo>
                  <a:cubicBezTo>
                    <a:pt x="163" y="89"/>
                    <a:pt x="159" y="88"/>
                    <a:pt x="157" y="88"/>
                  </a:cubicBezTo>
                  <a:cubicBezTo>
                    <a:pt x="151" y="88"/>
                    <a:pt x="145" y="92"/>
                    <a:pt x="142" y="98"/>
                  </a:cubicBezTo>
                  <a:cubicBezTo>
                    <a:pt x="142" y="99"/>
                    <a:pt x="139" y="101"/>
                    <a:pt x="137" y="101"/>
                  </a:cubicBezTo>
                  <a:cubicBezTo>
                    <a:pt x="130" y="101"/>
                    <a:pt x="117" y="101"/>
                    <a:pt x="114" y="101"/>
                  </a:cubicBezTo>
                  <a:cubicBezTo>
                    <a:pt x="111" y="101"/>
                    <a:pt x="110" y="99"/>
                    <a:pt x="109" y="98"/>
                  </a:cubicBezTo>
                  <a:cubicBezTo>
                    <a:pt x="107" y="92"/>
                    <a:pt x="101" y="88"/>
                    <a:pt x="94" y="88"/>
                  </a:cubicBezTo>
                  <a:cubicBezTo>
                    <a:pt x="93" y="88"/>
                    <a:pt x="90" y="87"/>
                    <a:pt x="89" y="86"/>
                  </a:cubicBezTo>
                  <a:cubicBezTo>
                    <a:pt x="88" y="84"/>
                    <a:pt x="87" y="82"/>
                    <a:pt x="86" y="81"/>
                  </a:cubicBezTo>
                  <a:cubicBezTo>
                    <a:pt x="84" y="77"/>
                    <a:pt x="86" y="75"/>
                    <a:pt x="87" y="74"/>
                  </a:cubicBezTo>
                  <a:cubicBezTo>
                    <a:pt x="89" y="71"/>
                    <a:pt x="90" y="68"/>
                    <a:pt x="90" y="64"/>
                  </a:cubicBezTo>
                  <a:cubicBezTo>
                    <a:pt x="90" y="60"/>
                    <a:pt x="88" y="57"/>
                    <a:pt x="86" y="54"/>
                  </a:cubicBezTo>
                  <a:cubicBezTo>
                    <a:pt x="85" y="53"/>
                    <a:pt x="84" y="50"/>
                    <a:pt x="85" y="48"/>
                  </a:cubicBezTo>
                  <a:cubicBezTo>
                    <a:pt x="87" y="45"/>
                    <a:pt x="90" y="40"/>
                    <a:pt x="91" y="38"/>
                  </a:cubicBezTo>
                  <a:cubicBezTo>
                    <a:pt x="93" y="36"/>
                    <a:pt x="95" y="36"/>
                    <a:pt x="96" y="36"/>
                  </a:cubicBezTo>
                  <a:cubicBezTo>
                    <a:pt x="100" y="37"/>
                    <a:pt x="104" y="36"/>
                    <a:pt x="108" y="34"/>
                  </a:cubicBezTo>
                  <a:cubicBezTo>
                    <a:pt x="116" y="30"/>
                    <a:pt x="119" y="19"/>
                    <a:pt x="114" y="11"/>
                  </a:cubicBezTo>
                  <a:cubicBezTo>
                    <a:pt x="110" y="3"/>
                    <a:pt x="99" y="0"/>
                    <a:pt x="91" y="5"/>
                  </a:cubicBezTo>
                  <a:cubicBezTo>
                    <a:pt x="83" y="10"/>
                    <a:pt x="80" y="20"/>
                    <a:pt x="85" y="28"/>
                  </a:cubicBezTo>
                  <a:cubicBezTo>
                    <a:pt x="86" y="29"/>
                    <a:pt x="86" y="31"/>
                    <a:pt x="85" y="34"/>
                  </a:cubicBezTo>
                  <a:cubicBezTo>
                    <a:pt x="84" y="36"/>
                    <a:pt x="80" y="41"/>
                    <a:pt x="78" y="45"/>
                  </a:cubicBezTo>
                  <a:cubicBezTo>
                    <a:pt x="76" y="47"/>
                    <a:pt x="75" y="47"/>
                    <a:pt x="73" y="47"/>
                  </a:cubicBezTo>
                  <a:cubicBezTo>
                    <a:pt x="67" y="47"/>
                    <a:pt x="61" y="51"/>
                    <a:pt x="58" y="56"/>
                  </a:cubicBezTo>
                  <a:cubicBezTo>
                    <a:pt x="57" y="59"/>
                    <a:pt x="57" y="60"/>
                    <a:pt x="53" y="60"/>
                  </a:cubicBezTo>
                  <a:cubicBezTo>
                    <a:pt x="51" y="60"/>
                    <a:pt x="47" y="60"/>
                    <a:pt x="45" y="60"/>
                  </a:cubicBezTo>
                  <a:cubicBezTo>
                    <a:pt x="42" y="60"/>
                    <a:pt x="40" y="57"/>
                    <a:pt x="40" y="56"/>
                  </a:cubicBezTo>
                  <a:cubicBezTo>
                    <a:pt x="37" y="50"/>
                    <a:pt x="31" y="46"/>
                    <a:pt x="25" y="46"/>
                  </a:cubicBezTo>
                  <a:cubicBezTo>
                    <a:pt x="15" y="46"/>
                    <a:pt x="8" y="54"/>
                    <a:pt x="8" y="63"/>
                  </a:cubicBezTo>
                  <a:cubicBezTo>
                    <a:pt x="8" y="72"/>
                    <a:pt x="15" y="80"/>
                    <a:pt x="25" y="80"/>
                  </a:cubicBezTo>
                  <a:cubicBezTo>
                    <a:pt x="31" y="80"/>
                    <a:pt x="36" y="77"/>
                    <a:pt x="39" y="72"/>
                  </a:cubicBezTo>
                  <a:cubicBezTo>
                    <a:pt x="41" y="69"/>
                    <a:pt x="41" y="68"/>
                    <a:pt x="44" y="68"/>
                  </a:cubicBezTo>
                  <a:cubicBezTo>
                    <a:pt x="47" y="68"/>
                    <a:pt x="50" y="68"/>
                    <a:pt x="53" y="68"/>
                  </a:cubicBezTo>
                  <a:cubicBezTo>
                    <a:pt x="56" y="68"/>
                    <a:pt x="57" y="70"/>
                    <a:pt x="57" y="70"/>
                  </a:cubicBezTo>
                  <a:cubicBezTo>
                    <a:pt x="60" y="77"/>
                    <a:pt x="66" y="81"/>
                    <a:pt x="73" y="81"/>
                  </a:cubicBezTo>
                  <a:cubicBezTo>
                    <a:pt x="74" y="81"/>
                    <a:pt x="77" y="81"/>
                    <a:pt x="79" y="84"/>
                  </a:cubicBezTo>
                  <a:cubicBezTo>
                    <a:pt x="80" y="85"/>
                    <a:pt x="81" y="87"/>
                    <a:pt x="82" y="88"/>
                  </a:cubicBezTo>
                  <a:cubicBezTo>
                    <a:pt x="83" y="90"/>
                    <a:pt x="82" y="94"/>
                    <a:pt x="81" y="95"/>
                  </a:cubicBezTo>
                  <a:cubicBezTo>
                    <a:pt x="79" y="97"/>
                    <a:pt x="77" y="101"/>
                    <a:pt x="77" y="105"/>
                  </a:cubicBezTo>
                  <a:cubicBezTo>
                    <a:pt x="77" y="108"/>
                    <a:pt x="78" y="111"/>
                    <a:pt x="80" y="114"/>
                  </a:cubicBezTo>
                  <a:cubicBezTo>
                    <a:pt x="81" y="115"/>
                    <a:pt x="82" y="118"/>
                    <a:pt x="80" y="121"/>
                  </a:cubicBezTo>
                  <a:cubicBezTo>
                    <a:pt x="79" y="124"/>
                    <a:pt x="73" y="134"/>
                    <a:pt x="70" y="140"/>
                  </a:cubicBezTo>
                  <a:cubicBezTo>
                    <a:pt x="67" y="143"/>
                    <a:pt x="65" y="143"/>
                    <a:pt x="63" y="143"/>
                  </a:cubicBezTo>
                  <a:cubicBezTo>
                    <a:pt x="57" y="143"/>
                    <a:pt x="51" y="146"/>
                    <a:pt x="48" y="152"/>
                  </a:cubicBezTo>
                  <a:cubicBezTo>
                    <a:pt x="47" y="153"/>
                    <a:pt x="47" y="155"/>
                    <a:pt x="43" y="155"/>
                  </a:cubicBezTo>
                  <a:cubicBezTo>
                    <a:pt x="41" y="155"/>
                    <a:pt x="38" y="155"/>
                    <a:pt x="37" y="155"/>
                  </a:cubicBezTo>
                  <a:cubicBezTo>
                    <a:pt x="33" y="155"/>
                    <a:pt x="32" y="152"/>
                    <a:pt x="31" y="151"/>
                  </a:cubicBezTo>
                  <a:cubicBezTo>
                    <a:pt x="28" y="146"/>
                    <a:pt x="23" y="143"/>
                    <a:pt x="17" y="143"/>
                  </a:cubicBezTo>
                  <a:cubicBezTo>
                    <a:pt x="8" y="143"/>
                    <a:pt x="0" y="150"/>
                    <a:pt x="0" y="160"/>
                  </a:cubicBezTo>
                  <a:cubicBezTo>
                    <a:pt x="0" y="169"/>
                    <a:pt x="8" y="177"/>
                    <a:pt x="17" y="177"/>
                  </a:cubicBezTo>
                  <a:cubicBezTo>
                    <a:pt x="24" y="177"/>
                    <a:pt x="29" y="173"/>
                    <a:pt x="32" y="168"/>
                  </a:cubicBezTo>
                  <a:cubicBezTo>
                    <a:pt x="33" y="165"/>
                    <a:pt x="34" y="163"/>
                    <a:pt x="37" y="163"/>
                  </a:cubicBezTo>
                  <a:cubicBezTo>
                    <a:pt x="38" y="163"/>
                    <a:pt x="40" y="163"/>
                    <a:pt x="42" y="163"/>
                  </a:cubicBezTo>
                  <a:cubicBezTo>
                    <a:pt x="46" y="163"/>
                    <a:pt x="47" y="166"/>
                    <a:pt x="48" y="168"/>
                  </a:cubicBezTo>
                  <a:cubicBezTo>
                    <a:pt x="51" y="173"/>
                    <a:pt x="57" y="177"/>
                    <a:pt x="63" y="177"/>
                  </a:cubicBezTo>
                  <a:cubicBezTo>
                    <a:pt x="65" y="177"/>
                    <a:pt x="68" y="176"/>
                    <a:pt x="70" y="180"/>
                  </a:cubicBezTo>
                  <a:cubicBezTo>
                    <a:pt x="71" y="182"/>
                    <a:pt x="77" y="192"/>
                    <a:pt x="80" y="198"/>
                  </a:cubicBezTo>
                  <a:cubicBezTo>
                    <a:pt x="82" y="202"/>
                    <a:pt x="82" y="202"/>
                    <a:pt x="80" y="205"/>
                  </a:cubicBezTo>
                  <a:cubicBezTo>
                    <a:pt x="78" y="207"/>
                    <a:pt x="77" y="211"/>
                    <a:pt x="77" y="214"/>
                  </a:cubicBezTo>
                  <a:cubicBezTo>
                    <a:pt x="77" y="217"/>
                    <a:pt x="78" y="219"/>
                    <a:pt x="79" y="221"/>
                  </a:cubicBezTo>
                  <a:cubicBezTo>
                    <a:pt x="80" y="223"/>
                    <a:pt x="82" y="225"/>
                    <a:pt x="80" y="228"/>
                  </a:cubicBezTo>
                  <a:cubicBezTo>
                    <a:pt x="79" y="230"/>
                    <a:pt x="78" y="232"/>
                    <a:pt x="77" y="234"/>
                  </a:cubicBezTo>
                  <a:cubicBezTo>
                    <a:pt x="75" y="237"/>
                    <a:pt x="73" y="235"/>
                    <a:pt x="71" y="235"/>
                  </a:cubicBezTo>
                  <a:cubicBezTo>
                    <a:pt x="68" y="235"/>
                    <a:pt x="64" y="236"/>
                    <a:pt x="61" y="237"/>
                  </a:cubicBezTo>
                  <a:cubicBezTo>
                    <a:pt x="58" y="239"/>
                    <a:pt x="56" y="242"/>
                    <a:pt x="54" y="245"/>
                  </a:cubicBezTo>
                  <a:cubicBezTo>
                    <a:pt x="54" y="246"/>
                    <a:pt x="52" y="249"/>
                    <a:pt x="49" y="249"/>
                  </a:cubicBezTo>
                  <a:cubicBezTo>
                    <a:pt x="48" y="249"/>
                    <a:pt x="46" y="249"/>
                    <a:pt x="45" y="249"/>
                  </a:cubicBezTo>
                  <a:cubicBezTo>
                    <a:pt x="42" y="249"/>
                    <a:pt x="41" y="246"/>
                    <a:pt x="40" y="244"/>
                  </a:cubicBezTo>
                  <a:cubicBezTo>
                    <a:pt x="37" y="239"/>
                    <a:pt x="31" y="235"/>
                    <a:pt x="25" y="235"/>
                  </a:cubicBezTo>
                  <a:cubicBezTo>
                    <a:pt x="15" y="235"/>
                    <a:pt x="8" y="243"/>
                    <a:pt x="8" y="252"/>
                  </a:cubicBezTo>
                  <a:cubicBezTo>
                    <a:pt x="8" y="261"/>
                    <a:pt x="15" y="269"/>
                    <a:pt x="25" y="269"/>
                  </a:cubicBezTo>
                  <a:cubicBezTo>
                    <a:pt x="31" y="269"/>
                    <a:pt x="36" y="266"/>
                    <a:pt x="39" y="261"/>
                  </a:cubicBezTo>
                  <a:cubicBezTo>
                    <a:pt x="41" y="258"/>
                    <a:pt x="43" y="257"/>
                    <a:pt x="45" y="257"/>
                  </a:cubicBezTo>
                  <a:cubicBezTo>
                    <a:pt x="46" y="257"/>
                    <a:pt x="48" y="257"/>
                    <a:pt x="49" y="257"/>
                  </a:cubicBezTo>
                  <a:cubicBezTo>
                    <a:pt x="52" y="257"/>
                    <a:pt x="54" y="259"/>
                    <a:pt x="55" y="261"/>
                  </a:cubicBezTo>
                  <a:cubicBezTo>
                    <a:pt x="58" y="266"/>
                    <a:pt x="63" y="269"/>
                    <a:pt x="69" y="269"/>
                  </a:cubicBezTo>
                  <a:cubicBezTo>
                    <a:pt x="72" y="269"/>
                    <a:pt x="73" y="269"/>
                    <a:pt x="75" y="272"/>
                  </a:cubicBezTo>
                  <a:cubicBezTo>
                    <a:pt x="76" y="274"/>
                    <a:pt x="76" y="274"/>
                    <a:pt x="76" y="274"/>
                  </a:cubicBezTo>
                  <a:cubicBezTo>
                    <a:pt x="77" y="277"/>
                    <a:pt x="76" y="278"/>
                    <a:pt x="74" y="282"/>
                  </a:cubicBezTo>
                  <a:cubicBezTo>
                    <a:pt x="69" y="290"/>
                    <a:pt x="72" y="300"/>
                    <a:pt x="80" y="305"/>
                  </a:cubicBezTo>
                  <a:cubicBezTo>
                    <a:pt x="88" y="309"/>
                    <a:pt x="99" y="307"/>
                    <a:pt x="103" y="299"/>
                  </a:cubicBezTo>
                  <a:cubicBezTo>
                    <a:pt x="108" y="291"/>
                    <a:pt x="105" y="280"/>
                    <a:pt x="97" y="276"/>
                  </a:cubicBezTo>
                  <a:cubicBezTo>
                    <a:pt x="95" y="274"/>
                    <a:pt x="92" y="273"/>
                    <a:pt x="89" y="273"/>
                  </a:cubicBezTo>
                  <a:cubicBezTo>
                    <a:pt x="86" y="273"/>
                    <a:pt x="84" y="273"/>
                    <a:pt x="83" y="271"/>
                  </a:cubicBezTo>
                  <a:cubicBezTo>
                    <a:pt x="82" y="268"/>
                    <a:pt x="82" y="268"/>
                    <a:pt x="82" y="268"/>
                  </a:cubicBezTo>
                  <a:cubicBezTo>
                    <a:pt x="80" y="266"/>
                    <a:pt x="80" y="266"/>
                    <a:pt x="83" y="262"/>
                  </a:cubicBezTo>
                  <a:cubicBezTo>
                    <a:pt x="87" y="257"/>
                    <a:pt x="88" y="250"/>
                    <a:pt x="84" y="244"/>
                  </a:cubicBezTo>
                  <a:cubicBezTo>
                    <a:pt x="83" y="242"/>
                    <a:pt x="82" y="240"/>
                    <a:pt x="83" y="238"/>
                  </a:cubicBezTo>
                  <a:cubicBezTo>
                    <a:pt x="84" y="236"/>
                    <a:pt x="86" y="234"/>
                    <a:pt x="87" y="232"/>
                  </a:cubicBezTo>
                  <a:cubicBezTo>
                    <a:pt x="88" y="230"/>
                    <a:pt x="90" y="231"/>
                    <a:pt x="94" y="231"/>
                  </a:cubicBezTo>
                  <a:cubicBezTo>
                    <a:pt x="101" y="231"/>
                    <a:pt x="107" y="227"/>
                    <a:pt x="109" y="221"/>
                  </a:cubicBezTo>
                  <a:cubicBezTo>
                    <a:pt x="110" y="220"/>
                    <a:pt x="110" y="218"/>
                    <a:pt x="113" y="218"/>
                  </a:cubicBezTo>
                  <a:cubicBezTo>
                    <a:pt x="116" y="218"/>
                    <a:pt x="132" y="218"/>
                    <a:pt x="138" y="218"/>
                  </a:cubicBezTo>
                  <a:cubicBezTo>
                    <a:pt x="140" y="218"/>
                    <a:pt x="142" y="220"/>
                    <a:pt x="142" y="221"/>
                  </a:cubicBezTo>
                  <a:cubicBezTo>
                    <a:pt x="145" y="227"/>
                    <a:pt x="151" y="231"/>
                    <a:pt x="157" y="231"/>
                  </a:cubicBezTo>
                  <a:cubicBezTo>
                    <a:pt x="158" y="231"/>
                    <a:pt x="161" y="230"/>
                    <a:pt x="162" y="233"/>
                  </a:cubicBezTo>
                  <a:cubicBezTo>
                    <a:pt x="162" y="234"/>
                    <a:pt x="164" y="236"/>
                    <a:pt x="165" y="238"/>
                  </a:cubicBezTo>
                  <a:cubicBezTo>
                    <a:pt x="166" y="241"/>
                    <a:pt x="165" y="243"/>
                    <a:pt x="164" y="245"/>
                  </a:cubicBezTo>
                  <a:cubicBezTo>
                    <a:pt x="162" y="247"/>
                    <a:pt x="161" y="251"/>
                    <a:pt x="161" y="254"/>
                  </a:cubicBezTo>
                  <a:cubicBezTo>
                    <a:pt x="161" y="264"/>
                    <a:pt x="169" y="271"/>
                    <a:pt x="178" y="271"/>
                  </a:cubicBezTo>
                  <a:cubicBezTo>
                    <a:pt x="186" y="271"/>
                    <a:pt x="192" y="267"/>
                    <a:pt x="194" y="260"/>
                  </a:cubicBezTo>
                  <a:cubicBezTo>
                    <a:pt x="195" y="259"/>
                    <a:pt x="195" y="257"/>
                    <a:pt x="198" y="257"/>
                  </a:cubicBezTo>
                  <a:cubicBezTo>
                    <a:pt x="200" y="257"/>
                    <a:pt x="202" y="257"/>
                    <a:pt x="205" y="257"/>
                  </a:cubicBezTo>
                  <a:cubicBezTo>
                    <a:pt x="206" y="257"/>
                    <a:pt x="208" y="259"/>
                    <a:pt x="208" y="260"/>
                  </a:cubicBezTo>
                  <a:cubicBezTo>
                    <a:pt x="211" y="266"/>
                    <a:pt x="217" y="271"/>
                    <a:pt x="225" y="271"/>
                  </a:cubicBezTo>
                  <a:cubicBezTo>
                    <a:pt x="234" y="271"/>
                    <a:pt x="241" y="264"/>
                    <a:pt x="241" y="254"/>
                  </a:cubicBezTo>
                  <a:cubicBezTo>
                    <a:pt x="241" y="245"/>
                    <a:pt x="234" y="237"/>
                    <a:pt x="225" y="237"/>
                  </a:cubicBezTo>
                  <a:cubicBezTo>
                    <a:pt x="218" y="237"/>
                    <a:pt x="213" y="241"/>
                    <a:pt x="210" y="246"/>
                  </a:cubicBezTo>
                  <a:cubicBezTo>
                    <a:pt x="208" y="248"/>
                    <a:pt x="208" y="249"/>
                    <a:pt x="205" y="249"/>
                  </a:cubicBezTo>
                  <a:cubicBezTo>
                    <a:pt x="203" y="249"/>
                    <a:pt x="200" y="249"/>
                    <a:pt x="198" y="249"/>
                  </a:cubicBezTo>
                  <a:cubicBezTo>
                    <a:pt x="194" y="249"/>
                    <a:pt x="193" y="247"/>
                    <a:pt x="193" y="246"/>
                  </a:cubicBezTo>
                  <a:cubicBezTo>
                    <a:pt x="190" y="241"/>
                    <a:pt x="184" y="237"/>
                    <a:pt x="178" y="237"/>
                  </a:cubicBezTo>
                  <a:cubicBezTo>
                    <a:pt x="174" y="237"/>
                    <a:pt x="174" y="238"/>
                    <a:pt x="172" y="235"/>
                  </a:cubicBezTo>
                  <a:cubicBezTo>
                    <a:pt x="171" y="234"/>
                    <a:pt x="170" y="232"/>
                    <a:pt x="169" y="230"/>
                  </a:cubicBezTo>
                  <a:cubicBezTo>
                    <a:pt x="168" y="228"/>
                    <a:pt x="170" y="226"/>
                    <a:pt x="170" y="225"/>
                  </a:cubicBezTo>
                  <a:cubicBezTo>
                    <a:pt x="173" y="222"/>
                    <a:pt x="174" y="218"/>
                    <a:pt x="174" y="214"/>
                  </a:cubicBezTo>
                  <a:cubicBezTo>
                    <a:pt x="174" y="210"/>
                    <a:pt x="173" y="207"/>
                    <a:pt x="171" y="204"/>
                  </a:cubicBezTo>
                  <a:cubicBezTo>
                    <a:pt x="170" y="203"/>
                    <a:pt x="168" y="202"/>
                    <a:pt x="170" y="198"/>
                  </a:cubicBezTo>
                  <a:cubicBezTo>
                    <a:pt x="172" y="196"/>
                    <a:pt x="179" y="184"/>
                    <a:pt x="182" y="179"/>
                  </a:cubicBezTo>
                  <a:cubicBezTo>
                    <a:pt x="183" y="177"/>
                    <a:pt x="185" y="177"/>
                    <a:pt x="188" y="177"/>
                  </a:cubicBezTo>
                  <a:cubicBezTo>
                    <a:pt x="195" y="177"/>
                    <a:pt x="201" y="173"/>
                    <a:pt x="204" y="167"/>
                  </a:cubicBezTo>
                  <a:cubicBezTo>
                    <a:pt x="204" y="166"/>
                    <a:pt x="205" y="163"/>
                    <a:pt x="208" y="163"/>
                  </a:cubicBezTo>
                  <a:cubicBezTo>
                    <a:pt x="209" y="163"/>
                    <a:pt x="212" y="163"/>
                    <a:pt x="214" y="163"/>
                  </a:cubicBezTo>
                  <a:cubicBezTo>
                    <a:pt x="217" y="163"/>
                    <a:pt x="218" y="165"/>
                    <a:pt x="219" y="167"/>
                  </a:cubicBezTo>
                  <a:cubicBezTo>
                    <a:pt x="222" y="173"/>
                    <a:pt x="227" y="177"/>
                    <a:pt x="234" y="177"/>
                  </a:cubicBezTo>
                  <a:cubicBezTo>
                    <a:pt x="236" y="177"/>
                    <a:pt x="239" y="175"/>
                    <a:pt x="241" y="179"/>
                  </a:cubicBezTo>
                  <a:cubicBezTo>
                    <a:pt x="243" y="181"/>
                    <a:pt x="246" y="187"/>
                    <a:pt x="248" y="191"/>
                  </a:cubicBezTo>
                  <a:cubicBezTo>
                    <a:pt x="249" y="193"/>
                    <a:pt x="249" y="194"/>
                    <a:pt x="247" y="196"/>
                  </a:cubicBezTo>
                  <a:cubicBezTo>
                    <a:pt x="244" y="199"/>
                    <a:pt x="243" y="203"/>
                    <a:pt x="243" y="207"/>
                  </a:cubicBezTo>
                  <a:cubicBezTo>
                    <a:pt x="243" y="216"/>
                    <a:pt x="250" y="224"/>
                    <a:pt x="260" y="224"/>
                  </a:cubicBezTo>
                  <a:cubicBezTo>
                    <a:pt x="269" y="224"/>
                    <a:pt x="277" y="216"/>
                    <a:pt x="277" y="207"/>
                  </a:cubicBezTo>
                  <a:cubicBezTo>
                    <a:pt x="277" y="198"/>
                    <a:pt x="269" y="190"/>
                    <a:pt x="260" y="190"/>
                  </a:cubicBezTo>
                  <a:close/>
                  <a:moveTo>
                    <a:pt x="175" y="175"/>
                  </a:moveTo>
                  <a:cubicBezTo>
                    <a:pt x="174" y="176"/>
                    <a:pt x="167" y="188"/>
                    <a:pt x="164" y="194"/>
                  </a:cubicBezTo>
                  <a:cubicBezTo>
                    <a:pt x="162" y="198"/>
                    <a:pt x="160" y="197"/>
                    <a:pt x="157" y="197"/>
                  </a:cubicBezTo>
                  <a:cubicBezTo>
                    <a:pt x="151" y="197"/>
                    <a:pt x="145" y="201"/>
                    <a:pt x="142" y="206"/>
                  </a:cubicBezTo>
                  <a:cubicBezTo>
                    <a:pt x="142" y="208"/>
                    <a:pt x="141" y="210"/>
                    <a:pt x="138" y="210"/>
                  </a:cubicBezTo>
                  <a:cubicBezTo>
                    <a:pt x="136" y="210"/>
                    <a:pt x="120" y="210"/>
                    <a:pt x="114" y="210"/>
                  </a:cubicBezTo>
                  <a:cubicBezTo>
                    <a:pt x="111" y="210"/>
                    <a:pt x="110" y="208"/>
                    <a:pt x="109" y="207"/>
                  </a:cubicBezTo>
                  <a:cubicBezTo>
                    <a:pt x="107" y="201"/>
                    <a:pt x="101" y="197"/>
                    <a:pt x="94" y="197"/>
                  </a:cubicBezTo>
                  <a:cubicBezTo>
                    <a:pt x="93" y="197"/>
                    <a:pt x="89" y="198"/>
                    <a:pt x="87" y="194"/>
                  </a:cubicBezTo>
                  <a:cubicBezTo>
                    <a:pt x="85" y="190"/>
                    <a:pt x="77" y="176"/>
                    <a:pt x="77" y="176"/>
                  </a:cubicBezTo>
                  <a:cubicBezTo>
                    <a:pt x="75" y="173"/>
                    <a:pt x="76" y="172"/>
                    <a:pt x="77" y="169"/>
                  </a:cubicBezTo>
                  <a:cubicBezTo>
                    <a:pt x="79" y="166"/>
                    <a:pt x="80" y="163"/>
                    <a:pt x="80" y="160"/>
                  </a:cubicBezTo>
                  <a:cubicBezTo>
                    <a:pt x="80" y="156"/>
                    <a:pt x="79" y="153"/>
                    <a:pt x="77" y="150"/>
                  </a:cubicBezTo>
                  <a:cubicBezTo>
                    <a:pt x="75" y="148"/>
                    <a:pt x="75" y="146"/>
                    <a:pt x="76" y="144"/>
                  </a:cubicBezTo>
                  <a:cubicBezTo>
                    <a:pt x="80" y="138"/>
                    <a:pt x="86" y="127"/>
                    <a:pt x="87" y="125"/>
                  </a:cubicBezTo>
                  <a:cubicBezTo>
                    <a:pt x="89" y="122"/>
                    <a:pt x="93" y="122"/>
                    <a:pt x="94" y="122"/>
                  </a:cubicBezTo>
                  <a:cubicBezTo>
                    <a:pt x="101" y="122"/>
                    <a:pt x="106" y="118"/>
                    <a:pt x="109" y="113"/>
                  </a:cubicBezTo>
                  <a:cubicBezTo>
                    <a:pt x="110" y="112"/>
                    <a:pt x="111" y="109"/>
                    <a:pt x="115" y="109"/>
                  </a:cubicBezTo>
                  <a:cubicBezTo>
                    <a:pt x="118" y="109"/>
                    <a:pt x="131" y="109"/>
                    <a:pt x="138" y="109"/>
                  </a:cubicBezTo>
                  <a:cubicBezTo>
                    <a:pt x="140" y="109"/>
                    <a:pt x="142" y="111"/>
                    <a:pt x="142" y="112"/>
                  </a:cubicBezTo>
                  <a:cubicBezTo>
                    <a:pt x="145" y="118"/>
                    <a:pt x="151" y="122"/>
                    <a:pt x="157" y="122"/>
                  </a:cubicBezTo>
                  <a:cubicBezTo>
                    <a:pt x="159" y="122"/>
                    <a:pt x="162" y="122"/>
                    <a:pt x="164" y="124"/>
                  </a:cubicBezTo>
                  <a:cubicBezTo>
                    <a:pt x="165" y="127"/>
                    <a:pt x="172" y="139"/>
                    <a:pt x="175" y="144"/>
                  </a:cubicBezTo>
                  <a:cubicBezTo>
                    <a:pt x="176" y="146"/>
                    <a:pt x="175" y="149"/>
                    <a:pt x="175" y="150"/>
                  </a:cubicBezTo>
                  <a:cubicBezTo>
                    <a:pt x="173" y="152"/>
                    <a:pt x="171" y="156"/>
                    <a:pt x="171" y="160"/>
                  </a:cubicBezTo>
                  <a:cubicBezTo>
                    <a:pt x="171" y="163"/>
                    <a:pt x="172" y="166"/>
                    <a:pt x="174" y="169"/>
                  </a:cubicBezTo>
                  <a:cubicBezTo>
                    <a:pt x="175" y="170"/>
                    <a:pt x="176" y="173"/>
                    <a:pt x="175" y="175"/>
                  </a:cubicBezTo>
                  <a:close/>
                </a:path>
              </a:pathLst>
            </a:cu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03" name="Oval 102"/>
            <p:cNvSpPr>
              <a:spLocks noChangeArrowheads="1"/>
            </p:cNvSpPr>
            <p:nvPr/>
          </p:nvSpPr>
          <p:spPr bwMode="auto">
            <a:xfrm>
              <a:off x="6684963" y="3095625"/>
              <a:ext cx="74613" cy="71438"/>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04" name="Oval 103"/>
            <p:cNvSpPr>
              <a:spLocks noChangeArrowheads="1"/>
            </p:cNvSpPr>
            <p:nvPr/>
          </p:nvSpPr>
          <p:spPr bwMode="auto">
            <a:xfrm>
              <a:off x="6932613" y="3533775"/>
              <a:ext cx="73025" cy="73025"/>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05" name="Freeform 104"/>
            <p:cNvSpPr>
              <a:spLocks/>
            </p:cNvSpPr>
            <p:nvPr/>
          </p:nvSpPr>
          <p:spPr bwMode="auto">
            <a:xfrm>
              <a:off x="6937375" y="2974975"/>
              <a:ext cx="82550" cy="82550"/>
            </a:xfrm>
            <a:custGeom>
              <a:avLst/>
              <a:gdLst/>
              <a:ahLst/>
              <a:cxnLst>
                <a:cxn ang="0">
                  <a:pos x="20" y="25"/>
                </a:cxn>
                <a:cxn ang="0">
                  <a:pos x="3" y="21"/>
                </a:cxn>
                <a:cxn ang="0">
                  <a:pos x="8" y="4"/>
                </a:cxn>
                <a:cxn ang="0">
                  <a:pos x="24" y="8"/>
                </a:cxn>
                <a:cxn ang="0">
                  <a:pos x="20" y="25"/>
                </a:cxn>
              </a:cxnLst>
              <a:rect l="0" t="0" r="r" b="b"/>
              <a:pathLst>
                <a:path w="28" h="28">
                  <a:moveTo>
                    <a:pt x="20" y="25"/>
                  </a:moveTo>
                  <a:cubicBezTo>
                    <a:pt x="14" y="28"/>
                    <a:pt x="7" y="26"/>
                    <a:pt x="3" y="21"/>
                  </a:cubicBezTo>
                  <a:cubicBezTo>
                    <a:pt x="0" y="15"/>
                    <a:pt x="2" y="7"/>
                    <a:pt x="8" y="4"/>
                  </a:cubicBezTo>
                  <a:cubicBezTo>
                    <a:pt x="14" y="0"/>
                    <a:pt x="21" y="2"/>
                    <a:pt x="24" y="8"/>
                  </a:cubicBezTo>
                  <a:cubicBezTo>
                    <a:pt x="28" y="14"/>
                    <a:pt x="26" y="22"/>
                    <a:pt x="20" y="25"/>
                  </a:cubicBezTo>
                  <a:close/>
                </a:path>
              </a:pathLst>
            </a:cu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06" name="Oval 105"/>
            <p:cNvSpPr>
              <a:spLocks noChangeArrowheads="1"/>
            </p:cNvSpPr>
            <p:nvPr/>
          </p:nvSpPr>
          <p:spPr bwMode="auto">
            <a:xfrm>
              <a:off x="6624638" y="2974975"/>
              <a:ext cx="69850" cy="74613"/>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07" name="Freeform 106"/>
            <p:cNvSpPr>
              <a:spLocks/>
            </p:cNvSpPr>
            <p:nvPr/>
          </p:nvSpPr>
          <p:spPr bwMode="auto">
            <a:xfrm>
              <a:off x="6608763" y="3522663"/>
              <a:ext cx="82550" cy="80963"/>
            </a:xfrm>
            <a:custGeom>
              <a:avLst/>
              <a:gdLst/>
              <a:ahLst/>
              <a:cxnLst>
                <a:cxn ang="0">
                  <a:pos x="8" y="3"/>
                </a:cxn>
                <a:cxn ang="0">
                  <a:pos x="24" y="8"/>
                </a:cxn>
                <a:cxn ang="0">
                  <a:pos x="20" y="25"/>
                </a:cxn>
                <a:cxn ang="0">
                  <a:pos x="3" y="20"/>
                </a:cxn>
                <a:cxn ang="0">
                  <a:pos x="8" y="3"/>
                </a:cxn>
              </a:cxnLst>
              <a:rect l="0" t="0" r="r" b="b"/>
              <a:pathLst>
                <a:path w="28" h="28">
                  <a:moveTo>
                    <a:pt x="8" y="3"/>
                  </a:moveTo>
                  <a:cubicBezTo>
                    <a:pt x="14" y="0"/>
                    <a:pt x="21" y="2"/>
                    <a:pt x="24" y="8"/>
                  </a:cubicBezTo>
                  <a:cubicBezTo>
                    <a:pt x="28" y="14"/>
                    <a:pt x="26" y="21"/>
                    <a:pt x="20" y="25"/>
                  </a:cubicBezTo>
                  <a:cubicBezTo>
                    <a:pt x="14" y="28"/>
                    <a:pt x="7" y="26"/>
                    <a:pt x="3" y="20"/>
                  </a:cubicBezTo>
                  <a:cubicBezTo>
                    <a:pt x="0" y="14"/>
                    <a:pt x="2" y="7"/>
                    <a:pt x="8" y="3"/>
                  </a:cubicBezTo>
                  <a:close/>
                </a:path>
              </a:pathLst>
            </a:cu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08" name="Oval 107"/>
            <p:cNvSpPr>
              <a:spLocks noChangeArrowheads="1"/>
            </p:cNvSpPr>
            <p:nvPr/>
          </p:nvSpPr>
          <p:spPr bwMode="auto">
            <a:xfrm>
              <a:off x="6684963" y="3416300"/>
              <a:ext cx="74613" cy="69850"/>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09" name="Oval 108"/>
            <p:cNvSpPr>
              <a:spLocks noChangeArrowheads="1"/>
            </p:cNvSpPr>
            <p:nvPr/>
          </p:nvSpPr>
          <p:spPr bwMode="auto">
            <a:xfrm>
              <a:off x="6870700" y="3095625"/>
              <a:ext cx="73025" cy="71438"/>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10" name="Oval 109"/>
            <p:cNvSpPr>
              <a:spLocks noChangeArrowheads="1"/>
            </p:cNvSpPr>
            <p:nvPr/>
          </p:nvSpPr>
          <p:spPr bwMode="auto">
            <a:xfrm>
              <a:off x="6870700" y="3416300"/>
              <a:ext cx="73025" cy="69850"/>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11" name="Oval 110"/>
            <p:cNvSpPr>
              <a:spLocks noChangeArrowheads="1"/>
            </p:cNvSpPr>
            <p:nvPr/>
          </p:nvSpPr>
          <p:spPr bwMode="auto">
            <a:xfrm>
              <a:off x="6594475" y="3254375"/>
              <a:ext cx="73025" cy="73025"/>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12" name="Oval 111"/>
            <p:cNvSpPr>
              <a:spLocks noChangeArrowheads="1"/>
            </p:cNvSpPr>
            <p:nvPr/>
          </p:nvSpPr>
          <p:spPr bwMode="auto">
            <a:xfrm>
              <a:off x="6459538" y="3254375"/>
              <a:ext cx="73025" cy="73025"/>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13" name="Oval 112"/>
            <p:cNvSpPr>
              <a:spLocks noChangeArrowheads="1"/>
            </p:cNvSpPr>
            <p:nvPr/>
          </p:nvSpPr>
          <p:spPr bwMode="auto">
            <a:xfrm>
              <a:off x="6480175" y="3527425"/>
              <a:ext cx="73025" cy="71438"/>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14" name="Oval 113"/>
            <p:cNvSpPr>
              <a:spLocks noChangeArrowheads="1"/>
            </p:cNvSpPr>
            <p:nvPr/>
          </p:nvSpPr>
          <p:spPr bwMode="auto">
            <a:xfrm>
              <a:off x="6961188" y="3254375"/>
              <a:ext cx="73025" cy="73025"/>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15" name="Oval 114"/>
            <p:cNvSpPr>
              <a:spLocks noChangeArrowheads="1"/>
            </p:cNvSpPr>
            <p:nvPr/>
          </p:nvSpPr>
          <p:spPr bwMode="auto">
            <a:xfrm>
              <a:off x="7096125" y="3254375"/>
              <a:ext cx="73025" cy="73025"/>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16" name="Oval 115"/>
            <p:cNvSpPr>
              <a:spLocks noChangeArrowheads="1"/>
            </p:cNvSpPr>
            <p:nvPr/>
          </p:nvSpPr>
          <p:spPr bwMode="auto">
            <a:xfrm>
              <a:off x="7172325" y="3395663"/>
              <a:ext cx="71438" cy="69850"/>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17" name="Oval 116"/>
            <p:cNvSpPr>
              <a:spLocks noChangeArrowheads="1"/>
            </p:cNvSpPr>
            <p:nvPr/>
          </p:nvSpPr>
          <p:spPr bwMode="auto">
            <a:xfrm>
              <a:off x="7172325" y="3116263"/>
              <a:ext cx="71438" cy="73025"/>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18" name="Freeform 117"/>
            <p:cNvSpPr>
              <a:spLocks/>
            </p:cNvSpPr>
            <p:nvPr/>
          </p:nvSpPr>
          <p:spPr bwMode="auto">
            <a:xfrm>
              <a:off x="6697663" y="2836863"/>
              <a:ext cx="82550" cy="85725"/>
            </a:xfrm>
            <a:custGeom>
              <a:avLst/>
              <a:gdLst/>
              <a:ahLst/>
              <a:cxnLst>
                <a:cxn ang="0">
                  <a:pos x="8" y="4"/>
                </a:cxn>
                <a:cxn ang="0">
                  <a:pos x="25" y="8"/>
                </a:cxn>
                <a:cxn ang="0">
                  <a:pos x="20" y="25"/>
                </a:cxn>
                <a:cxn ang="0">
                  <a:pos x="3" y="21"/>
                </a:cxn>
                <a:cxn ang="0">
                  <a:pos x="8" y="4"/>
                </a:cxn>
              </a:cxnLst>
              <a:rect l="0" t="0" r="r" b="b"/>
              <a:pathLst>
                <a:path w="28" h="29">
                  <a:moveTo>
                    <a:pt x="8" y="4"/>
                  </a:moveTo>
                  <a:cubicBezTo>
                    <a:pt x="14" y="0"/>
                    <a:pt x="21" y="2"/>
                    <a:pt x="25" y="8"/>
                  </a:cubicBezTo>
                  <a:cubicBezTo>
                    <a:pt x="28" y="14"/>
                    <a:pt x="26" y="22"/>
                    <a:pt x="20" y="25"/>
                  </a:cubicBezTo>
                  <a:cubicBezTo>
                    <a:pt x="14" y="29"/>
                    <a:pt x="7" y="27"/>
                    <a:pt x="3" y="21"/>
                  </a:cubicBezTo>
                  <a:cubicBezTo>
                    <a:pt x="0" y="15"/>
                    <a:pt x="2" y="7"/>
                    <a:pt x="8" y="4"/>
                  </a:cubicBezTo>
                  <a:close/>
                </a:path>
              </a:pathLst>
            </a:cu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19" name="Oval 118"/>
            <p:cNvSpPr>
              <a:spLocks noChangeArrowheads="1"/>
            </p:cNvSpPr>
            <p:nvPr/>
          </p:nvSpPr>
          <p:spPr bwMode="auto">
            <a:xfrm>
              <a:off x="6480175" y="2973388"/>
              <a:ext cx="73025" cy="69850"/>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20" name="Freeform 119"/>
            <p:cNvSpPr>
              <a:spLocks/>
            </p:cNvSpPr>
            <p:nvPr/>
          </p:nvSpPr>
          <p:spPr bwMode="auto">
            <a:xfrm>
              <a:off x="6664325" y="3633788"/>
              <a:ext cx="82550" cy="82550"/>
            </a:xfrm>
            <a:custGeom>
              <a:avLst/>
              <a:gdLst/>
              <a:ahLst/>
              <a:cxnLst>
                <a:cxn ang="0">
                  <a:pos x="20" y="4"/>
                </a:cxn>
                <a:cxn ang="0">
                  <a:pos x="3" y="8"/>
                </a:cxn>
                <a:cxn ang="0">
                  <a:pos x="8" y="25"/>
                </a:cxn>
                <a:cxn ang="0">
                  <a:pos x="24" y="20"/>
                </a:cxn>
                <a:cxn ang="0">
                  <a:pos x="20" y="4"/>
                </a:cxn>
              </a:cxnLst>
              <a:rect l="0" t="0" r="r" b="b"/>
              <a:pathLst>
                <a:path w="28" h="28">
                  <a:moveTo>
                    <a:pt x="20" y="4"/>
                  </a:moveTo>
                  <a:cubicBezTo>
                    <a:pt x="14" y="0"/>
                    <a:pt x="7" y="2"/>
                    <a:pt x="3" y="8"/>
                  </a:cubicBezTo>
                  <a:cubicBezTo>
                    <a:pt x="0" y="14"/>
                    <a:pt x="2" y="21"/>
                    <a:pt x="8" y="25"/>
                  </a:cubicBezTo>
                  <a:cubicBezTo>
                    <a:pt x="14" y="28"/>
                    <a:pt x="21" y="26"/>
                    <a:pt x="24" y="20"/>
                  </a:cubicBezTo>
                  <a:cubicBezTo>
                    <a:pt x="28" y="14"/>
                    <a:pt x="26" y="7"/>
                    <a:pt x="20" y="4"/>
                  </a:cubicBezTo>
                  <a:close/>
                </a:path>
              </a:pathLst>
            </a:cu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sp>
          <p:nvSpPr>
            <p:cNvPr id="121" name="Oval 120"/>
            <p:cNvSpPr>
              <a:spLocks noChangeArrowheads="1"/>
            </p:cNvSpPr>
            <p:nvPr/>
          </p:nvSpPr>
          <p:spPr bwMode="auto">
            <a:xfrm>
              <a:off x="7067550" y="3533775"/>
              <a:ext cx="73025" cy="73025"/>
            </a:xfrm>
            <a:prstGeom prst="ellipse">
              <a:avLst/>
            </a:prstGeom>
            <a:grpFill/>
            <a:ln w="9525">
              <a:noFill/>
              <a:round/>
              <a:headEnd/>
              <a:tailEnd/>
            </a:ln>
          </p:spPr>
          <p:txBody>
            <a:bodyPr vert="horz" wrap="square" lIns="121861" tIns="60931" rIns="121861" bIns="60931" numCol="1" anchor="t" anchorCtr="0" compatLnSpc="1">
              <a:prstTxWarp prst="textNoShape">
                <a:avLst/>
              </a:prstTxWarp>
            </a:bodyPr>
            <a:lstStyle/>
            <a:p>
              <a:endParaRPr lang="en-US" sz="2399">
                <a:solidFill>
                  <a:schemeClr val="bg1"/>
                </a:solidFill>
                <a:cs typeface="+mn-ea"/>
              </a:endParaRPr>
            </a:p>
          </p:txBody>
        </p:sp>
      </p:grpSp>
      <p:sp>
        <p:nvSpPr>
          <p:cNvPr id="122" name="Freeform 6"/>
          <p:cNvSpPr>
            <a:spLocks/>
          </p:cNvSpPr>
          <p:nvPr/>
        </p:nvSpPr>
        <p:spPr bwMode="auto">
          <a:xfrm>
            <a:off x="1835796" y="3289219"/>
            <a:ext cx="540000" cy="64800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noFill/>
          <a:ln w="25400">
            <a:solidFill>
              <a:srgbClr val="006424"/>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Bebas" pitchFamily="2" charset="0"/>
              <a:ea typeface="微软雅黑" panose="020B0503020204020204" pitchFamily="34" charset="-122"/>
              <a:sym typeface="Bebas" pitchFamily="2" charset="0"/>
            </a:endParaRPr>
          </a:p>
        </p:txBody>
      </p:sp>
      <p:sp>
        <p:nvSpPr>
          <p:cNvPr id="123" name="Freeform 6"/>
          <p:cNvSpPr>
            <a:spLocks/>
          </p:cNvSpPr>
          <p:nvPr/>
        </p:nvSpPr>
        <p:spPr bwMode="auto">
          <a:xfrm>
            <a:off x="9620994" y="3844052"/>
            <a:ext cx="540000" cy="648000"/>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noFill/>
          <a:ln w="25400">
            <a:solidFill>
              <a:srgbClr val="00A73C"/>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EFABC"/>
              </a:solidFill>
              <a:latin typeface="Bebas" pitchFamily="2" charset="0"/>
              <a:ea typeface="微软雅黑" panose="020B0503020204020204" pitchFamily="34" charset="-122"/>
              <a:sym typeface="Bebas" pitchFamily="2" charset="0"/>
            </a:endParaRPr>
          </a:p>
        </p:txBody>
      </p:sp>
    </p:spTree>
    <p:extLst>
      <p:ext uri="{BB962C8B-B14F-4D97-AF65-F5344CB8AC3E}">
        <p14:creationId xmlns:p14="http://schemas.microsoft.com/office/powerpoint/2010/main" val="174507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宏</a:t>
            </a:r>
            <a:r>
              <a:rPr lang="zh-CN" altLang="en-US" dirty="0" smtClean="0"/>
              <a:t>基因组临床</a:t>
            </a:r>
            <a:r>
              <a:rPr lang="zh-CN" altLang="en-US" dirty="0"/>
              <a:t>应用仍有诸多问题待解决</a:t>
            </a:r>
          </a:p>
        </p:txBody>
      </p:sp>
      <p:graphicFrame>
        <p:nvGraphicFramePr>
          <p:cNvPr id="161" name="表格 160"/>
          <p:cNvGraphicFramePr>
            <a:graphicFrameLocks noGrp="1"/>
          </p:cNvGraphicFramePr>
          <p:nvPr>
            <p:extLst>
              <p:ext uri="{D42A27DB-BD31-4B8C-83A1-F6EECF244321}">
                <p14:modId xmlns:p14="http://schemas.microsoft.com/office/powerpoint/2010/main" val="2215780305"/>
              </p:ext>
            </p:extLst>
          </p:nvPr>
        </p:nvGraphicFramePr>
        <p:xfrm>
          <a:off x="1991544" y="1700808"/>
          <a:ext cx="7448943" cy="4483185"/>
        </p:xfrm>
        <a:graphic>
          <a:graphicData uri="http://schemas.openxmlformats.org/drawingml/2006/table">
            <a:tbl>
              <a:tblPr>
                <a:tableStyleId>{E8B1032C-EA38-4F05-BA0D-38AFFFC7BED3}</a:tableStyleId>
              </a:tblPr>
              <a:tblGrid>
                <a:gridCol w="2547518"/>
                <a:gridCol w="4901425"/>
              </a:tblGrid>
              <a:tr h="532571">
                <a:tc>
                  <a:txBody>
                    <a:bodyPr/>
                    <a:lstStyle/>
                    <a:p>
                      <a:pPr algn="ctr" fontAlgn="ctr"/>
                      <a:r>
                        <a:rPr lang="zh-CN" altLang="en-US" sz="1600" b="1" i="0" u="none" strike="noStrike" dirty="0" smtClean="0">
                          <a:solidFill>
                            <a:srgbClr val="000000"/>
                          </a:solidFill>
                          <a:effectLst/>
                          <a:latin typeface="+mn-ea"/>
                          <a:ea typeface="+mn-ea"/>
                        </a:rPr>
                        <a:t>常见条件致病菌</a:t>
                      </a:r>
                      <a:endParaRPr lang="zh-CN" altLang="en-US" sz="1600" b="1" i="0" u="none" strike="noStrike" dirty="0">
                        <a:solidFill>
                          <a:srgbClr val="000000"/>
                        </a:solidFill>
                        <a:effectLst/>
                        <a:latin typeface="+mn-ea"/>
                        <a:ea typeface="+mn-ea"/>
                      </a:endParaRPr>
                    </a:p>
                  </a:txBody>
                  <a:tcPr marL="2563" marR="2563" marT="2563" marB="0" anchor="ctr">
                    <a:solidFill>
                      <a:schemeClr val="accent6">
                        <a:lumMod val="60000"/>
                        <a:lumOff val="40000"/>
                      </a:schemeClr>
                    </a:solidFill>
                  </a:tcPr>
                </a:tc>
                <a:tc>
                  <a:txBody>
                    <a:bodyPr/>
                    <a:lstStyle/>
                    <a:p>
                      <a:pPr algn="ctr" fontAlgn="ctr"/>
                      <a:r>
                        <a:rPr lang="zh-CN" altLang="en-US" sz="1600" b="1" i="0" u="none" strike="noStrike" dirty="0" smtClean="0">
                          <a:solidFill>
                            <a:srgbClr val="000000"/>
                          </a:solidFill>
                          <a:effectLst/>
                          <a:latin typeface="+mn-ea"/>
                          <a:ea typeface="+mn-ea"/>
                        </a:rPr>
                        <a:t>特点</a:t>
                      </a:r>
                      <a:endParaRPr lang="zh-CN" altLang="en-US" sz="1600" b="1" i="0" u="none" strike="noStrike" dirty="0">
                        <a:solidFill>
                          <a:srgbClr val="000000"/>
                        </a:solidFill>
                        <a:effectLst/>
                        <a:latin typeface="+mn-ea"/>
                        <a:ea typeface="+mn-ea"/>
                      </a:endParaRPr>
                    </a:p>
                  </a:txBody>
                  <a:tcPr marL="2563" marR="2563" marT="2563" marB="0" anchor="ctr">
                    <a:solidFill>
                      <a:schemeClr val="accent6">
                        <a:lumMod val="60000"/>
                        <a:lumOff val="40000"/>
                      </a:schemeClr>
                    </a:solidFill>
                  </a:tcPr>
                </a:tc>
              </a:tr>
              <a:tr h="355048">
                <a:tc>
                  <a:txBody>
                    <a:bodyPr/>
                    <a:lstStyle/>
                    <a:p>
                      <a:pPr algn="ctr" fontAlgn="ctr"/>
                      <a:r>
                        <a:rPr lang="zh-CN" altLang="en-US" sz="1600" u="none" strike="noStrike" dirty="0">
                          <a:effectLst/>
                        </a:rPr>
                        <a:t>铜绿假单胞菌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c>
                  <a:txBody>
                    <a:bodyPr/>
                    <a:lstStyle/>
                    <a:p>
                      <a:pPr algn="ctr" fontAlgn="ctr"/>
                      <a:r>
                        <a:rPr lang="zh-CN" altLang="en-US" sz="1600" u="none" strike="noStrike" dirty="0">
                          <a:effectLst/>
                        </a:rPr>
                        <a:t>试剂污染、医院环境广泛存在</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r>
              <a:tr h="401258">
                <a:tc>
                  <a:txBody>
                    <a:bodyPr/>
                    <a:lstStyle/>
                    <a:p>
                      <a:pPr algn="ctr" fontAlgn="ctr"/>
                      <a:r>
                        <a:rPr lang="zh-CN" altLang="en-US" sz="1600" u="none" strike="noStrike" dirty="0">
                          <a:effectLst/>
                        </a:rPr>
                        <a:t>大肠埃希菌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c>
                  <a:txBody>
                    <a:bodyPr/>
                    <a:lstStyle/>
                    <a:p>
                      <a:pPr algn="ctr" fontAlgn="ctr"/>
                      <a:r>
                        <a:rPr lang="zh-CN" altLang="en-US" sz="1600" u="none" strike="noStrike" dirty="0">
                          <a:effectLst/>
                        </a:rPr>
                        <a:t>共生菌、试剂污染、医院环境广泛存在</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r>
              <a:tr h="401258">
                <a:tc>
                  <a:txBody>
                    <a:bodyPr/>
                    <a:lstStyle/>
                    <a:p>
                      <a:pPr algn="ctr" fontAlgn="ctr"/>
                      <a:r>
                        <a:rPr lang="zh-CN" altLang="en-US" sz="1600" u="none" strike="noStrike" dirty="0">
                          <a:effectLst/>
                        </a:rPr>
                        <a:t>藤黄微球菌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c>
                  <a:txBody>
                    <a:bodyPr/>
                    <a:lstStyle/>
                    <a:p>
                      <a:pPr algn="ctr" fontAlgn="ctr"/>
                      <a:r>
                        <a:rPr lang="zh-CN" altLang="en-US" sz="1600" u="none" strike="noStrike" dirty="0" smtClean="0">
                          <a:effectLst/>
                        </a:rPr>
                        <a:t>血</a:t>
                      </a:r>
                      <a:r>
                        <a:rPr lang="en-US" altLang="zh-CN" sz="1600" u="none" strike="noStrike" dirty="0" smtClean="0">
                          <a:effectLst/>
                        </a:rPr>
                        <a:t>/</a:t>
                      </a:r>
                      <a:r>
                        <a:rPr lang="zh-CN" altLang="en-US" sz="1600" u="none" strike="noStrike" dirty="0" smtClean="0">
                          <a:effectLst/>
                        </a:rPr>
                        <a:t>脑脊液背景菌（专家报告），皮肤共生菌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r>
              <a:tr h="361404">
                <a:tc>
                  <a:txBody>
                    <a:bodyPr/>
                    <a:lstStyle/>
                    <a:p>
                      <a:pPr algn="ctr" fontAlgn="ctr"/>
                      <a:r>
                        <a:rPr lang="zh-CN" altLang="en-US" sz="1600" u="none" strike="noStrike">
                          <a:effectLst/>
                        </a:rPr>
                        <a:t>表皮葡萄球菌</a:t>
                      </a:r>
                      <a:endParaRPr lang="zh-CN" altLang="en-US" sz="1600" b="0" i="0" u="none" strike="noStrike">
                        <a:solidFill>
                          <a:srgbClr val="000000"/>
                        </a:solidFill>
                        <a:effectLst/>
                        <a:latin typeface="+mn-ea"/>
                        <a:ea typeface="+mn-ea"/>
                      </a:endParaRPr>
                    </a:p>
                  </a:txBody>
                  <a:tcPr marL="2563" marR="2563" marT="2563" marB="0" anchor="ctr">
                    <a:solidFill>
                      <a:schemeClr val="bg1"/>
                    </a:solidFill>
                  </a:tcPr>
                </a:tc>
                <a:tc>
                  <a:txBody>
                    <a:bodyPr/>
                    <a:lstStyle/>
                    <a:p>
                      <a:pPr algn="ctr" fontAlgn="ctr"/>
                      <a:r>
                        <a:rPr lang="zh-CN" altLang="en-US" sz="1600" u="none" strike="noStrike" dirty="0" smtClean="0">
                          <a:effectLst/>
                        </a:rPr>
                        <a:t>共生菌（皮肤、呼吸道）、脑脊液背景菌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r>
              <a:tr h="274171">
                <a:tc>
                  <a:txBody>
                    <a:bodyPr/>
                    <a:lstStyle/>
                    <a:p>
                      <a:pPr algn="ctr" fontAlgn="ctr"/>
                      <a:r>
                        <a:rPr lang="zh-CN" altLang="en-US" sz="1600" u="none" strike="noStrike">
                          <a:effectLst/>
                        </a:rPr>
                        <a:t>人葡萄球菌</a:t>
                      </a:r>
                      <a:endParaRPr lang="zh-CN" altLang="en-US" sz="1600" b="0" i="0" u="none" strike="noStrike">
                        <a:solidFill>
                          <a:srgbClr val="000000"/>
                        </a:solidFill>
                        <a:effectLst/>
                        <a:latin typeface="+mn-ea"/>
                        <a:ea typeface="+mn-ea"/>
                      </a:endParaRPr>
                    </a:p>
                  </a:txBody>
                  <a:tcPr marL="2563" marR="2563" marT="2563" marB="0" anchor="ctr">
                    <a:solidFill>
                      <a:schemeClr val="bg1"/>
                    </a:solidFill>
                  </a:tcPr>
                </a:tc>
                <a:tc>
                  <a:txBody>
                    <a:bodyPr/>
                    <a:lstStyle/>
                    <a:p>
                      <a:pPr algn="ctr" fontAlgn="ctr"/>
                      <a:r>
                        <a:rPr lang="zh-CN" altLang="en-US" sz="1600" u="none" strike="noStrike" dirty="0" smtClean="0">
                          <a:effectLst/>
                        </a:rPr>
                        <a:t>呼吸道、皮肤共生菌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r>
              <a:tr h="365753">
                <a:tc>
                  <a:txBody>
                    <a:bodyPr/>
                    <a:lstStyle/>
                    <a:p>
                      <a:pPr algn="ctr" fontAlgn="ctr"/>
                      <a:r>
                        <a:rPr lang="zh-CN" altLang="en-US" sz="1600" u="none" strike="noStrike">
                          <a:effectLst/>
                        </a:rPr>
                        <a:t>痤疮丙酸杆菌</a:t>
                      </a:r>
                      <a:endParaRPr lang="zh-CN" altLang="en-US" sz="1600" b="0" i="0" u="none" strike="noStrike">
                        <a:solidFill>
                          <a:srgbClr val="000000"/>
                        </a:solidFill>
                        <a:effectLst/>
                        <a:latin typeface="+mn-ea"/>
                        <a:ea typeface="+mn-ea"/>
                      </a:endParaRPr>
                    </a:p>
                  </a:txBody>
                  <a:tcPr marL="2563" marR="2563" marT="2563" marB="0" anchor="ctr">
                    <a:solidFill>
                      <a:schemeClr val="bg1"/>
                    </a:solidFill>
                  </a:tcPr>
                </a:tc>
                <a:tc>
                  <a:txBody>
                    <a:bodyPr/>
                    <a:lstStyle/>
                    <a:p>
                      <a:pPr algn="ctr" fontAlgn="ctr"/>
                      <a:r>
                        <a:rPr lang="zh-CN" altLang="en-US" sz="1600" u="none" strike="noStrike" dirty="0" smtClean="0">
                          <a:effectLst/>
                        </a:rPr>
                        <a:t>共生菌（皮肤），脑脊液</a:t>
                      </a:r>
                      <a:r>
                        <a:rPr lang="en-US" altLang="zh-CN" sz="1600" u="none" strike="noStrike" dirty="0" smtClean="0">
                          <a:effectLst/>
                        </a:rPr>
                        <a:t>/</a:t>
                      </a:r>
                      <a:r>
                        <a:rPr lang="zh-CN" altLang="en-US" sz="1600" u="none" strike="noStrike" dirty="0" smtClean="0">
                          <a:effectLst/>
                        </a:rPr>
                        <a:t>血背景菌（专家报告）</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r>
              <a:tr h="291981">
                <a:tc>
                  <a:txBody>
                    <a:bodyPr/>
                    <a:lstStyle/>
                    <a:p>
                      <a:pPr algn="ctr" fontAlgn="ctr"/>
                      <a:r>
                        <a:rPr lang="zh-CN" altLang="en-US" sz="1600" u="none" strike="noStrike" dirty="0">
                          <a:effectLst/>
                        </a:rPr>
                        <a:t>鲁氏不动杆菌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c>
                  <a:txBody>
                    <a:bodyPr/>
                    <a:lstStyle/>
                    <a:p>
                      <a:pPr algn="ctr" fontAlgn="ctr"/>
                      <a:r>
                        <a:rPr lang="zh-CN" altLang="en-US" sz="1600" u="none" strike="noStrike" dirty="0" smtClean="0">
                          <a:effectLst/>
                        </a:rPr>
                        <a:t>脑脊液背景菌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r>
              <a:tr h="321894">
                <a:tc>
                  <a:txBody>
                    <a:bodyPr/>
                    <a:lstStyle/>
                    <a:p>
                      <a:pPr algn="ctr" fontAlgn="ctr"/>
                      <a:r>
                        <a:rPr lang="zh-CN" altLang="en-US" sz="1600" u="none" strike="noStrike" dirty="0">
                          <a:effectLst/>
                        </a:rPr>
                        <a:t>唐菖蒲伯克霍尔德菌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c>
                  <a:txBody>
                    <a:bodyPr/>
                    <a:lstStyle/>
                    <a:p>
                      <a:pPr algn="ctr" fontAlgn="ctr"/>
                      <a:r>
                        <a:rPr lang="zh-CN" altLang="en-US" sz="1600" u="none" strike="noStrike" dirty="0">
                          <a:effectLst/>
                        </a:rPr>
                        <a:t>试剂</a:t>
                      </a:r>
                      <a:r>
                        <a:rPr lang="zh-CN" altLang="en-US" sz="1600" u="none" strike="noStrike" dirty="0" smtClean="0">
                          <a:effectLst/>
                        </a:rPr>
                        <a:t>污染（超纯水）</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r>
              <a:tr h="321894">
                <a:tc>
                  <a:txBody>
                    <a:bodyPr/>
                    <a:lstStyle/>
                    <a:p>
                      <a:pPr algn="ctr" fontAlgn="ctr"/>
                      <a:r>
                        <a:rPr lang="zh-CN" altLang="en-US" sz="1600" u="none" strike="noStrike">
                          <a:effectLst/>
                        </a:rPr>
                        <a:t>奥斯陆莫拉菌</a:t>
                      </a:r>
                      <a:endParaRPr lang="zh-CN" altLang="en-US" sz="1600" b="0" i="0" u="none" strike="noStrike">
                        <a:solidFill>
                          <a:srgbClr val="000000"/>
                        </a:solidFill>
                        <a:effectLst/>
                        <a:latin typeface="+mn-ea"/>
                        <a:ea typeface="+mn-ea"/>
                      </a:endParaRPr>
                    </a:p>
                  </a:txBody>
                  <a:tcPr marL="2563" marR="2563" marT="2563" marB="0" anchor="ctr">
                    <a:solidFill>
                      <a:schemeClr val="bg1"/>
                    </a:solidFill>
                  </a:tcPr>
                </a:tc>
                <a:tc>
                  <a:txBody>
                    <a:bodyPr/>
                    <a:lstStyle/>
                    <a:p>
                      <a:pPr algn="ctr" fontAlgn="ctr"/>
                      <a:r>
                        <a:rPr lang="zh-CN" altLang="en-US" sz="1600" u="none" strike="noStrike" dirty="0" smtClean="0">
                          <a:effectLst/>
                        </a:rPr>
                        <a:t>血</a:t>
                      </a:r>
                      <a:r>
                        <a:rPr lang="en-US" altLang="zh-CN" sz="1600" u="none" strike="noStrike" dirty="0" smtClean="0">
                          <a:effectLst/>
                        </a:rPr>
                        <a:t>/</a:t>
                      </a:r>
                      <a:r>
                        <a:rPr lang="zh-CN" altLang="en-US" sz="1600" u="none" strike="noStrike" dirty="0" smtClean="0">
                          <a:effectLst/>
                        </a:rPr>
                        <a:t>脑脊液背景菌（专家报告）、皮肤共生菌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r>
              <a:tr h="321689">
                <a:tc>
                  <a:txBody>
                    <a:bodyPr/>
                    <a:lstStyle/>
                    <a:p>
                      <a:pPr algn="ctr" fontAlgn="ctr"/>
                      <a:r>
                        <a:rPr lang="zh-CN" altLang="en-US" sz="1600" u="none" strike="noStrike" dirty="0">
                          <a:effectLst/>
                        </a:rPr>
                        <a:t>嗜麦芽窄食单胞菌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c>
                  <a:txBody>
                    <a:bodyPr/>
                    <a:lstStyle/>
                    <a:p>
                      <a:pPr algn="ctr" fontAlgn="ctr"/>
                      <a:r>
                        <a:rPr lang="zh-CN" altLang="en-US" sz="1600" u="none" strike="noStrike" dirty="0">
                          <a:effectLst/>
                        </a:rPr>
                        <a:t>试剂污染</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r>
              <a:tr h="534264">
                <a:tc>
                  <a:txBody>
                    <a:bodyPr/>
                    <a:lstStyle/>
                    <a:p>
                      <a:pPr algn="ctr" fontAlgn="ctr"/>
                      <a:r>
                        <a:rPr lang="zh-CN" altLang="en-US" sz="1600" u="none" strike="noStrike" dirty="0">
                          <a:effectLst/>
                        </a:rPr>
                        <a:t>解甘露醇罗尔斯顿菌</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c>
                  <a:txBody>
                    <a:bodyPr/>
                    <a:lstStyle/>
                    <a:p>
                      <a:pPr algn="ctr" fontAlgn="ctr"/>
                      <a:r>
                        <a:rPr lang="zh-CN" altLang="en-US" sz="1600" u="none" strike="noStrike" dirty="0" smtClean="0">
                          <a:effectLst/>
                        </a:rPr>
                        <a:t>污染（超纯水），血</a:t>
                      </a:r>
                      <a:r>
                        <a:rPr lang="en-US" altLang="zh-CN" sz="1600" u="none" strike="noStrike" dirty="0" smtClean="0">
                          <a:effectLst/>
                        </a:rPr>
                        <a:t>/</a:t>
                      </a:r>
                      <a:r>
                        <a:rPr lang="zh-CN" altLang="en-US" sz="1600" u="none" strike="noStrike" dirty="0" smtClean="0">
                          <a:effectLst/>
                        </a:rPr>
                        <a:t>脑脊液背景菌（专家报告）</a:t>
                      </a:r>
                      <a:endParaRPr lang="zh-CN" altLang="en-US" sz="1600" b="0" i="0" u="none" strike="noStrike" dirty="0">
                        <a:solidFill>
                          <a:srgbClr val="000000"/>
                        </a:solidFill>
                        <a:effectLst/>
                        <a:latin typeface="+mn-ea"/>
                        <a:ea typeface="+mn-ea"/>
                      </a:endParaRPr>
                    </a:p>
                  </a:txBody>
                  <a:tcPr marL="2563" marR="2563" marT="2563" marB="0" anchor="ctr">
                    <a:solidFill>
                      <a:schemeClr val="bg1"/>
                    </a:solidFill>
                  </a:tcPr>
                </a:tc>
              </a:tr>
            </a:tbl>
          </a:graphicData>
        </a:graphic>
      </p:graphicFrame>
    </p:spTree>
    <p:extLst>
      <p:ext uri="{BB962C8B-B14F-4D97-AF65-F5344CB8AC3E}">
        <p14:creationId xmlns:p14="http://schemas.microsoft.com/office/powerpoint/2010/main" val="97374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accent6">
              <a:lumMod val="60000"/>
              <a:lumOff val="40000"/>
            </a:schemeClr>
          </a:solidFill>
          <a:ln w="9525" algn="ctr">
            <a:noFill/>
            <a:miter lim="800000"/>
            <a:headEnd/>
            <a:tailEnd/>
          </a:ln>
          <a:effectLst/>
        </p:spPr>
        <p:txBody>
          <a:bodyPr wrap="none" anchor="ctr"/>
          <a:lstStyle/>
          <a:p>
            <a:pPr>
              <a:defRPr/>
            </a:pPr>
            <a:endParaRPr lang="zh-CN" altLang="en-US">
              <a:latin typeface="Arial" charset="0"/>
              <a:ea typeface="宋体" charset="-122"/>
            </a:endParaRPr>
          </a:p>
        </p:txBody>
      </p:sp>
      <p:grpSp>
        <p:nvGrpSpPr>
          <p:cNvPr id="11" name="Group 60"/>
          <p:cNvGrpSpPr>
            <a:grpSpLocks/>
          </p:cNvGrpSpPr>
          <p:nvPr/>
        </p:nvGrpSpPr>
        <p:grpSpPr bwMode="auto">
          <a:xfrm>
            <a:off x="2068135" y="3028397"/>
            <a:ext cx="381000" cy="381000"/>
            <a:chOff x="2078" y="1680"/>
            <a:chExt cx="1615" cy="1615"/>
          </a:xfrm>
        </p:grpSpPr>
        <p:sp>
          <p:nvSpPr>
            <p:cNvPr id="12"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4"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15"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6"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17"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39" name="Group 60"/>
          <p:cNvGrpSpPr>
            <a:grpSpLocks/>
          </p:cNvGrpSpPr>
          <p:nvPr/>
        </p:nvGrpSpPr>
        <p:grpSpPr bwMode="auto">
          <a:xfrm>
            <a:off x="2046195" y="4296366"/>
            <a:ext cx="381000" cy="381000"/>
            <a:chOff x="2078" y="1680"/>
            <a:chExt cx="1615" cy="1615"/>
          </a:xfrm>
        </p:grpSpPr>
        <p:sp>
          <p:nvSpPr>
            <p:cNvPr id="40"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1"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2"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43"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4"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45"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46" name="Group 60"/>
          <p:cNvGrpSpPr>
            <a:grpSpLocks/>
          </p:cNvGrpSpPr>
          <p:nvPr/>
        </p:nvGrpSpPr>
        <p:grpSpPr bwMode="auto">
          <a:xfrm>
            <a:off x="1429395" y="1893567"/>
            <a:ext cx="381000" cy="381000"/>
            <a:chOff x="2078" y="1680"/>
            <a:chExt cx="1615" cy="1615"/>
          </a:xfrm>
        </p:grpSpPr>
        <p:sp>
          <p:nvSpPr>
            <p:cNvPr id="47"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8"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9"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50"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52"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53" name="Group 60"/>
          <p:cNvGrpSpPr>
            <a:grpSpLocks/>
          </p:cNvGrpSpPr>
          <p:nvPr/>
        </p:nvGrpSpPr>
        <p:grpSpPr bwMode="auto">
          <a:xfrm>
            <a:off x="1299289" y="5445224"/>
            <a:ext cx="381000" cy="381000"/>
            <a:chOff x="2078" y="1680"/>
            <a:chExt cx="1615" cy="1615"/>
          </a:xfrm>
        </p:grpSpPr>
        <p:sp>
          <p:nvSpPr>
            <p:cNvPr id="54"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5"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6"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57"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8"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59"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60" name="文本框 59"/>
          <p:cNvSpPr txBox="1"/>
          <p:nvPr/>
        </p:nvSpPr>
        <p:spPr>
          <a:xfrm>
            <a:off x="3559150" y="1934852"/>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宏基因技术在感染性疾病检测的应用</a:t>
            </a:r>
            <a:endParaRPr lang="zh-CN" altLang="en-US" sz="2400" b="1" dirty="0">
              <a:solidFill>
                <a:schemeClr val="tx1">
                  <a:lumMod val="25000"/>
                  <a:lumOff val="75000"/>
                </a:schemeClr>
              </a:solidFill>
            </a:endParaRPr>
          </a:p>
        </p:txBody>
      </p:sp>
      <p:sp>
        <p:nvSpPr>
          <p:cNvPr id="61" name="文本框 60"/>
          <p:cNvSpPr txBox="1"/>
          <p:nvPr/>
        </p:nvSpPr>
        <p:spPr>
          <a:xfrm>
            <a:off x="3592565" y="3013632"/>
            <a:ext cx="6552728" cy="461665"/>
          </a:xfrm>
          <a:prstGeom prst="rect">
            <a:avLst/>
          </a:prstGeom>
          <a:noFill/>
        </p:spPr>
        <p:txBody>
          <a:bodyPr wrap="square" rtlCol="0">
            <a:spAutoFit/>
          </a:bodyPr>
          <a:lstStyle/>
          <a:p>
            <a:r>
              <a:rPr lang="zh-CN" altLang="en-US" sz="2400" b="1" dirty="0" smtClean="0"/>
              <a:t>欧蒙未一宏基因检测项目介绍</a:t>
            </a:r>
            <a:endParaRPr lang="zh-CN" altLang="en-US" sz="2400" b="1" dirty="0"/>
          </a:p>
        </p:txBody>
      </p:sp>
      <p:sp>
        <p:nvSpPr>
          <p:cNvPr id="62" name="文本框 61"/>
          <p:cNvSpPr txBox="1"/>
          <p:nvPr/>
        </p:nvSpPr>
        <p:spPr>
          <a:xfrm>
            <a:off x="3592565" y="4296366"/>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欧蒙未一宏基因检测市场定位</a:t>
            </a:r>
            <a:endParaRPr lang="zh-CN" altLang="en-US" sz="2400" b="1" dirty="0">
              <a:solidFill>
                <a:schemeClr val="tx1">
                  <a:lumMod val="25000"/>
                  <a:lumOff val="75000"/>
                </a:schemeClr>
              </a:solidFill>
            </a:endParaRPr>
          </a:p>
        </p:txBody>
      </p:sp>
      <p:sp>
        <p:nvSpPr>
          <p:cNvPr id="63" name="文本框 62"/>
          <p:cNvSpPr txBox="1"/>
          <p:nvPr/>
        </p:nvSpPr>
        <p:spPr>
          <a:xfrm>
            <a:off x="3592565" y="5404537"/>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典型案例分享</a:t>
            </a:r>
            <a:endParaRPr lang="zh-CN" altLang="en-US" sz="2400" b="1" dirty="0">
              <a:solidFill>
                <a:schemeClr val="tx1">
                  <a:lumMod val="25000"/>
                  <a:lumOff val="75000"/>
                </a:schemeClr>
              </a:solidFill>
            </a:endParaRPr>
          </a:p>
        </p:txBody>
      </p:sp>
    </p:spTree>
    <p:extLst>
      <p:ext uri="{BB962C8B-B14F-4D97-AF65-F5344CB8AC3E}">
        <p14:creationId xmlns:p14="http://schemas.microsoft.com/office/powerpoint/2010/main" val="1693698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基本情况</a:t>
            </a:r>
            <a:endParaRPr lang="zh-CN" altLang="en-US" dirty="0"/>
          </a:p>
        </p:txBody>
      </p:sp>
      <p:sp>
        <p:nvSpPr>
          <p:cNvPr id="5" name="圆角矩形 4"/>
          <p:cNvSpPr/>
          <p:nvPr/>
        </p:nvSpPr>
        <p:spPr>
          <a:xfrm rot="5400000">
            <a:off x="587388" y="2276872"/>
            <a:ext cx="16561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2081492" y="1818141"/>
            <a:ext cx="3510452"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dirty="0" smtClean="0">
                <a:latin typeface="+mn-ea"/>
              </a:rPr>
              <a:t>病原微生物宏基因组检测（</a:t>
            </a:r>
            <a:r>
              <a:rPr lang="en-US" altLang="zh-CN" dirty="0" smtClean="0">
                <a:solidFill>
                  <a:srgbClr val="420EC4"/>
                </a:solidFill>
                <a:latin typeface="+mn-ea"/>
              </a:rPr>
              <a:t>DNA+RNA</a:t>
            </a:r>
            <a:r>
              <a:rPr lang="zh-CN" altLang="en-US" dirty="0">
                <a:latin typeface="+mn-ea"/>
              </a:rPr>
              <a:t> ）</a:t>
            </a:r>
            <a:endParaRPr lang="en-US" altLang="zh-CN" dirty="0">
              <a:latin typeface="+mn-ea"/>
            </a:endParaRPr>
          </a:p>
          <a:p>
            <a:pPr marL="285750" indent="-285750">
              <a:lnSpc>
                <a:spcPct val="150000"/>
              </a:lnSpc>
              <a:buFont typeface="Wingdings" panose="05000000000000000000" pitchFamily="2" charset="2"/>
              <a:buChar char="u"/>
            </a:pPr>
            <a:r>
              <a:rPr lang="zh-CN" altLang="en-US" dirty="0">
                <a:latin typeface="+mn-ea"/>
              </a:rPr>
              <a:t>病原微生物宏基因组</a:t>
            </a:r>
            <a:r>
              <a:rPr lang="en-US" altLang="zh-CN" dirty="0" smtClean="0">
                <a:solidFill>
                  <a:srgbClr val="420EC4"/>
                </a:solidFill>
                <a:latin typeface="+mn-ea"/>
              </a:rPr>
              <a:t>DNA</a:t>
            </a:r>
            <a:r>
              <a:rPr lang="zh-CN" altLang="en-US" dirty="0">
                <a:latin typeface="+mn-ea"/>
              </a:rPr>
              <a:t>检测</a:t>
            </a:r>
            <a:endParaRPr lang="en-US" altLang="zh-CN" dirty="0" smtClean="0">
              <a:latin typeface="+mn-ea"/>
            </a:endParaRPr>
          </a:p>
          <a:p>
            <a:pPr marL="285750" indent="-285750">
              <a:lnSpc>
                <a:spcPct val="150000"/>
              </a:lnSpc>
              <a:buFont typeface="Wingdings" panose="05000000000000000000" pitchFamily="2" charset="2"/>
              <a:buChar char="u"/>
            </a:pPr>
            <a:r>
              <a:rPr lang="zh-CN" altLang="en-US" dirty="0">
                <a:latin typeface="+mn-ea"/>
              </a:rPr>
              <a:t>病原微生物宏</a:t>
            </a:r>
            <a:r>
              <a:rPr lang="zh-CN" altLang="en-US" dirty="0" smtClean="0">
                <a:latin typeface="+mn-ea"/>
              </a:rPr>
              <a:t>基因组</a:t>
            </a:r>
            <a:r>
              <a:rPr lang="en-US" altLang="zh-CN" dirty="0" smtClean="0">
                <a:solidFill>
                  <a:srgbClr val="420EC4"/>
                </a:solidFill>
                <a:latin typeface="+mn-ea"/>
              </a:rPr>
              <a:t>RNA</a:t>
            </a:r>
            <a:r>
              <a:rPr lang="zh-CN" altLang="en-US" dirty="0">
                <a:latin typeface="+mn-ea"/>
              </a:rPr>
              <a:t>检测</a:t>
            </a:r>
            <a:endParaRPr lang="en-US" altLang="zh-CN" dirty="0">
              <a:latin typeface="+mn-ea"/>
            </a:endParaRPr>
          </a:p>
        </p:txBody>
      </p:sp>
      <p:sp>
        <p:nvSpPr>
          <p:cNvPr id="10" name="文本框 9"/>
          <p:cNvSpPr txBox="1"/>
          <p:nvPr/>
        </p:nvSpPr>
        <p:spPr>
          <a:xfrm>
            <a:off x="6816691" y="1479991"/>
            <a:ext cx="3168352" cy="2169825"/>
          </a:xfrm>
          <a:prstGeom prst="rect">
            <a:avLst/>
          </a:prstGeom>
          <a:noFill/>
        </p:spPr>
        <p:txBody>
          <a:bodyPr wrap="square" rtlCol="0">
            <a:spAutoFit/>
          </a:bodyPr>
          <a:lstStyle/>
          <a:p>
            <a:pPr marL="285750" lvl="0" indent="-285750">
              <a:lnSpc>
                <a:spcPct val="150000"/>
              </a:lnSpc>
              <a:buFont typeface="Wingdings" panose="05000000000000000000" pitchFamily="2" charset="2"/>
              <a:buChar char="u"/>
            </a:pPr>
            <a:r>
              <a:rPr lang="zh-CN" altLang="zh-CN" dirty="0">
                <a:latin typeface="+mn-ea"/>
              </a:rPr>
              <a:t>细菌</a:t>
            </a:r>
            <a:r>
              <a:rPr lang="zh-CN" altLang="zh-CN" dirty="0" smtClean="0">
                <a:latin typeface="+mn-ea"/>
              </a:rPr>
              <a:t>：</a:t>
            </a:r>
            <a:r>
              <a:rPr lang="en-US" altLang="zh-CN" dirty="0" smtClean="0">
                <a:latin typeface="+mn-ea"/>
              </a:rPr>
              <a:t>5900</a:t>
            </a:r>
            <a:r>
              <a:rPr lang="en-US" altLang="zh-CN" dirty="0">
                <a:latin typeface="+mn-ea"/>
              </a:rPr>
              <a:t>+</a:t>
            </a:r>
            <a:endParaRPr lang="zh-CN" altLang="zh-CN" dirty="0">
              <a:latin typeface="+mn-ea"/>
            </a:endParaRPr>
          </a:p>
          <a:p>
            <a:pPr marL="285750" lvl="0" indent="-285750">
              <a:lnSpc>
                <a:spcPct val="150000"/>
              </a:lnSpc>
              <a:buFont typeface="Wingdings" panose="05000000000000000000" pitchFamily="2" charset="2"/>
              <a:buChar char="u"/>
            </a:pPr>
            <a:r>
              <a:rPr lang="zh-CN" altLang="zh-CN" dirty="0">
                <a:latin typeface="+mn-ea"/>
              </a:rPr>
              <a:t>病毒：</a:t>
            </a:r>
            <a:r>
              <a:rPr lang="en-US" altLang="zh-CN" dirty="0" smtClean="0">
                <a:latin typeface="+mn-ea"/>
              </a:rPr>
              <a:t>6800</a:t>
            </a:r>
            <a:r>
              <a:rPr lang="en-US" altLang="zh-CN" dirty="0">
                <a:latin typeface="+mn-ea"/>
              </a:rPr>
              <a:t>+</a:t>
            </a:r>
            <a:endParaRPr lang="zh-CN" altLang="zh-CN" dirty="0">
              <a:latin typeface="+mn-ea"/>
            </a:endParaRPr>
          </a:p>
          <a:p>
            <a:pPr marL="285750" lvl="0" indent="-285750">
              <a:lnSpc>
                <a:spcPct val="150000"/>
              </a:lnSpc>
              <a:buFont typeface="Wingdings" panose="05000000000000000000" pitchFamily="2" charset="2"/>
              <a:buChar char="u"/>
            </a:pPr>
            <a:r>
              <a:rPr lang="zh-CN" altLang="zh-CN" dirty="0">
                <a:latin typeface="+mn-ea"/>
              </a:rPr>
              <a:t>真菌</a:t>
            </a:r>
            <a:r>
              <a:rPr lang="zh-CN" altLang="zh-CN" dirty="0" smtClean="0">
                <a:latin typeface="+mn-ea"/>
              </a:rPr>
              <a:t>：</a:t>
            </a:r>
            <a:r>
              <a:rPr lang="en-US" altLang="zh-CN" dirty="0" smtClean="0">
                <a:latin typeface="+mn-ea"/>
              </a:rPr>
              <a:t>2100</a:t>
            </a:r>
            <a:r>
              <a:rPr lang="en-US" altLang="zh-CN" dirty="0">
                <a:latin typeface="+mn-ea"/>
              </a:rPr>
              <a:t>+</a:t>
            </a:r>
            <a:endParaRPr lang="zh-CN" altLang="zh-CN" dirty="0">
              <a:latin typeface="+mn-ea"/>
            </a:endParaRPr>
          </a:p>
          <a:p>
            <a:pPr marL="285750" lvl="0" indent="-285750">
              <a:lnSpc>
                <a:spcPct val="150000"/>
              </a:lnSpc>
              <a:buFont typeface="Wingdings" panose="05000000000000000000" pitchFamily="2" charset="2"/>
              <a:buChar char="u"/>
            </a:pPr>
            <a:r>
              <a:rPr lang="zh-CN" altLang="zh-CN" dirty="0">
                <a:latin typeface="+mn-ea"/>
              </a:rPr>
              <a:t>寄生虫</a:t>
            </a:r>
            <a:r>
              <a:rPr lang="zh-CN" altLang="zh-CN" dirty="0" smtClean="0">
                <a:latin typeface="+mn-ea"/>
              </a:rPr>
              <a:t>：</a:t>
            </a:r>
            <a:r>
              <a:rPr lang="en-US" altLang="zh-CN" dirty="0" smtClean="0">
                <a:latin typeface="+mn-ea"/>
              </a:rPr>
              <a:t>240+</a:t>
            </a:r>
          </a:p>
          <a:p>
            <a:pPr marL="285750" lvl="0" indent="-285750">
              <a:lnSpc>
                <a:spcPct val="150000"/>
              </a:lnSpc>
              <a:buFont typeface="Wingdings" panose="05000000000000000000" pitchFamily="2" charset="2"/>
              <a:buChar char="u"/>
            </a:pPr>
            <a:r>
              <a:rPr lang="zh-CN" altLang="en-US" dirty="0">
                <a:latin typeface="+mn-ea"/>
              </a:rPr>
              <a:t>耐药</a:t>
            </a:r>
            <a:r>
              <a:rPr lang="zh-CN" altLang="en-US" dirty="0" smtClean="0">
                <a:latin typeface="+mn-ea"/>
              </a:rPr>
              <a:t>基因：</a:t>
            </a:r>
            <a:r>
              <a:rPr lang="en-US" altLang="zh-CN" dirty="0" smtClean="0">
                <a:latin typeface="+mn-ea"/>
              </a:rPr>
              <a:t>34</a:t>
            </a:r>
            <a:endParaRPr lang="zh-CN" altLang="zh-CN" dirty="0">
              <a:latin typeface="+mn-ea"/>
            </a:endParaRPr>
          </a:p>
        </p:txBody>
      </p:sp>
      <p:sp>
        <p:nvSpPr>
          <p:cNvPr id="11" name="文本框 10"/>
          <p:cNvSpPr txBox="1"/>
          <p:nvPr/>
        </p:nvSpPr>
        <p:spPr>
          <a:xfrm>
            <a:off x="2081492" y="4667314"/>
            <a:ext cx="3168352" cy="507831"/>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dirty="0">
                <a:solidFill>
                  <a:srgbClr val="C00000"/>
                </a:solidFill>
              </a:rPr>
              <a:t>3</a:t>
            </a:r>
            <a:r>
              <a:rPr lang="zh-CN" altLang="en-US" dirty="0">
                <a:solidFill>
                  <a:srgbClr val="C00000"/>
                </a:solidFill>
              </a:rPr>
              <a:t>个自然</a:t>
            </a:r>
            <a:r>
              <a:rPr lang="zh-CN" altLang="en-US" dirty="0" smtClean="0">
                <a:solidFill>
                  <a:srgbClr val="C00000"/>
                </a:solidFill>
              </a:rPr>
              <a:t>日</a:t>
            </a:r>
            <a:r>
              <a:rPr lang="zh-CN" altLang="en-US" dirty="0" smtClean="0"/>
              <a:t>（</a:t>
            </a:r>
            <a:r>
              <a:rPr lang="en-US" altLang="zh-CN" b="1" dirty="0"/>
              <a:t>36~72</a:t>
            </a:r>
            <a:r>
              <a:rPr lang="zh-CN" altLang="en-US" b="1" dirty="0"/>
              <a:t>小时</a:t>
            </a:r>
            <a:r>
              <a:rPr lang="zh-CN" altLang="en-US" dirty="0" smtClean="0"/>
              <a:t>）</a:t>
            </a:r>
            <a:endParaRPr lang="en-US" altLang="zh-CN" dirty="0"/>
          </a:p>
        </p:txBody>
      </p:sp>
      <p:sp>
        <p:nvSpPr>
          <p:cNvPr id="91" name="文本框 90"/>
          <p:cNvSpPr txBox="1"/>
          <p:nvPr/>
        </p:nvSpPr>
        <p:spPr>
          <a:xfrm>
            <a:off x="6816691" y="3936962"/>
            <a:ext cx="4946808" cy="2169825"/>
          </a:xfrm>
          <a:prstGeom prst="rect">
            <a:avLst/>
          </a:prstGeom>
          <a:noFill/>
        </p:spPr>
        <p:txBody>
          <a:bodyPr wrap="square" rtlCol="0">
            <a:spAutoFit/>
          </a:bodyPr>
          <a:lstStyle/>
          <a:p>
            <a:pPr marL="285750" lvl="0" indent="-285750">
              <a:lnSpc>
                <a:spcPct val="150000"/>
              </a:lnSpc>
              <a:buFont typeface="Wingdings" panose="05000000000000000000" pitchFamily="2" charset="2"/>
              <a:buChar char="u"/>
            </a:pPr>
            <a:r>
              <a:rPr lang="zh-CN" altLang="en-US" dirty="0" smtClean="0">
                <a:latin typeface="+mn-ea"/>
              </a:rPr>
              <a:t>中枢神经系统感染</a:t>
            </a:r>
            <a:r>
              <a:rPr lang="zh-CN" altLang="zh-CN" dirty="0" smtClean="0">
                <a:latin typeface="+mn-ea"/>
              </a:rPr>
              <a:t>：</a:t>
            </a:r>
            <a:r>
              <a:rPr lang="zh-CN" altLang="en-US" dirty="0">
                <a:latin typeface="+mn-ea"/>
              </a:rPr>
              <a:t>脑脊液</a:t>
            </a:r>
            <a:endParaRPr lang="zh-CN" altLang="zh-CN" dirty="0">
              <a:latin typeface="+mn-ea"/>
            </a:endParaRPr>
          </a:p>
          <a:p>
            <a:pPr marL="285750" lvl="0" indent="-285750">
              <a:lnSpc>
                <a:spcPct val="150000"/>
              </a:lnSpc>
              <a:buFont typeface="Wingdings" panose="05000000000000000000" pitchFamily="2" charset="2"/>
              <a:buChar char="u"/>
            </a:pPr>
            <a:r>
              <a:rPr lang="zh-CN" altLang="en-US" dirty="0">
                <a:latin typeface="+mn-ea"/>
              </a:rPr>
              <a:t>下</a:t>
            </a:r>
            <a:r>
              <a:rPr lang="zh-CN" altLang="en-US" dirty="0" smtClean="0">
                <a:latin typeface="+mn-ea"/>
              </a:rPr>
              <a:t>呼吸道感染：肺泡灌洗液、深部痰、胸水</a:t>
            </a:r>
            <a:endParaRPr lang="en-US" altLang="zh-CN" dirty="0" smtClean="0">
              <a:latin typeface="+mn-ea"/>
            </a:endParaRPr>
          </a:p>
          <a:p>
            <a:pPr marL="285750" lvl="0" indent="-285750">
              <a:lnSpc>
                <a:spcPct val="150000"/>
              </a:lnSpc>
              <a:buFont typeface="Wingdings" panose="05000000000000000000" pitchFamily="2" charset="2"/>
              <a:buChar char="u"/>
            </a:pPr>
            <a:r>
              <a:rPr lang="zh-CN" altLang="en-US" dirty="0" smtClean="0">
                <a:latin typeface="+mn-ea"/>
              </a:rPr>
              <a:t>血流感染</a:t>
            </a:r>
            <a:r>
              <a:rPr lang="zh-CN" altLang="zh-CN" dirty="0" smtClean="0">
                <a:latin typeface="+mn-ea"/>
              </a:rPr>
              <a:t>：</a:t>
            </a:r>
            <a:r>
              <a:rPr lang="zh-CN" altLang="en-US" dirty="0" smtClean="0">
                <a:latin typeface="+mn-ea"/>
              </a:rPr>
              <a:t>静脉血</a:t>
            </a:r>
            <a:endParaRPr lang="en-US" altLang="zh-CN" dirty="0" smtClean="0">
              <a:latin typeface="+mn-ea"/>
            </a:endParaRPr>
          </a:p>
          <a:p>
            <a:pPr marL="285750" lvl="0" indent="-285750">
              <a:lnSpc>
                <a:spcPct val="150000"/>
              </a:lnSpc>
              <a:buFont typeface="Wingdings" panose="05000000000000000000" pitchFamily="2" charset="2"/>
              <a:buChar char="u"/>
            </a:pPr>
            <a:r>
              <a:rPr lang="zh-CN" altLang="en-US" dirty="0" smtClean="0">
                <a:latin typeface="+mn-ea"/>
              </a:rPr>
              <a:t>腹腔感染：腹水</a:t>
            </a:r>
            <a:endParaRPr lang="en-US" altLang="zh-CN" dirty="0" smtClean="0">
              <a:latin typeface="+mn-ea"/>
            </a:endParaRPr>
          </a:p>
          <a:p>
            <a:pPr marL="285750" lvl="0" indent="-285750">
              <a:lnSpc>
                <a:spcPct val="150000"/>
              </a:lnSpc>
              <a:buFont typeface="Wingdings" panose="05000000000000000000" pitchFamily="2" charset="2"/>
              <a:buChar char="u"/>
            </a:pPr>
            <a:r>
              <a:rPr lang="zh-CN" altLang="en-US" dirty="0" smtClean="0">
                <a:latin typeface="+mn-ea"/>
              </a:rPr>
              <a:t>皮肤及软组织感染：脓液、组织</a:t>
            </a:r>
            <a:endParaRPr lang="zh-CN" altLang="zh-CN" dirty="0">
              <a:latin typeface="+mn-ea"/>
            </a:endParaRPr>
          </a:p>
        </p:txBody>
      </p:sp>
      <p:sp>
        <p:nvSpPr>
          <p:cNvPr id="2" name="文本框 1"/>
          <p:cNvSpPr txBox="1"/>
          <p:nvPr/>
        </p:nvSpPr>
        <p:spPr>
          <a:xfrm>
            <a:off x="1153869" y="2068812"/>
            <a:ext cx="492443" cy="1118255"/>
          </a:xfrm>
          <a:prstGeom prst="rect">
            <a:avLst/>
          </a:prstGeom>
          <a:noFill/>
        </p:spPr>
        <p:txBody>
          <a:bodyPr vert="eaVert" wrap="none" rtlCol="0">
            <a:spAutoFit/>
          </a:bodyPr>
          <a:lstStyle/>
          <a:p>
            <a:r>
              <a:rPr lang="zh-CN" altLang="en-US" sz="2000" dirty="0" smtClean="0">
                <a:solidFill>
                  <a:schemeClr val="bg1"/>
                </a:solidFill>
              </a:rPr>
              <a:t>检测项目</a:t>
            </a:r>
            <a:endParaRPr lang="zh-CN" altLang="en-US" sz="2000" dirty="0">
              <a:solidFill>
                <a:schemeClr val="bg1"/>
              </a:solidFill>
            </a:endParaRPr>
          </a:p>
        </p:txBody>
      </p:sp>
      <p:sp>
        <p:nvSpPr>
          <p:cNvPr id="96" name="圆角矩形 95"/>
          <p:cNvSpPr/>
          <p:nvPr/>
        </p:nvSpPr>
        <p:spPr>
          <a:xfrm rot="5400000">
            <a:off x="5483932" y="2300443"/>
            <a:ext cx="16561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文本框 96"/>
          <p:cNvSpPr txBox="1"/>
          <p:nvPr/>
        </p:nvSpPr>
        <p:spPr>
          <a:xfrm>
            <a:off x="6050413" y="2092383"/>
            <a:ext cx="492443" cy="1118255"/>
          </a:xfrm>
          <a:prstGeom prst="rect">
            <a:avLst/>
          </a:prstGeom>
          <a:noFill/>
        </p:spPr>
        <p:txBody>
          <a:bodyPr vert="eaVert" wrap="none" rtlCol="0">
            <a:spAutoFit/>
          </a:bodyPr>
          <a:lstStyle/>
          <a:p>
            <a:r>
              <a:rPr lang="zh-CN" altLang="en-US" sz="2000" dirty="0" smtClean="0">
                <a:solidFill>
                  <a:schemeClr val="bg1"/>
                </a:solidFill>
              </a:rPr>
              <a:t>检测范围</a:t>
            </a:r>
            <a:endParaRPr lang="zh-CN" altLang="en-US" sz="2000" dirty="0">
              <a:solidFill>
                <a:schemeClr val="bg1"/>
              </a:solidFill>
            </a:endParaRPr>
          </a:p>
        </p:txBody>
      </p:sp>
      <p:sp>
        <p:nvSpPr>
          <p:cNvPr id="98" name="圆角矩形 97"/>
          <p:cNvSpPr/>
          <p:nvPr/>
        </p:nvSpPr>
        <p:spPr>
          <a:xfrm rot="5400000">
            <a:off x="587388" y="4473116"/>
            <a:ext cx="16561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文本框 98"/>
          <p:cNvSpPr txBox="1"/>
          <p:nvPr/>
        </p:nvSpPr>
        <p:spPr>
          <a:xfrm>
            <a:off x="1153869" y="4268962"/>
            <a:ext cx="492443" cy="1118255"/>
          </a:xfrm>
          <a:prstGeom prst="rect">
            <a:avLst/>
          </a:prstGeom>
          <a:noFill/>
        </p:spPr>
        <p:txBody>
          <a:bodyPr vert="eaVert" wrap="none" rtlCol="0">
            <a:spAutoFit/>
          </a:bodyPr>
          <a:lstStyle/>
          <a:p>
            <a:r>
              <a:rPr lang="zh-CN" altLang="en-US" sz="2000" dirty="0" smtClean="0">
                <a:solidFill>
                  <a:schemeClr val="bg1"/>
                </a:solidFill>
              </a:rPr>
              <a:t>报告周期</a:t>
            </a:r>
            <a:endParaRPr lang="zh-CN" altLang="en-US" sz="2000" dirty="0">
              <a:solidFill>
                <a:schemeClr val="bg1"/>
              </a:solidFill>
            </a:endParaRPr>
          </a:p>
        </p:txBody>
      </p:sp>
      <p:sp>
        <p:nvSpPr>
          <p:cNvPr id="100" name="圆角矩形 99"/>
          <p:cNvSpPr/>
          <p:nvPr/>
        </p:nvSpPr>
        <p:spPr>
          <a:xfrm rot="5400000">
            <a:off x="5541131" y="4477022"/>
            <a:ext cx="16561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文本框 100"/>
          <p:cNvSpPr txBox="1"/>
          <p:nvPr/>
        </p:nvSpPr>
        <p:spPr>
          <a:xfrm>
            <a:off x="6107612" y="4268962"/>
            <a:ext cx="492443" cy="1118255"/>
          </a:xfrm>
          <a:prstGeom prst="rect">
            <a:avLst/>
          </a:prstGeom>
          <a:noFill/>
        </p:spPr>
        <p:txBody>
          <a:bodyPr vert="eaVert" wrap="none" rtlCol="0">
            <a:spAutoFit/>
          </a:bodyPr>
          <a:lstStyle/>
          <a:p>
            <a:r>
              <a:rPr lang="zh-CN" altLang="en-US" sz="2000" dirty="0" smtClean="0">
                <a:solidFill>
                  <a:schemeClr val="bg1"/>
                </a:solidFill>
              </a:rPr>
              <a:t>样本类型</a:t>
            </a:r>
            <a:endParaRPr lang="zh-CN" altLang="en-US" sz="2000" dirty="0">
              <a:solidFill>
                <a:schemeClr val="bg1"/>
              </a:solidFill>
            </a:endParaRPr>
          </a:p>
        </p:txBody>
      </p:sp>
    </p:spTree>
    <p:extLst>
      <p:ext uri="{BB962C8B-B14F-4D97-AF65-F5344CB8AC3E}">
        <p14:creationId xmlns:p14="http://schemas.microsoft.com/office/powerpoint/2010/main" val="1906233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病原微生物宏</a:t>
            </a:r>
            <a:r>
              <a:rPr lang="zh-CN" altLang="en-US" dirty="0" smtClean="0"/>
              <a:t>基因组项目</a:t>
            </a:r>
            <a:r>
              <a:rPr lang="en-US" altLang="zh-CN" dirty="0" smtClean="0"/>
              <a:t>——</a:t>
            </a:r>
            <a:r>
              <a:rPr lang="zh-CN" altLang="en-US" dirty="0"/>
              <a:t>耐药</a:t>
            </a:r>
            <a:r>
              <a:rPr lang="zh-CN" altLang="en-US" dirty="0" smtClean="0"/>
              <a:t>基因</a:t>
            </a:r>
            <a:endParaRPr lang="zh-CN" altLang="en-US" dirty="0"/>
          </a:p>
        </p:txBody>
      </p:sp>
      <p:sp>
        <p:nvSpPr>
          <p:cNvPr id="3" name="矩形 2"/>
          <p:cNvSpPr/>
          <p:nvPr/>
        </p:nvSpPr>
        <p:spPr>
          <a:xfrm>
            <a:off x="695400" y="1484784"/>
            <a:ext cx="10944000" cy="1292662"/>
          </a:xfrm>
          <a:prstGeom prst="rect">
            <a:avLst/>
          </a:prstGeom>
        </p:spPr>
        <p:txBody>
          <a:bodyPr wrap="square">
            <a:spAutoFit/>
          </a:bodyPr>
          <a:lstStyle/>
          <a:p>
            <a:pPr>
              <a:lnSpc>
                <a:spcPct val="150000"/>
              </a:lnSpc>
            </a:pPr>
            <a:r>
              <a:rPr lang="zh-CN" altLang="en-US" dirty="0" smtClean="0">
                <a:solidFill>
                  <a:srgbClr val="000000"/>
                </a:solidFill>
                <a:latin typeface="微软雅黑" panose="020B0503020204020204" pitchFamily="34" charset="-122"/>
                <a:ea typeface="微软雅黑" panose="020B0503020204020204" pitchFamily="34" charset="-122"/>
              </a:rPr>
              <a:t>目前已知的耐</a:t>
            </a:r>
            <a:r>
              <a:rPr lang="zh-CN" altLang="en-US" dirty="0">
                <a:solidFill>
                  <a:srgbClr val="000000"/>
                </a:solidFill>
                <a:latin typeface="微软雅黑" panose="020B0503020204020204" pitchFamily="34" charset="-122"/>
                <a:ea typeface="微软雅黑" panose="020B0503020204020204" pitchFamily="34" charset="-122"/>
              </a:rPr>
              <a:t>药基因主要来自于</a:t>
            </a:r>
            <a:r>
              <a:rPr lang="en-US" altLang="zh-CN" dirty="0">
                <a:solidFill>
                  <a:srgbClr val="000000"/>
                </a:solidFill>
                <a:latin typeface="微软雅黑" panose="020B0503020204020204" pitchFamily="34" charset="-122"/>
                <a:ea typeface="微软雅黑" panose="020B0503020204020204" pitchFamily="34" charset="-122"/>
              </a:rPr>
              <a:t>CARD</a:t>
            </a:r>
            <a:r>
              <a:rPr lang="zh-CN" altLang="en-US" dirty="0">
                <a:solidFill>
                  <a:srgbClr val="000000"/>
                </a:solidFill>
                <a:latin typeface="微软雅黑" panose="020B0503020204020204" pitchFamily="34" charset="-122"/>
                <a:ea typeface="微软雅黑" panose="020B0503020204020204" pitchFamily="34" charset="-122"/>
              </a:rPr>
              <a:t>等耐药基因相关数据库</a:t>
            </a:r>
            <a:r>
              <a:rPr lang="zh-CN" altLang="en-US" dirty="0" smtClean="0">
                <a:solidFill>
                  <a:srgbClr val="000000"/>
                </a:solidFill>
                <a:latin typeface="微软雅黑" panose="020B0503020204020204" pitchFamily="34" charset="-122"/>
                <a:ea typeface="微软雅黑" panose="020B0503020204020204" pitchFamily="34" charset="-122"/>
              </a:rPr>
              <a:t>，共包含</a:t>
            </a:r>
            <a:r>
              <a:rPr lang="en-US" altLang="zh-CN" sz="2400" i="1" u="sng" dirty="0">
                <a:solidFill>
                  <a:srgbClr val="000000"/>
                </a:solidFill>
                <a:latin typeface="微软雅黑" panose="020B0503020204020204" pitchFamily="34" charset="-122"/>
                <a:ea typeface="微软雅黑" panose="020B0503020204020204" pitchFamily="34" charset="-122"/>
              </a:rPr>
              <a:t>2600+</a:t>
            </a:r>
            <a:r>
              <a:rPr lang="zh-CN" altLang="en-US" sz="2400" i="1" u="sng" dirty="0">
                <a:solidFill>
                  <a:srgbClr val="000000"/>
                </a:solidFill>
                <a:latin typeface="微软雅黑" panose="020B0503020204020204" pitchFamily="34" charset="-122"/>
                <a:ea typeface="微软雅黑" panose="020B0503020204020204" pitchFamily="34" charset="-122"/>
              </a:rPr>
              <a:t>种</a:t>
            </a:r>
            <a:r>
              <a:rPr lang="zh-CN" altLang="en-US" dirty="0">
                <a:solidFill>
                  <a:srgbClr val="000000"/>
                </a:solidFill>
                <a:latin typeface="微软雅黑" panose="020B0503020204020204" pitchFamily="34" charset="-122"/>
                <a:ea typeface="微软雅黑" panose="020B0503020204020204" pitchFamily="34" charset="-122"/>
              </a:rPr>
              <a:t>耐药</a:t>
            </a:r>
            <a:r>
              <a:rPr lang="zh-CN" altLang="en-US" dirty="0" smtClean="0">
                <a:solidFill>
                  <a:srgbClr val="000000"/>
                </a:solidFill>
                <a:latin typeface="微软雅黑" panose="020B0503020204020204" pitchFamily="34" charset="-122"/>
                <a:ea typeface="微软雅黑" panose="020B0503020204020204" pitchFamily="34" charset="-122"/>
              </a:rPr>
              <a:t>基因。</a:t>
            </a:r>
            <a:endParaRPr lang="en-US" altLang="zh-CN" dirty="0"/>
          </a:p>
          <a:p>
            <a:pPr>
              <a:lnSpc>
                <a:spcPct val="150000"/>
              </a:lnSpc>
            </a:pPr>
            <a:r>
              <a:rPr lang="zh-CN" altLang="en-US" dirty="0" smtClean="0"/>
              <a:t>为</a:t>
            </a:r>
            <a:r>
              <a:rPr lang="zh-CN" altLang="en-US" dirty="0"/>
              <a:t>提高结果的参考价值</a:t>
            </a:r>
            <a:r>
              <a:rPr lang="zh-CN" altLang="en-US" dirty="0" smtClean="0"/>
              <a:t>，病原微生物宏基因组项目只报出 </a:t>
            </a:r>
            <a:r>
              <a:rPr lang="en-US" altLang="zh-CN" sz="2800" i="1" u="sng" dirty="0" smtClean="0">
                <a:solidFill>
                  <a:schemeClr val="accent3">
                    <a:lumMod val="75000"/>
                  </a:schemeClr>
                </a:solidFill>
              </a:rPr>
              <a:t>34</a:t>
            </a:r>
            <a:r>
              <a:rPr lang="zh-CN" altLang="en-US" sz="2800" i="1" u="sng" dirty="0" smtClean="0">
                <a:solidFill>
                  <a:schemeClr val="accent3">
                    <a:lumMod val="75000"/>
                  </a:schemeClr>
                </a:solidFill>
              </a:rPr>
              <a:t>种 </a:t>
            </a:r>
            <a:r>
              <a:rPr lang="zh-CN" altLang="en-US" dirty="0" smtClean="0"/>
              <a:t>耐</a:t>
            </a:r>
            <a:r>
              <a:rPr lang="zh-CN" altLang="en-US" dirty="0"/>
              <a:t>药机制比较明确</a:t>
            </a:r>
            <a:r>
              <a:rPr lang="zh-CN" altLang="en-US" dirty="0" smtClean="0"/>
              <a:t>的耐</a:t>
            </a:r>
            <a:r>
              <a:rPr lang="zh-CN" altLang="en-US" dirty="0"/>
              <a:t>药基因（基因家族</a:t>
            </a:r>
            <a:r>
              <a:rPr lang="zh-CN" altLang="en-US" dirty="0" smtClean="0"/>
              <a:t>）</a:t>
            </a:r>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2777446"/>
            <a:ext cx="4184418" cy="3459618"/>
          </a:xfrm>
          <a:prstGeom prst="rect">
            <a:avLst/>
          </a:prstGeom>
        </p:spPr>
      </p:pic>
      <p:sp>
        <p:nvSpPr>
          <p:cNvPr id="7" name="文本框 6"/>
          <p:cNvSpPr txBox="1"/>
          <p:nvPr/>
        </p:nvSpPr>
        <p:spPr>
          <a:xfrm>
            <a:off x="710184" y="4370844"/>
            <a:ext cx="9290248" cy="400110"/>
          </a:xfrm>
          <a:prstGeom prst="rect">
            <a:avLst/>
          </a:prstGeom>
          <a:noFill/>
        </p:spPr>
        <p:txBody>
          <a:bodyPr wrap="square" rtlCol="0">
            <a:spAutoFit/>
          </a:bodyPr>
          <a:lstStyle/>
          <a:p>
            <a:r>
              <a:rPr lang="en-US" altLang="zh-CN" sz="2000" b="1" i="1" u="sng" dirty="0" smtClean="0">
                <a:solidFill>
                  <a:srgbClr val="006E27"/>
                </a:solidFill>
              </a:rPr>
              <a:t>1. </a:t>
            </a:r>
            <a:r>
              <a:rPr lang="zh-CN" altLang="en-US" i="1" u="sng" dirty="0" smtClean="0"/>
              <a:t>提示存在某类抗生素耐药，避开使用该类抗生素</a:t>
            </a:r>
            <a:endParaRPr lang="zh-CN" altLang="en-US" i="1" u="sng" dirty="0"/>
          </a:p>
        </p:txBody>
      </p:sp>
      <p:sp>
        <p:nvSpPr>
          <p:cNvPr id="8" name="文本框 7"/>
          <p:cNvSpPr txBox="1"/>
          <p:nvPr/>
        </p:nvSpPr>
        <p:spPr>
          <a:xfrm>
            <a:off x="710184" y="5191631"/>
            <a:ext cx="8856984" cy="400110"/>
          </a:xfrm>
          <a:prstGeom prst="rect">
            <a:avLst/>
          </a:prstGeom>
          <a:noFill/>
        </p:spPr>
        <p:txBody>
          <a:bodyPr wrap="square" rtlCol="0">
            <a:spAutoFit/>
          </a:bodyPr>
          <a:lstStyle/>
          <a:p>
            <a:r>
              <a:rPr lang="en-US" altLang="zh-CN" sz="2000" b="1" i="1" u="sng" dirty="0" smtClean="0">
                <a:solidFill>
                  <a:srgbClr val="006E27"/>
                </a:solidFill>
              </a:rPr>
              <a:t>2. </a:t>
            </a:r>
            <a:r>
              <a:rPr lang="zh-CN" altLang="en-US" i="1" u="sng" dirty="0" smtClean="0"/>
              <a:t>根据该线索进性针对性的药敏试验</a:t>
            </a:r>
            <a:endParaRPr lang="zh-CN" altLang="en-US" sz="1400" dirty="0"/>
          </a:p>
        </p:txBody>
      </p:sp>
      <p:sp>
        <p:nvSpPr>
          <p:cNvPr id="9" name="文本框 8"/>
          <p:cNvSpPr txBox="1"/>
          <p:nvPr/>
        </p:nvSpPr>
        <p:spPr>
          <a:xfrm>
            <a:off x="852984" y="3669998"/>
            <a:ext cx="1944216" cy="400110"/>
          </a:xfrm>
          <a:prstGeom prst="rect">
            <a:avLst/>
          </a:prstGeom>
          <a:noFill/>
        </p:spPr>
        <p:txBody>
          <a:bodyPr wrap="square" rtlCol="0">
            <a:spAutoFit/>
          </a:bodyPr>
          <a:lstStyle/>
          <a:p>
            <a:r>
              <a:rPr lang="zh-CN" altLang="en-US" sz="2000" b="1" dirty="0" smtClean="0"/>
              <a:t>检测意义：</a:t>
            </a:r>
            <a:endParaRPr lang="zh-CN" altLang="en-US" sz="2000" b="1" dirty="0"/>
          </a:p>
        </p:txBody>
      </p:sp>
    </p:spTree>
    <p:extLst>
      <p:ext uri="{BB962C8B-B14F-4D97-AF65-F5344CB8AC3E}">
        <p14:creationId xmlns:p14="http://schemas.microsoft.com/office/powerpoint/2010/main" val="3138986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致力于攻克难点</a:t>
            </a:r>
          </a:p>
        </p:txBody>
      </p:sp>
      <p:pic>
        <p:nvPicPr>
          <p:cNvPr id="3" name="图片 2"/>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47528" y="1601281"/>
            <a:ext cx="9645961" cy="1347537"/>
          </a:xfrm>
          <a:prstGeom prst="rect">
            <a:avLst/>
          </a:prstGeom>
        </p:spPr>
      </p:pic>
      <p:sp>
        <p:nvSpPr>
          <p:cNvPr id="4" name="圆角矩形 3"/>
          <p:cNvSpPr/>
          <p:nvPr/>
        </p:nvSpPr>
        <p:spPr>
          <a:xfrm>
            <a:off x="296570" y="2902506"/>
            <a:ext cx="1728192" cy="3806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smtClean="0"/>
              <a:t>样本采集</a:t>
            </a:r>
            <a:endParaRPr lang="zh-CN" altLang="en-US" sz="2000" dirty="0"/>
          </a:p>
        </p:txBody>
      </p:sp>
      <p:sp>
        <p:nvSpPr>
          <p:cNvPr id="5" name="圆角矩形 4"/>
          <p:cNvSpPr/>
          <p:nvPr/>
        </p:nvSpPr>
        <p:spPr>
          <a:xfrm>
            <a:off x="2576309" y="2902505"/>
            <a:ext cx="1728192" cy="3806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t>核酸提取</a:t>
            </a:r>
          </a:p>
        </p:txBody>
      </p:sp>
      <p:sp>
        <p:nvSpPr>
          <p:cNvPr id="6" name="圆角矩形 5"/>
          <p:cNvSpPr/>
          <p:nvPr/>
        </p:nvSpPr>
        <p:spPr>
          <a:xfrm>
            <a:off x="5064492" y="2893403"/>
            <a:ext cx="1728192" cy="3806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smtClean="0"/>
              <a:t>建库测序</a:t>
            </a:r>
            <a:endParaRPr lang="zh-CN" altLang="en-US" sz="2000" dirty="0"/>
          </a:p>
        </p:txBody>
      </p:sp>
      <p:sp>
        <p:nvSpPr>
          <p:cNvPr id="7" name="圆角矩形 6"/>
          <p:cNvSpPr/>
          <p:nvPr/>
        </p:nvSpPr>
        <p:spPr>
          <a:xfrm>
            <a:off x="7549059" y="2891432"/>
            <a:ext cx="1728192" cy="3806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smtClean="0"/>
              <a:t>数据分析</a:t>
            </a:r>
            <a:endParaRPr lang="zh-CN" altLang="en-US" sz="2000" dirty="0"/>
          </a:p>
        </p:txBody>
      </p:sp>
      <p:sp>
        <p:nvSpPr>
          <p:cNvPr id="8" name="圆角矩形 7"/>
          <p:cNvSpPr/>
          <p:nvPr/>
        </p:nvSpPr>
        <p:spPr>
          <a:xfrm>
            <a:off x="9876420" y="2900891"/>
            <a:ext cx="1728192" cy="3806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smtClean="0"/>
              <a:t>结果报告</a:t>
            </a:r>
            <a:endParaRPr lang="zh-CN" altLang="en-US" sz="2000" dirty="0"/>
          </a:p>
        </p:txBody>
      </p:sp>
      <p:sp>
        <p:nvSpPr>
          <p:cNvPr id="9" name="矩形 8"/>
          <p:cNvSpPr/>
          <p:nvPr/>
        </p:nvSpPr>
        <p:spPr>
          <a:xfrm>
            <a:off x="109610" y="3626570"/>
            <a:ext cx="2102110" cy="254779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indent="-179388">
              <a:spcAft>
                <a:spcPts val="600"/>
              </a:spcAft>
              <a:buFont typeface="Arial" panose="020B0604020202020204" pitchFamily="34" charset="0"/>
              <a:buChar char="•"/>
            </a:pPr>
            <a:r>
              <a:rPr lang="zh-CN" altLang="en-US" dirty="0">
                <a:solidFill>
                  <a:schemeClr val="tx1"/>
                </a:solidFill>
              </a:rPr>
              <a:t>标准采集</a:t>
            </a:r>
            <a:r>
              <a:rPr lang="zh-CN" altLang="en-US" dirty="0" smtClean="0">
                <a:solidFill>
                  <a:schemeClr val="tx1"/>
                </a:solidFill>
              </a:rPr>
              <a:t>方式</a:t>
            </a:r>
            <a:endParaRPr lang="en-US" altLang="zh-CN" dirty="0" smtClean="0">
              <a:solidFill>
                <a:schemeClr val="tx1"/>
              </a:solidFill>
            </a:endParaRPr>
          </a:p>
          <a:p>
            <a:pPr>
              <a:spcAft>
                <a:spcPts val="600"/>
              </a:spcAft>
            </a:pPr>
            <a:endParaRPr lang="en-US" altLang="zh-CN" dirty="0">
              <a:solidFill>
                <a:schemeClr val="tx1"/>
              </a:solidFill>
            </a:endParaRPr>
          </a:p>
          <a:p>
            <a:pPr marL="179388" indent="-179388">
              <a:spcAft>
                <a:spcPts val="600"/>
              </a:spcAft>
              <a:buFont typeface="Arial" panose="020B0604020202020204" pitchFamily="34" charset="0"/>
              <a:buChar char="•"/>
            </a:pPr>
            <a:r>
              <a:rPr lang="zh-CN" altLang="en-US" dirty="0" smtClean="0">
                <a:solidFill>
                  <a:schemeClr val="tx1"/>
                </a:solidFill>
              </a:rPr>
              <a:t>提供样本采集包</a:t>
            </a:r>
            <a:endParaRPr lang="en-US" altLang="zh-CN" dirty="0">
              <a:solidFill>
                <a:schemeClr val="tx1"/>
              </a:solidFill>
            </a:endParaRPr>
          </a:p>
          <a:p>
            <a:pPr>
              <a:spcAft>
                <a:spcPts val="600"/>
              </a:spcAft>
            </a:pPr>
            <a:endParaRPr lang="en-US" altLang="zh-CN" dirty="0" smtClean="0">
              <a:solidFill>
                <a:schemeClr val="tx1"/>
              </a:solidFill>
            </a:endParaRPr>
          </a:p>
        </p:txBody>
      </p:sp>
      <p:sp>
        <p:nvSpPr>
          <p:cNvPr id="10" name="矩形 9"/>
          <p:cNvSpPr/>
          <p:nvPr/>
        </p:nvSpPr>
        <p:spPr>
          <a:xfrm>
            <a:off x="2459606" y="3617505"/>
            <a:ext cx="2025388" cy="254779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indent="-179388">
              <a:spcAft>
                <a:spcPts val="600"/>
              </a:spcAft>
              <a:buFont typeface="Arial" panose="020B0604020202020204" pitchFamily="34" charset="0"/>
              <a:buChar char="•"/>
            </a:pPr>
            <a:r>
              <a:rPr lang="zh-CN" altLang="en-US" dirty="0" smtClean="0">
                <a:solidFill>
                  <a:schemeClr val="tx1"/>
                </a:solidFill>
              </a:rPr>
              <a:t>微生物富集技术：降低人源基因组影响</a:t>
            </a:r>
            <a:endParaRPr lang="en-US" altLang="zh-CN" dirty="0" smtClean="0">
              <a:solidFill>
                <a:schemeClr val="tx1"/>
              </a:solidFill>
            </a:endParaRPr>
          </a:p>
          <a:p>
            <a:pPr marL="179388" indent="-179388">
              <a:spcAft>
                <a:spcPts val="600"/>
              </a:spcAft>
              <a:buFont typeface="Arial" panose="020B0604020202020204" pitchFamily="34" charset="0"/>
              <a:buChar char="•"/>
            </a:pPr>
            <a:endParaRPr lang="en-US" altLang="zh-CN" dirty="0" smtClean="0">
              <a:solidFill>
                <a:schemeClr val="tx1"/>
              </a:solidFill>
            </a:endParaRPr>
          </a:p>
          <a:p>
            <a:pPr marL="179388" indent="-179388">
              <a:spcAft>
                <a:spcPts val="600"/>
              </a:spcAft>
              <a:buFont typeface="Arial" panose="020B0604020202020204" pitchFamily="34" charset="0"/>
              <a:buChar char="•"/>
            </a:pPr>
            <a:r>
              <a:rPr lang="zh-CN" altLang="en-US" dirty="0" smtClean="0">
                <a:solidFill>
                  <a:schemeClr val="tx1"/>
                </a:solidFill>
              </a:rPr>
              <a:t>优化核酸提取技术：提高</a:t>
            </a:r>
            <a:r>
              <a:rPr lang="en-US" altLang="zh-CN" dirty="0" smtClean="0">
                <a:solidFill>
                  <a:schemeClr val="tx1"/>
                </a:solidFill>
              </a:rPr>
              <a:t>G+</a:t>
            </a:r>
            <a:r>
              <a:rPr lang="zh-CN" altLang="en-US" dirty="0" smtClean="0">
                <a:solidFill>
                  <a:schemeClr val="tx1"/>
                </a:solidFill>
              </a:rPr>
              <a:t>细菌、胞内菌和真菌的破壁效率</a:t>
            </a:r>
            <a:endParaRPr lang="en-US" altLang="zh-CN" dirty="0" smtClean="0">
              <a:solidFill>
                <a:schemeClr val="tx1"/>
              </a:solidFill>
            </a:endParaRPr>
          </a:p>
        </p:txBody>
      </p:sp>
      <p:sp>
        <p:nvSpPr>
          <p:cNvPr id="11" name="矩形 10"/>
          <p:cNvSpPr/>
          <p:nvPr/>
        </p:nvSpPr>
        <p:spPr>
          <a:xfrm>
            <a:off x="4822080" y="3617505"/>
            <a:ext cx="2119654" cy="254779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indent="-179388">
              <a:spcAft>
                <a:spcPts val="600"/>
              </a:spcAft>
              <a:buFont typeface="Arial" panose="020B0604020202020204" pitchFamily="34" charset="0"/>
              <a:buChar char="•"/>
            </a:pPr>
            <a:r>
              <a:rPr lang="zh-CN" altLang="en-US" dirty="0">
                <a:solidFill>
                  <a:schemeClr val="tx1"/>
                </a:solidFill>
              </a:rPr>
              <a:t>建库</a:t>
            </a:r>
            <a:r>
              <a:rPr lang="zh-CN" altLang="en-US" dirty="0" smtClean="0">
                <a:solidFill>
                  <a:schemeClr val="tx1"/>
                </a:solidFill>
              </a:rPr>
              <a:t>成功率</a:t>
            </a:r>
            <a:r>
              <a:rPr lang="en-US" altLang="zh-CN" dirty="0" smtClean="0">
                <a:solidFill>
                  <a:schemeClr val="tx1"/>
                </a:solidFill>
              </a:rPr>
              <a:t>100%</a:t>
            </a:r>
          </a:p>
          <a:p>
            <a:pPr marL="179388" indent="-179388">
              <a:spcAft>
                <a:spcPts val="600"/>
              </a:spcAft>
              <a:buFont typeface="Arial" panose="020B0604020202020204" pitchFamily="34" charset="0"/>
              <a:buChar char="•"/>
            </a:pPr>
            <a:endParaRPr lang="en-US" altLang="zh-CN" dirty="0" smtClean="0">
              <a:solidFill>
                <a:schemeClr val="tx1"/>
              </a:solidFill>
            </a:endParaRPr>
          </a:p>
          <a:p>
            <a:pPr marL="179388" indent="-179388">
              <a:spcAft>
                <a:spcPts val="600"/>
              </a:spcAft>
              <a:buFont typeface="Arial" panose="020B0604020202020204" pitchFamily="34" charset="0"/>
              <a:buChar char="•"/>
            </a:pPr>
            <a:r>
              <a:rPr lang="en-US" altLang="zh-CN" dirty="0" smtClean="0">
                <a:solidFill>
                  <a:schemeClr val="tx1"/>
                </a:solidFill>
              </a:rPr>
              <a:t>Q30 &gt; 90</a:t>
            </a:r>
            <a:r>
              <a:rPr lang="en-US" altLang="zh-CN" dirty="0" smtClean="0">
                <a:solidFill>
                  <a:schemeClr val="tx1"/>
                </a:solidFill>
              </a:rPr>
              <a:t>%</a:t>
            </a:r>
          </a:p>
          <a:p>
            <a:pPr marL="179388" indent="-179388">
              <a:spcAft>
                <a:spcPts val="600"/>
              </a:spcAft>
              <a:buFont typeface="Arial" panose="020B0604020202020204" pitchFamily="34" charset="0"/>
              <a:buChar char="•"/>
            </a:pPr>
            <a:endParaRPr lang="en-US" altLang="zh-CN" dirty="0">
              <a:solidFill>
                <a:schemeClr val="tx1"/>
              </a:solidFill>
            </a:endParaRPr>
          </a:p>
          <a:p>
            <a:pPr marL="179388" indent="-179388">
              <a:spcAft>
                <a:spcPts val="600"/>
              </a:spcAft>
              <a:buFont typeface="Arial" panose="020B0604020202020204" pitchFamily="34" charset="0"/>
              <a:buChar char="•"/>
            </a:pPr>
            <a:r>
              <a:rPr lang="zh-CN" altLang="en-US" dirty="0">
                <a:solidFill>
                  <a:schemeClr val="tx1"/>
                </a:solidFill>
              </a:rPr>
              <a:t>注册机型</a:t>
            </a:r>
            <a:r>
              <a:rPr lang="en-US" altLang="zh-CN" dirty="0" err="1">
                <a:solidFill>
                  <a:schemeClr val="tx1"/>
                </a:solidFill>
              </a:rPr>
              <a:t>NextSeq</a:t>
            </a:r>
            <a:r>
              <a:rPr lang="en-US" altLang="zh-CN" dirty="0">
                <a:solidFill>
                  <a:schemeClr val="tx1"/>
                </a:solidFill>
              </a:rPr>
              <a:t> </a:t>
            </a:r>
            <a:r>
              <a:rPr lang="en-US" altLang="zh-CN" dirty="0" smtClean="0">
                <a:solidFill>
                  <a:schemeClr val="tx1"/>
                </a:solidFill>
              </a:rPr>
              <a:t>CN500</a:t>
            </a:r>
            <a:endParaRPr lang="en-US" altLang="zh-CN" dirty="0">
              <a:solidFill>
                <a:schemeClr val="tx1"/>
              </a:solidFill>
            </a:endParaRPr>
          </a:p>
        </p:txBody>
      </p:sp>
      <p:sp>
        <p:nvSpPr>
          <p:cNvPr id="12" name="矩形 11"/>
          <p:cNvSpPr/>
          <p:nvPr/>
        </p:nvSpPr>
        <p:spPr>
          <a:xfrm>
            <a:off x="7294900" y="3617504"/>
            <a:ext cx="2185476" cy="254779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indent="-179388">
              <a:spcAft>
                <a:spcPts val="600"/>
              </a:spcAft>
              <a:buFont typeface="Arial" panose="020B0604020202020204" pitchFamily="34" charset="0"/>
              <a:buChar char="•"/>
            </a:pPr>
            <a:r>
              <a:rPr lang="en-US" altLang="zh-CN" dirty="0" smtClean="0">
                <a:solidFill>
                  <a:schemeClr val="tx1"/>
                </a:solidFill>
              </a:rPr>
              <a:t>NCBI</a:t>
            </a:r>
            <a:r>
              <a:rPr lang="zh-CN" altLang="en-US" dirty="0" smtClean="0">
                <a:solidFill>
                  <a:schemeClr val="tx1"/>
                </a:solidFill>
              </a:rPr>
              <a:t>、</a:t>
            </a:r>
            <a:r>
              <a:rPr lang="en-US" altLang="zh-CN" dirty="0" smtClean="0">
                <a:solidFill>
                  <a:schemeClr val="tx1"/>
                </a:solidFill>
              </a:rPr>
              <a:t>PATRIC</a:t>
            </a:r>
            <a:r>
              <a:rPr lang="zh-CN" altLang="en-US" dirty="0">
                <a:solidFill>
                  <a:schemeClr val="tx1"/>
                </a:solidFill>
              </a:rPr>
              <a:t>、</a:t>
            </a:r>
            <a:r>
              <a:rPr lang="en-US" altLang="zh-CN" dirty="0" err="1" smtClean="0">
                <a:solidFill>
                  <a:schemeClr val="tx1"/>
                </a:solidFill>
              </a:rPr>
              <a:t>EuPathDB</a:t>
            </a:r>
            <a:r>
              <a:rPr lang="zh-CN" altLang="en-US" dirty="0" smtClean="0">
                <a:solidFill>
                  <a:schemeClr val="tx1"/>
                </a:solidFill>
              </a:rPr>
              <a:t>等多个微生物基因组数据库</a:t>
            </a:r>
            <a:endParaRPr lang="en-US" altLang="zh-CN" dirty="0" smtClean="0">
              <a:solidFill>
                <a:schemeClr val="tx1"/>
              </a:solidFill>
            </a:endParaRPr>
          </a:p>
          <a:p>
            <a:pPr marL="179388" indent="-179388">
              <a:spcAft>
                <a:spcPts val="600"/>
              </a:spcAft>
              <a:buFont typeface="Arial" panose="020B0604020202020204" pitchFamily="34" charset="0"/>
              <a:buChar char="•"/>
            </a:pPr>
            <a:endParaRPr lang="en-US" altLang="zh-CN" dirty="0" smtClean="0">
              <a:solidFill>
                <a:schemeClr val="tx1"/>
              </a:solidFill>
            </a:endParaRPr>
          </a:p>
          <a:p>
            <a:pPr marL="179388" indent="-179388">
              <a:spcAft>
                <a:spcPts val="600"/>
              </a:spcAft>
              <a:buFont typeface="Arial" panose="020B0604020202020204" pitchFamily="34" charset="0"/>
              <a:buChar char="•"/>
            </a:pPr>
            <a:r>
              <a:rPr lang="zh-CN" altLang="en-US" dirty="0">
                <a:solidFill>
                  <a:schemeClr val="tx1"/>
                </a:solidFill>
              </a:rPr>
              <a:t>自</a:t>
            </a:r>
            <a:r>
              <a:rPr lang="zh-CN" altLang="en-US" dirty="0" smtClean="0">
                <a:solidFill>
                  <a:schemeClr val="tx1"/>
                </a:solidFill>
              </a:rPr>
              <a:t>建</a:t>
            </a:r>
            <a:r>
              <a:rPr lang="zh-CN" altLang="en-US" dirty="0">
                <a:solidFill>
                  <a:schemeClr val="tx1"/>
                </a:solidFill>
              </a:rPr>
              <a:t>核心</a:t>
            </a:r>
            <a:r>
              <a:rPr lang="zh-CN" altLang="en-US" dirty="0" smtClean="0">
                <a:solidFill>
                  <a:schemeClr val="tx1"/>
                </a:solidFill>
              </a:rPr>
              <a:t>病原体</a:t>
            </a:r>
            <a:r>
              <a:rPr lang="zh-CN" altLang="en-US" dirty="0">
                <a:solidFill>
                  <a:schemeClr val="tx1"/>
                </a:solidFill>
              </a:rPr>
              <a:t>解读</a:t>
            </a:r>
            <a:r>
              <a:rPr lang="zh-CN" altLang="en-US" dirty="0" smtClean="0">
                <a:solidFill>
                  <a:schemeClr val="tx1"/>
                </a:solidFill>
              </a:rPr>
              <a:t>数据库</a:t>
            </a:r>
            <a:endParaRPr lang="en-US" altLang="zh-CN" dirty="0" smtClean="0">
              <a:solidFill>
                <a:schemeClr val="tx1"/>
              </a:solidFill>
            </a:endParaRPr>
          </a:p>
        </p:txBody>
      </p:sp>
      <p:sp>
        <p:nvSpPr>
          <p:cNvPr id="13" name="矩形 12"/>
          <p:cNvSpPr/>
          <p:nvPr/>
        </p:nvSpPr>
        <p:spPr>
          <a:xfrm>
            <a:off x="9876420" y="3631263"/>
            <a:ext cx="1944216" cy="25202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indent="-179388">
              <a:spcAft>
                <a:spcPts val="600"/>
              </a:spcAft>
              <a:buFont typeface="Arial" panose="020B0604020202020204" pitchFamily="34" charset="0"/>
              <a:buChar char="•"/>
            </a:pPr>
            <a:r>
              <a:rPr lang="zh-CN" altLang="en-US" dirty="0" smtClean="0">
                <a:solidFill>
                  <a:schemeClr val="tx1"/>
                </a:solidFill>
              </a:rPr>
              <a:t>针对病原体类型的差异化判读标准</a:t>
            </a:r>
            <a:endParaRPr lang="en-US" altLang="zh-CN" dirty="0" smtClean="0">
              <a:solidFill>
                <a:schemeClr val="tx1"/>
              </a:solidFill>
            </a:endParaRPr>
          </a:p>
          <a:p>
            <a:pPr marL="179388" indent="-179388">
              <a:spcAft>
                <a:spcPts val="600"/>
              </a:spcAft>
              <a:buFont typeface="Arial" panose="020B0604020202020204" pitchFamily="34" charset="0"/>
              <a:buChar char="•"/>
            </a:pPr>
            <a:endParaRPr lang="en-US" altLang="zh-CN" dirty="0" smtClean="0">
              <a:solidFill>
                <a:schemeClr val="tx1"/>
              </a:solidFill>
            </a:endParaRPr>
          </a:p>
          <a:p>
            <a:pPr marL="179388" indent="-179388">
              <a:spcAft>
                <a:spcPts val="600"/>
              </a:spcAft>
              <a:buFont typeface="Arial" panose="020B0604020202020204" pitchFamily="34" charset="0"/>
              <a:buChar char="•"/>
            </a:pPr>
            <a:r>
              <a:rPr lang="zh-CN" altLang="en-US" dirty="0" smtClean="0">
                <a:solidFill>
                  <a:schemeClr val="tx1"/>
                </a:solidFill>
              </a:rPr>
              <a:t>临床专家团队报告审核</a:t>
            </a:r>
            <a:endParaRPr lang="zh-CN" altLang="en-US" dirty="0">
              <a:solidFill>
                <a:schemeClr val="tx1"/>
              </a:solidFill>
            </a:endParaRPr>
          </a:p>
        </p:txBody>
      </p:sp>
      <p:pic>
        <p:nvPicPr>
          <p:cNvPr id="14" name="图片 13"/>
          <p:cNvPicPr>
            <a:picLocks noChangeAspect="1"/>
          </p:cNvPicPr>
          <p:nvPr/>
        </p:nvPicPr>
        <p:blipFill>
          <a:blip r:embed="rId4">
            <a:clrChange>
              <a:clrFrom>
                <a:srgbClr val="FFFFFF"/>
              </a:clrFrom>
              <a:clrTo>
                <a:srgbClr val="FFFFFF">
                  <a:alpha val="0"/>
                </a:srgbClr>
              </a:clrTo>
            </a:clrChange>
          </a:blip>
          <a:stretch>
            <a:fillRect/>
          </a:stretch>
        </p:blipFill>
        <p:spPr>
          <a:xfrm rot="19469309">
            <a:off x="713574" y="1485028"/>
            <a:ext cx="894183" cy="1227607"/>
          </a:xfrm>
          <a:prstGeom prst="rect">
            <a:avLst/>
          </a:prstGeom>
        </p:spPr>
      </p:pic>
    </p:spTree>
    <p:extLst>
      <p:ext uri="{BB962C8B-B14F-4D97-AF65-F5344CB8AC3E}">
        <p14:creationId xmlns:p14="http://schemas.microsoft.com/office/powerpoint/2010/main" val="34266811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严格的质控体系：全程监控，排除污染</a:t>
            </a:r>
            <a:endParaRPr lang="zh-CN" altLang="en-US" dirty="0"/>
          </a:p>
        </p:txBody>
      </p:sp>
      <p:sp>
        <p:nvSpPr>
          <p:cNvPr id="6" name="矩形 5"/>
          <p:cNvSpPr/>
          <p:nvPr/>
        </p:nvSpPr>
        <p:spPr>
          <a:xfrm>
            <a:off x="938527" y="1877481"/>
            <a:ext cx="801679" cy="61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rotWithShape="1">
          <a:blip r:embed="rId3" cstate="screen">
            <a:extLst>
              <a:ext uri="{28A0092B-C50C-407E-A947-70E740481C1C}">
                <a14:useLocalDpi xmlns:a14="http://schemas.microsoft.com/office/drawing/2010/main"/>
              </a:ext>
            </a:extLst>
          </a:blip>
          <a:srcRect l="58272" t="9664"/>
          <a:stretch/>
        </p:blipFill>
        <p:spPr>
          <a:xfrm>
            <a:off x="3897587" y="2204100"/>
            <a:ext cx="982238" cy="716310"/>
          </a:xfrm>
          <a:prstGeom prst="rect">
            <a:avLst/>
          </a:prstGeom>
        </p:spPr>
      </p:pic>
      <p:sp>
        <p:nvSpPr>
          <p:cNvPr id="12" name="文本框 11"/>
          <p:cNvSpPr txBox="1"/>
          <p:nvPr/>
        </p:nvSpPr>
        <p:spPr>
          <a:xfrm>
            <a:off x="866120" y="1750870"/>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临床样本</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66120" y="2438462"/>
            <a:ext cx="110799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rgbClr val="0000FF"/>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阳性对照</a:t>
            </a:r>
          </a:p>
        </p:txBody>
      </p:sp>
      <p:sp>
        <p:nvSpPr>
          <p:cNvPr id="14" name="文本框 13"/>
          <p:cNvSpPr txBox="1"/>
          <p:nvPr/>
        </p:nvSpPr>
        <p:spPr>
          <a:xfrm>
            <a:off x="866120" y="3267388"/>
            <a:ext cx="110799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rgbClr val="0000FF"/>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阴性对照</a:t>
            </a:r>
          </a:p>
        </p:txBody>
      </p:sp>
      <p:sp>
        <p:nvSpPr>
          <p:cNvPr id="17" name="矩形 16"/>
          <p:cNvSpPr/>
          <p:nvPr/>
        </p:nvSpPr>
        <p:spPr>
          <a:xfrm>
            <a:off x="2087821" y="3862589"/>
            <a:ext cx="830347" cy="334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00FF"/>
                </a:solidFill>
                <a:latin typeface="微软雅黑" panose="020B0503020204020204" pitchFamily="34" charset="-122"/>
                <a:ea typeface="微软雅黑" panose="020B0503020204020204" pitchFamily="34" charset="-122"/>
              </a:rPr>
              <a:t>内参</a:t>
            </a:r>
            <a:endParaRPr lang="zh-CN" altLang="en-US" dirty="0">
              <a:solidFill>
                <a:srgbClr val="0000FF"/>
              </a:solidFill>
              <a:latin typeface="微软雅黑" panose="020B0503020204020204" pitchFamily="34" charset="-122"/>
              <a:ea typeface="微软雅黑" panose="020B0503020204020204" pitchFamily="34" charset="-122"/>
            </a:endParaRPr>
          </a:p>
        </p:txBody>
      </p:sp>
      <p:sp>
        <p:nvSpPr>
          <p:cNvPr id="18" name="右大括号 17"/>
          <p:cNvSpPr/>
          <p:nvPr/>
        </p:nvSpPr>
        <p:spPr>
          <a:xfrm>
            <a:off x="2941022" y="1504865"/>
            <a:ext cx="228859" cy="22718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0" name="图片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14635" y="2272046"/>
            <a:ext cx="850788" cy="737468"/>
          </a:xfrm>
          <a:prstGeom prst="rect">
            <a:avLst/>
          </a:prstGeom>
        </p:spPr>
      </p:pic>
      <p:sp>
        <p:nvSpPr>
          <p:cNvPr id="22" name="矩形 21"/>
          <p:cNvSpPr/>
          <p:nvPr/>
        </p:nvSpPr>
        <p:spPr>
          <a:xfrm>
            <a:off x="4311211" y="2274131"/>
            <a:ext cx="814824" cy="7480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核酸</a:t>
            </a:r>
            <a:endParaRPr lang="en-US" altLang="zh-CN" dirty="0" smtClean="0">
              <a:solidFill>
                <a:schemeClr val="tx1"/>
              </a:solidFill>
              <a:latin typeface="微软雅黑" panose="020B0503020204020204" pitchFamily="34" charset="-122"/>
              <a:ea typeface="微软雅黑" panose="020B0503020204020204" pitchFamily="34" charset="-122"/>
            </a:endParaRPr>
          </a:p>
          <a:p>
            <a:pPr algn="ctr"/>
            <a:r>
              <a:rPr lang="zh-CN" altLang="en-US" dirty="0" smtClean="0">
                <a:solidFill>
                  <a:schemeClr val="tx1"/>
                </a:solidFill>
                <a:latin typeface="微软雅黑" panose="020B0503020204020204" pitchFamily="34" charset="-122"/>
                <a:ea typeface="微软雅黑" panose="020B0503020204020204" pitchFamily="34" charset="-122"/>
              </a:rPr>
              <a:t>提取</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6265104" y="2282420"/>
            <a:ext cx="871335" cy="6991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文库</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构建</a:t>
            </a:r>
          </a:p>
        </p:txBody>
      </p:sp>
      <p:pic>
        <p:nvPicPr>
          <p:cNvPr id="24" name="图片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0835" y="2262797"/>
            <a:ext cx="861977" cy="704497"/>
          </a:xfrm>
          <a:prstGeom prst="rect">
            <a:avLst/>
          </a:prstGeom>
        </p:spPr>
      </p:pic>
      <p:sp>
        <p:nvSpPr>
          <p:cNvPr id="26" name="矩形 25"/>
          <p:cNvSpPr/>
          <p:nvPr/>
        </p:nvSpPr>
        <p:spPr>
          <a:xfrm>
            <a:off x="8322812" y="2373127"/>
            <a:ext cx="737014" cy="5571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上机</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测序</a:t>
            </a:r>
          </a:p>
        </p:txBody>
      </p:sp>
      <p:pic>
        <p:nvPicPr>
          <p:cNvPr id="27" name="图片 26"/>
          <p:cNvPicPr>
            <a:picLocks noChangeAspect="1"/>
          </p:cNvPicPr>
          <p:nvPr/>
        </p:nvPicPr>
        <p:blipFill rotWithShape="1">
          <a:blip r:embed="rId3" cstate="screen">
            <a:extLst>
              <a:ext uri="{28A0092B-C50C-407E-A947-70E740481C1C}">
                <a14:useLocalDpi xmlns:a14="http://schemas.microsoft.com/office/drawing/2010/main"/>
              </a:ext>
            </a:extLst>
          </a:blip>
          <a:srcRect l="58272" t="9664" r="22108"/>
          <a:stretch/>
        </p:blipFill>
        <p:spPr>
          <a:xfrm>
            <a:off x="4003083" y="2920410"/>
            <a:ext cx="461824" cy="716310"/>
          </a:xfrm>
          <a:prstGeom prst="rect">
            <a:avLst/>
          </a:prstGeom>
        </p:spPr>
      </p:pic>
      <p:pic>
        <p:nvPicPr>
          <p:cNvPr id="28" name="图片 27"/>
          <p:cNvPicPr>
            <a:picLocks noChangeAspect="1"/>
          </p:cNvPicPr>
          <p:nvPr/>
        </p:nvPicPr>
        <p:blipFill rotWithShape="1">
          <a:blip r:embed="rId3" cstate="screen">
            <a:extLst>
              <a:ext uri="{28A0092B-C50C-407E-A947-70E740481C1C}">
                <a14:useLocalDpi xmlns:a14="http://schemas.microsoft.com/office/drawing/2010/main"/>
              </a:ext>
            </a:extLst>
          </a:blip>
          <a:srcRect l="58272" t="9664" r="22108"/>
          <a:stretch/>
        </p:blipFill>
        <p:spPr>
          <a:xfrm>
            <a:off x="3893105" y="1461210"/>
            <a:ext cx="461824" cy="716310"/>
          </a:xfrm>
          <a:prstGeom prst="rect">
            <a:avLst/>
          </a:prstGeom>
        </p:spPr>
      </p:pic>
      <p:sp>
        <p:nvSpPr>
          <p:cNvPr id="29" name="文本框 28"/>
          <p:cNvSpPr txBox="1"/>
          <p:nvPr/>
        </p:nvSpPr>
        <p:spPr>
          <a:xfrm>
            <a:off x="4352530" y="2964323"/>
            <a:ext cx="987771" cy="369332"/>
          </a:xfrm>
          <a:prstGeom prst="rect">
            <a:avLst/>
          </a:prstGeom>
          <a:noFill/>
        </p:spPr>
        <p:txBody>
          <a:bodyPr wrap="none" rtlCol="0">
            <a:spAutoFit/>
          </a:bodyPr>
          <a:lstStyle>
            <a:defPPr>
              <a:defRPr lang="zh-CN"/>
            </a:defPPr>
            <a:lvl1pPr>
              <a:defRPr>
                <a:solidFill>
                  <a:srgbClr val="FF0000"/>
                </a:solidFill>
                <a:latin typeface="微软雅黑" panose="020B0503020204020204" pitchFamily="34" charset="-122"/>
                <a:ea typeface="微软雅黑" panose="020B0503020204020204" pitchFamily="34" charset="-122"/>
              </a:defRPr>
            </a:lvl1pPr>
          </a:lstStyle>
          <a:p>
            <a:r>
              <a:rPr lang="zh-CN" altLang="en-US" dirty="0"/>
              <a:t>核酸</a:t>
            </a:r>
            <a:r>
              <a:rPr lang="en-US" altLang="zh-CN" dirty="0" smtClean="0"/>
              <a:t>QC</a:t>
            </a:r>
            <a:endParaRPr lang="zh-CN" altLang="en-US" dirty="0"/>
          </a:p>
        </p:txBody>
      </p:sp>
      <p:sp>
        <p:nvSpPr>
          <p:cNvPr id="30" name="文本框 29"/>
          <p:cNvSpPr txBox="1"/>
          <p:nvPr/>
        </p:nvSpPr>
        <p:spPr>
          <a:xfrm>
            <a:off x="6234758" y="2988001"/>
            <a:ext cx="987771" cy="369332"/>
          </a:xfrm>
          <a:prstGeom prst="rect">
            <a:avLst/>
          </a:prstGeom>
          <a:noFill/>
        </p:spPr>
        <p:txBody>
          <a:bodyPr wrap="none" rtlCol="0">
            <a:spAutoFit/>
          </a:bodyPr>
          <a:lstStyle>
            <a:defPPr>
              <a:defRPr lang="zh-CN"/>
            </a:defPPr>
            <a:lvl1pPr>
              <a:defRPr>
                <a:solidFill>
                  <a:srgbClr val="FF0000"/>
                </a:solidFill>
                <a:latin typeface="微软雅黑" panose="020B0503020204020204" pitchFamily="34" charset="-122"/>
                <a:ea typeface="微软雅黑" panose="020B0503020204020204" pitchFamily="34" charset="-122"/>
              </a:defRPr>
            </a:lvl1pPr>
          </a:lstStyle>
          <a:p>
            <a:r>
              <a:rPr lang="zh-CN" altLang="en-US" dirty="0"/>
              <a:t>文库</a:t>
            </a:r>
            <a:r>
              <a:rPr lang="en-US" altLang="zh-CN" dirty="0"/>
              <a:t>QC</a:t>
            </a:r>
            <a:endParaRPr lang="zh-CN" altLang="en-US" dirty="0"/>
          </a:p>
        </p:txBody>
      </p:sp>
      <p:pic>
        <p:nvPicPr>
          <p:cNvPr id="31" name="图片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18224" y="2357727"/>
            <a:ext cx="1016281" cy="488055"/>
          </a:xfrm>
          <a:prstGeom prst="rect">
            <a:avLst/>
          </a:prstGeom>
        </p:spPr>
      </p:pic>
      <p:sp>
        <p:nvSpPr>
          <p:cNvPr id="33" name="矩形 32"/>
          <p:cNvSpPr/>
          <p:nvPr/>
        </p:nvSpPr>
        <p:spPr>
          <a:xfrm>
            <a:off x="10417175" y="2282420"/>
            <a:ext cx="1000997" cy="6015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数据</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下机</a:t>
            </a:r>
          </a:p>
        </p:txBody>
      </p:sp>
      <p:sp>
        <p:nvSpPr>
          <p:cNvPr id="34" name="文本框 33"/>
          <p:cNvSpPr txBox="1"/>
          <p:nvPr/>
        </p:nvSpPr>
        <p:spPr>
          <a:xfrm>
            <a:off x="10511311" y="2911996"/>
            <a:ext cx="987771" cy="369332"/>
          </a:xfrm>
          <a:prstGeom prst="rect">
            <a:avLst/>
          </a:prstGeom>
          <a:noFill/>
        </p:spPr>
        <p:txBody>
          <a:bodyPr wrap="none" rtlCol="0">
            <a:spAutoFit/>
          </a:bodyPr>
          <a:lstStyle>
            <a:defPPr>
              <a:defRPr lang="zh-CN"/>
            </a:defPPr>
            <a:lvl1pPr>
              <a:defRPr>
                <a:solidFill>
                  <a:srgbClr val="FF0000"/>
                </a:solidFill>
                <a:latin typeface="微软雅黑" panose="020B0503020204020204" pitchFamily="34" charset="-122"/>
                <a:ea typeface="微软雅黑" panose="020B0503020204020204" pitchFamily="34" charset="-122"/>
              </a:defRPr>
            </a:lvl1pPr>
          </a:lstStyle>
          <a:p>
            <a:r>
              <a:rPr lang="zh-CN" altLang="en-US" dirty="0"/>
              <a:t>数据</a:t>
            </a:r>
            <a:r>
              <a:rPr lang="en-US" altLang="zh-CN" dirty="0"/>
              <a:t>QC</a:t>
            </a:r>
            <a:endParaRPr lang="zh-CN" altLang="en-US" dirty="0"/>
          </a:p>
        </p:txBody>
      </p:sp>
      <p:pic>
        <p:nvPicPr>
          <p:cNvPr id="36" name="图片 35"/>
          <p:cNvPicPr>
            <a:picLocks noChangeAspect="1"/>
          </p:cNvPicPr>
          <p:nvPr/>
        </p:nvPicPr>
        <p:blipFill>
          <a:blip r:embed="rId7"/>
          <a:stretch>
            <a:fillRect/>
          </a:stretch>
        </p:blipFill>
        <p:spPr>
          <a:xfrm>
            <a:off x="2191017" y="4793071"/>
            <a:ext cx="1864411" cy="1146399"/>
          </a:xfrm>
          <a:prstGeom prst="rect">
            <a:avLst/>
          </a:prstGeom>
        </p:spPr>
      </p:pic>
      <p:sp>
        <p:nvSpPr>
          <p:cNvPr id="37" name="矩形 36"/>
          <p:cNvSpPr/>
          <p:nvPr/>
        </p:nvSpPr>
        <p:spPr>
          <a:xfrm>
            <a:off x="9468958" y="5776878"/>
            <a:ext cx="1536238" cy="457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生</a:t>
            </a:r>
            <a:r>
              <a:rPr lang="zh-CN" altLang="en-US" dirty="0" smtClean="0">
                <a:solidFill>
                  <a:schemeClr val="tx1"/>
                </a:solidFill>
                <a:latin typeface="微软雅黑" panose="020B0503020204020204" pitchFamily="34" charset="-122"/>
                <a:ea typeface="微软雅黑" panose="020B0503020204020204" pitchFamily="34" charset="-122"/>
              </a:rPr>
              <a:t>信分析</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8" name="右大括号 37"/>
          <p:cNvSpPr/>
          <p:nvPr/>
        </p:nvSpPr>
        <p:spPr>
          <a:xfrm>
            <a:off x="9269081" y="4196738"/>
            <a:ext cx="228859" cy="22718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文本框 38"/>
          <p:cNvSpPr txBox="1"/>
          <p:nvPr/>
        </p:nvSpPr>
        <p:spPr>
          <a:xfrm>
            <a:off x="6511515" y="5074061"/>
            <a:ext cx="272382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阳性对照：是否正确报出</a:t>
            </a:r>
            <a:endParaRPr lang="zh-CN" altLang="en-US"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6532338" y="4538597"/>
            <a:ext cx="272382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内参：是否在参考范围内</a:t>
            </a:r>
            <a:endParaRPr lang="zh-CN" altLang="en-US"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6521927" y="5611488"/>
            <a:ext cx="2954655"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阴性对照：报出哪些病原体</a:t>
            </a:r>
            <a:endParaRPr lang="zh-CN" altLang="en-US" dirty="0">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687874" y="4679238"/>
            <a:ext cx="1536238" cy="936935"/>
          </a:xfrm>
          <a:prstGeom prst="rect">
            <a:avLst/>
          </a:prstGeom>
        </p:spPr>
      </p:pic>
      <p:sp>
        <p:nvSpPr>
          <p:cNvPr id="46" name="文本框 45"/>
          <p:cNvSpPr txBox="1"/>
          <p:nvPr/>
        </p:nvSpPr>
        <p:spPr>
          <a:xfrm>
            <a:off x="703819" y="4769346"/>
            <a:ext cx="1380920" cy="64633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chemeClr val="tx1"/>
                </a:solidFill>
              </a:rPr>
              <a:t>报出疑似</a:t>
            </a:r>
            <a:endParaRPr lang="en-US" altLang="zh-CN" dirty="0">
              <a:solidFill>
                <a:schemeClr val="tx1"/>
              </a:solidFill>
            </a:endParaRPr>
          </a:p>
          <a:p>
            <a:r>
              <a:rPr lang="zh-CN" altLang="en-US" dirty="0">
                <a:solidFill>
                  <a:schemeClr val="tx1"/>
                </a:solidFill>
              </a:rPr>
              <a:t>致病病原体</a:t>
            </a:r>
            <a:endParaRPr lang="en-US" altLang="zh-CN" dirty="0">
              <a:solidFill>
                <a:schemeClr val="tx1"/>
              </a:solidFill>
            </a:endParaRPr>
          </a:p>
        </p:txBody>
      </p:sp>
      <p:sp>
        <p:nvSpPr>
          <p:cNvPr id="47" name="文本框 46"/>
          <p:cNvSpPr txBox="1"/>
          <p:nvPr/>
        </p:nvSpPr>
        <p:spPr>
          <a:xfrm>
            <a:off x="695400" y="3850540"/>
            <a:ext cx="1449436" cy="369332"/>
          </a:xfrm>
          <a:prstGeom prst="rect">
            <a:avLst/>
          </a:prstGeom>
          <a:noFill/>
        </p:spPr>
        <p:txBody>
          <a:bodyPr wrap="none" rtlCol="0">
            <a:spAutoFit/>
          </a:bodyPr>
          <a:lstStyle/>
          <a:p>
            <a:r>
              <a:rPr lang="zh-CN" altLang="en-US" dirty="0" smtClean="0">
                <a:solidFill>
                  <a:srgbClr val="FF0000"/>
                </a:solidFill>
                <a:latin typeface="微软雅黑" panose="020B0503020204020204" pitchFamily="34" charset="-122"/>
                <a:ea typeface="微软雅黑" panose="020B0503020204020204" pitchFamily="34" charset="-122"/>
              </a:rPr>
              <a:t>样本接收</a:t>
            </a:r>
            <a:r>
              <a:rPr lang="en-US" altLang="zh-CN" dirty="0" smtClean="0">
                <a:solidFill>
                  <a:srgbClr val="FF0000"/>
                </a:solidFill>
                <a:latin typeface="微软雅黑" panose="020B0503020204020204" pitchFamily="34" charset="-122"/>
                <a:ea typeface="微软雅黑" panose="020B0503020204020204" pitchFamily="34" charset="-122"/>
              </a:rPr>
              <a:t>QC</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609449" y="5631279"/>
            <a:ext cx="1569660" cy="369332"/>
          </a:xfrm>
          <a:prstGeom prst="rect">
            <a:avLst/>
          </a:prstGeom>
          <a:noFill/>
        </p:spPr>
        <p:txBody>
          <a:bodyPr wrap="none" rtlCol="0">
            <a:spAutoFit/>
          </a:bodyPr>
          <a:lstStyle>
            <a:defPPr>
              <a:defRPr lang="zh-CN"/>
            </a:defPPr>
            <a:lvl1pPr>
              <a:defRPr>
                <a:solidFill>
                  <a:srgbClr val="FF0000"/>
                </a:solidFill>
                <a:latin typeface="微软雅黑" panose="020B0503020204020204" pitchFamily="34" charset="-122"/>
                <a:ea typeface="微软雅黑" panose="020B0503020204020204" pitchFamily="34" charset="-122"/>
              </a:defRPr>
            </a:lvl1pPr>
          </a:lstStyle>
          <a:p>
            <a:r>
              <a:rPr lang="zh-CN" altLang="en-US" dirty="0"/>
              <a:t>临床专家审核</a:t>
            </a:r>
          </a:p>
        </p:txBody>
      </p:sp>
      <p:pic>
        <p:nvPicPr>
          <p:cNvPr id="50" name="图片 49"/>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923140" y="1385625"/>
            <a:ext cx="848266" cy="2353260"/>
          </a:xfrm>
          <a:prstGeom prst="rect">
            <a:avLst/>
          </a:prstGeom>
        </p:spPr>
      </p:pic>
      <p:sp>
        <p:nvSpPr>
          <p:cNvPr id="51" name="右箭头 50"/>
          <p:cNvSpPr/>
          <p:nvPr/>
        </p:nvSpPr>
        <p:spPr>
          <a:xfrm>
            <a:off x="3359696" y="2548480"/>
            <a:ext cx="360000" cy="216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2" name="右箭头 51"/>
          <p:cNvSpPr/>
          <p:nvPr/>
        </p:nvSpPr>
        <p:spPr>
          <a:xfrm>
            <a:off x="5090146" y="2522187"/>
            <a:ext cx="369216" cy="2519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3" name="右箭头 52"/>
          <p:cNvSpPr/>
          <p:nvPr/>
        </p:nvSpPr>
        <p:spPr>
          <a:xfrm>
            <a:off x="7037921" y="2523471"/>
            <a:ext cx="369216" cy="2519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4" name="右箭头 53"/>
          <p:cNvSpPr/>
          <p:nvPr/>
        </p:nvSpPr>
        <p:spPr>
          <a:xfrm>
            <a:off x="9015421" y="2544245"/>
            <a:ext cx="369216" cy="25192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5" name="右箭头 54"/>
          <p:cNvSpPr/>
          <p:nvPr/>
        </p:nvSpPr>
        <p:spPr>
          <a:xfrm rot="5400000">
            <a:off x="9443193" y="3553370"/>
            <a:ext cx="966341" cy="20218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6" name="右箭头 55"/>
          <p:cNvSpPr/>
          <p:nvPr/>
        </p:nvSpPr>
        <p:spPr>
          <a:xfrm flipH="1">
            <a:off x="4191088" y="5079697"/>
            <a:ext cx="775149" cy="32367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 name="矩形 2"/>
          <p:cNvSpPr/>
          <p:nvPr/>
        </p:nvSpPr>
        <p:spPr>
          <a:xfrm>
            <a:off x="5391432" y="4523531"/>
            <a:ext cx="867657" cy="399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监控人源</a:t>
            </a:r>
            <a:endParaRPr lang="zh-CN" altLang="en-US" sz="1200" dirty="0"/>
          </a:p>
        </p:txBody>
      </p:sp>
      <p:sp>
        <p:nvSpPr>
          <p:cNvPr id="45" name="矩形 44"/>
          <p:cNvSpPr/>
          <p:nvPr/>
        </p:nvSpPr>
        <p:spPr>
          <a:xfrm>
            <a:off x="5415415" y="5085383"/>
            <a:ext cx="867657" cy="399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监控失误</a:t>
            </a:r>
            <a:endParaRPr lang="zh-CN" altLang="en-US" sz="1200" dirty="0"/>
          </a:p>
        </p:txBody>
      </p:sp>
      <p:sp>
        <p:nvSpPr>
          <p:cNvPr id="49" name="矩形 48"/>
          <p:cNvSpPr/>
          <p:nvPr/>
        </p:nvSpPr>
        <p:spPr>
          <a:xfrm>
            <a:off x="5415414" y="5628957"/>
            <a:ext cx="867657" cy="399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监控污染</a:t>
            </a:r>
            <a:endParaRPr lang="zh-CN" altLang="en-US" sz="1200" dirty="0"/>
          </a:p>
        </p:txBody>
      </p:sp>
    </p:spTree>
    <p:extLst>
      <p:ext uri="{BB962C8B-B14F-4D97-AF65-F5344CB8AC3E}">
        <p14:creationId xmlns:p14="http://schemas.microsoft.com/office/powerpoint/2010/main" val="3869708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p:txBody>
          <a:bodyPr>
            <a:normAutofit/>
          </a:bodyPr>
          <a:lstStyle/>
          <a:p>
            <a:r>
              <a:rPr lang="zh-CN" altLang="en-US" dirty="0"/>
              <a:t>优化核酸提取</a:t>
            </a:r>
            <a:r>
              <a:rPr lang="zh-CN" altLang="en-US" dirty="0" smtClean="0"/>
              <a:t>技术：</a:t>
            </a:r>
            <a:r>
              <a:rPr lang="zh-CN" altLang="en-US" dirty="0"/>
              <a:t>更高的敏感性</a:t>
            </a:r>
          </a:p>
        </p:txBody>
      </p:sp>
      <p:pic>
        <p:nvPicPr>
          <p:cNvPr id="4" name="图片 3"/>
          <p:cNvPicPr>
            <a:picLocks noChangeAspect="1"/>
          </p:cNvPicPr>
          <p:nvPr/>
        </p:nvPicPr>
        <p:blipFill rotWithShape="1">
          <a:blip r:embed="rId3"/>
          <a:srcRect t="7910" r="1133"/>
          <a:stretch/>
        </p:blipFill>
        <p:spPr>
          <a:xfrm>
            <a:off x="1141798" y="2258439"/>
            <a:ext cx="4942105" cy="3191715"/>
          </a:xfrm>
          <a:prstGeom prst="rect">
            <a:avLst/>
          </a:prstGeom>
        </p:spPr>
      </p:pic>
      <p:sp>
        <p:nvSpPr>
          <p:cNvPr id="5" name="内容占位符 2"/>
          <p:cNvSpPr txBox="1">
            <a:spLocks/>
          </p:cNvSpPr>
          <p:nvPr/>
        </p:nvSpPr>
        <p:spPr>
          <a:xfrm>
            <a:off x="1452610" y="5217475"/>
            <a:ext cx="4320480" cy="1294366"/>
          </a:xfrm>
          <a:prstGeom prst="rect">
            <a:avLst/>
          </a:prstGeom>
        </p:spPr>
        <p:txBody>
          <a:bodyPr vert="horz" lIns="91440" tIns="45720" rIns="91440" bIns="45720" rtlCol="0">
            <a:noAutofit/>
          </a:bodyPr>
          <a:lstStyle>
            <a:lvl1pPr marL="271463" indent="-271463" algn="l" defTabSz="914400" rtl="0" eaLnBrk="1" latinLnBrk="0" hangingPunct="1">
              <a:lnSpc>
                <a:spcPct val="100000"/>
              </a:lnSpc>
              <a:spcBef>
                <a:spcPts val="600"/>
              </a:spcBef>
              <a:spcAft>
                <a:spcPts val="600"/>
              </a:spcAft>
              <a:buClr>
                <a:srgbClr val="006600"/>
              </a:buClr>
              <a:buSzPct val="80000"/>
              <a:buFont typeface="Wingdings" panose="05000000000000000000" pitchFamily="2" charset="2"/>
              <a:buChar char="l"/>
              <a:defRPr sz="2400" b="1" kern="12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449263" marR="0" indent="-177800" algn="l" defTabSz="914400" rtl="0" eaLnBrk="1" fontAlgn="auto" latinLnBrk="0" hangingPunct="1">
              <a:lnSpc>
                <a:spcPct val="100000"/>
              </a:lnSpc>
              <a:spcBef>
                <a:spcPts val="600"/>
              </a:spcBef>
              <a:spcAft>
                <a:spcPts val="600"/>
              </a:spcAft>
              <a:buClr>
                <a:srgbClr val="006400"/>
              </a:buClr>
              <a:buSzPct val="50000"/>
              <a:buFont typeface="Wingdings" panose="05000000000000000000" pitchFamily="2" charset="2"/>
              <a:buChar char="n"/>
              <a:tabLst>
                <a:tab pos="449263" algn="l"/>
              </a:tabLst>
              <a:defRPr lang="zh-CN" altLang="en-US" sz="2000" kern="12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719138" indent="-177800" algn="l" defTabSz="914400" rtl="0" eaLnBrk="1" latinLnBrk="0" hangingPunct="1">
              <a:lnSpc>
                <a:spcPct val="100000"/>
              </a:lnSpc>
              <a:spcBef>
                <a:spcPts val="600"/>
              </a:spcBef>
              <a:spcAft>
                <a:spcPts val="600"/>
              </a:spcAft>
              <a:buClr>
                <a:srgbClr val="005A00"/>
              </a:buClr>
              <a:buFont typeface="Arial" panose="020B0604020202020204" pitchFamily="34" charset="0"/>
              <a:buChar char="–"/>
              <a:defRPr sz="1800" kern="1200" baseline="0">
                <a:solidFill>
                  <a:schemeClr val="tx1"/>
                </a:solidFill>
                <a:latin typeface="+mn-ea"/>
                <a:ea typeface="+mn-ea"/>
                <a:cs typeface="+mn-cs"/>
              </a:defRPr>
            </a:lvl3pPr>
            <a:lvl4pPr marL="982663" indent="-177800" algn="l" defTabSz="914400" rtl="0" eaLnBrk="1" latinLnBrk="0" hangingPunct="1">
              <a:lnSpc>
                <a:spcPct val="100000"/>
              </a:lnSpc>
              <a:spcBef>
                <a:spcPts val="600"/>
              </a:spcBef>
              <a:spcAft>
                <a:spcPts val="600"/>
              </a:spcAft>
              <a:buFont typeface="Wingdings" panose="05000000000000000000" pitchFamily="2" charset="2"/>
              <a:buChar char="Ø"/>
              <a:defRPr sz="1600" kern="1200" baseline="0">
                <a:solidFill>
                  <a:schemeClr val="tx1"/>
                </a:solidFill>
                <a:latin typeface="楷体" panose="02010609060101010101" pitchFamily="49" charset="-122"/>
                <a:ea typeface="楷体" panose="02010609060101010101" pitchFamily="49" charset="-122"/>
                <a:cs typeface="+mn-cs"/>
              </a:defRPr>
            </a:lvl4pPr>
            <a:lvl5pPr marL="1252538" indent="-177800" algn="l" defTabSz="914400" rtl="0" eaLnBrk="1" latinLnBrk="0" hangingPunct="1">
              <a:lnSpc>
                <a:spcPct val="100000"/>
              </a:lnSpc>
              <a:spcBef>
                <a:spcPts val="600"/>
              </a:spcBef>
              <a:spcAft>
                <a:spcPts val="600"/>
              </a:spcAft>
              <a:buSzPct val="70000"/>
              <a:buFont typeface="Wingdings" panose="05000000000000000000" pitchFamily="2" charset="2"/>
              <a:buChar char="l"/>
              <a:defRPr sz="16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zh-CN" altLang="en-US" sz="1800" dirty="0"/>
              <a:t>结论</a:t>
            </a:r>
            <a:r>
              <a:rPr lang="zh-CN" altLang="en-US" sz="1800" dirty="0" smtClean="0"/>
              <a:t>：</a:t>
            </a:r>
            <a:endParaRPr lang="en-US" altLang="zh-CN" sz="1800" dirty="0" smtClean="0"/>
          </a:p>
          <a:p>
            <a:pPr marL="534988" lvl="1" indent="-263525">
              <a:spcBef>
                <a:spcPts val="0"/>
              </a:spcBef>
              <a:tabLst>
                <a:tab pos="534988" algn="l"/>
              </a:tabLst>
            </a:pPr>
            <a:r>
              <a:rPr lang="en-US" altLang="zh-CN" sz="1600" dirty="0">
                <a:solidFill>
                  <a:srgbClr val="FF0000"/>
                </a:solidFill>
              </a:rPr>
              <a:t>G+</a:t>
            </a:r>
            <a:r>
              <a:rPr lang="zh-CN" altLang="en-US" sz="1600" dirty="0">
                <a:solidFill>
                  <a:srgbClr val="FF0000"/>
                </a:solidFill>
              </a:rPr>
              <a:t>菌的核酸提取效率提高</a:t>
            </a:r>
            <a:r>
              <a:rPr lang="en-US" altLang="zh-CN" sz="1600" b="1" dirty="0">
                <a:solidFill>
                  <a:srgbClr val="FF0000"/>
                </a:solidFill>
              </a:rPr>
              <a:t>5</a:t>
            </a:r>
            <a:r>
              <a:rPr lang="zh-CN" altLang="en-US" sz="1600" b="1" dirty="0">
                <a:solidFill>
                  <a:srgbClr val="FF0000"/>
                </a:solidFill>
              </a:rPr>
              <a:t>倍</a:t>
            </a:r>
          </a:p>
          <a:p>
            <a:pPr marL="534988" lvl="1" indent="-263525">
              <a:spcBef>
                <a:spcPts val="0"/>
              </a:spcBef>
              <a:tabLst>
                <a:tab pos="534988" algn="l"/>
              </a:tabLst>
            </a:pPr>
            <a:r>
              <a:rPr lang="zh-CN" altLang="en-US" sz="1600" dirty="0">
                <a:solidFill>
                  <a:srgbClr val="FF0000"/>
                </a:solidFill>
              </a:rPr>
              <a:t>真菌的核酸提取效率显著</a:t>
            </a:r>
            <a:r>
              <a:rPr lang="en-US" altLang="zh-CN" sz="1600" b="1" dirty="0">
                <a:solidFill>
                  <a:srgbClr val="FF0000"/>
                </a:solidFill>
              </a:rPr>
              <a:t>20</a:t>
            </a:r>
            <a:r>
              <a:rPr lang="zh-CN" altLang="en-US" sz="1600" b="1" dirty="0">
                <a:solidFill>
                  <a:srgbClr val="FF0000"/>
                </a:solidFill>
              </a:rPr>
              <a:t>倍</a:t>
            </a:r>
          </a:p>
          <a:p>
            <a:pPr marL="534988" lvl="1" indent="-263525">
              <a:spcBef>
                <a:spcPts val="0"/>
              </a:spcBef>
              <a:tabLst>
                <a:tab pos="534988" algn="l"/>
              </a:tabLst>
            </a:pPr>
            <a:r>
              <a:rPr lang="zh-CN" altLang="en-US" sz="1600" dirty="0"/>
              <a:t>病毒的提取效率不受影响</a:t>
            </a:r>
          </a:p>
        </p:txBody>
      </p:sp>
      <p:sp>
        <p:nvSpPr>
          <p:cNvPr id="15" name="矩形 14"/>
          <p:cNvSpPr/>
          <p:nvPr/>
        </p:nvSpPr>
        <p:spPr>
          <a:xfrm>
            <a:off x="808162" y="1556792"/>
            <a:ext cx="2993127" cy="461665"/>
          </a:xfrm>
          <a:prstGeom prst="rect">
            <a:avLst/>
          </a:prstGeom>
        </p:spPr>
        <p:txBody>
          <a:bodyPr wrap="none">
            <a:spAutoFit/>
          </a:bodyPr>
          <a:lstStyle/>
          <a:p>
            <a:pPr marL="342900" indent="-342900">
              <a:buFont typeface="Arial" panose="020B0604020202020204" pitchFamily="34" charset="0"/>
              <a:buChar char="•"/>
            </a:pPr>
            <a:r>
              <a:rPr lang="zh-CN" altLang="en-US" sz="2400" dirty="0"/>
              <a:t>优化核酸提取技术</a:t>
            </a:r>
          </a:p>
        </p:txBody>
      </p:sp>
      <p:graphicFrame>
        <p:nvGraphicFramePr>
          <p:cNvPr id="6" name="表格 5"/>
          <p:cNvGraphicFramePr>
            <a:graphicFrameLocks noGrp="1"/>
          </p:cNvGraphicFramePr>
          <p:nvPr>
            <p:extLst>
              <p:ext uri="{D42A27DB-BD31-4B8C-83A1-F6EECF244321}">
                <p14:modId xmlns:p14="http://schemas.microsoft.com/office/powerpoint/2010/main" val="1358485642"/>
              </p:ext>
            </p:extLst>
          </p:nvPr>
        </p:nvGraphicFramePr>
        <p:xfrm>
          <a:off x="6168008" y="1787624"/>
          <a:ext cx="5916753" cy="3672408"/>
        </p:xfrm>
        <a:graphic>
          <a:graphicData uri="http://schemas.openxmlformats.org/drawingml/2006/table">
            <a:tbl>
              <a:tblPr>
                <a:tableStyleId>{5C22544A-7EE6-4342-B048-85BDC9FD1C3A}</a:tableStyleId>
              </a:tblPr>
              <a:tblGrid>
                <a:gridCol w="423572"/>
                <a:gridCol w="1313294"/>
                <a:gridCol w="76906"/>
                <a:gridCol w="490738"/>
                <a:gridCol w="1521546"/>
                <a:gridCol w="78414"/>
                <a:gridCol w="696899"/>
                <a:gridCol w="1315384"/>
              </a:tblGrid>
              <a:tr h="477993">
                <a:tc>
                  <a:txBody>
                    <a:bodyPr/>
                    <a:lstStyle/>
                    <a:p>
                      <a:pPr marL="0" algn="ctr" defTabSz="914400" rtl="0" eaLnBrk="1" fontAlgn="b" latinLnBrk="0" hangingPunct="1"/>
                      <a:r>
                        <a:rPr lang="zh-CN" altLang="en-US" sz="1400" u="none" strike="noStrike" kern="1200" dirty="0">
                          <a:solidFill>
                            <a:schemeClr val="bg1"/>
                          </a:solidFill>
                          <a:effectLst/>
                          <a:latin typeface="+mn-ea"/>
                          <a:ea typeface="+mn-ea"/>
                          <a:cs typeface="+mn-cs"/>
                        </a:rPr>
                        <a:t>类别</a:t>
                      </a:r>
                    </a:p>
                  </a:txBody>
                  <a:tcPr marL="7620" marR="7620" marT="7620" marB="0" anchor="ctr">
                    <a:solidFill>
                      <a:schemeClr val="tx2"/>
                    </a:solidFill>
                  </a:tcPr>
                </a:tc>
                <a:tc>
                  <a:txBody>
                    <a:bodyPr/>
                    <a:lstStyle/>
                    <a:p>
                      <a:pPr marL="0" algn="ctr" defTabSz="914400" rtl="0" eaLnBrk="1" fontAlgn="b" latinLnBrk="0" hangingPunct="1"/>
                      <a:r>
                        <a:rPr lang="zh-CN" altLang="en-US" sz="1400" u="none" strike="noStrike" kern="1200" dirty="0">
                          <a:solidFill>
                            <a:schemeClr val="bg1"/>
                          </a:solidFill>
                          <a:effectLst/>
                          <a:latin typeface="+mn-ea"/>
                          <a:ea typeface="+mn-ea"/>
                          <a:cs typeface="+mn-cs"/>
                        </a:rPr>
                        <a:t>物种</a:t>
                      </a:r>
                    </a:p>
                  </a:txBody>
                  <a:tcPr marL="7620" marR="7620" marT="7620" marB="0" anchor="ctr">
                    <a:solidFill>
                      <a:schemeClr val="tx2"/>
                    </a:solidFill>
                  </a:tcPr>
                </a:tc>
                <a:tc>
                  <a:txBody>
                    <a:bodyPr/>
                    <a:lstStyle/>
                    <a:p>
                      <a:pPr marL="0" algn="ctr" defTabSz="914400" rtl="0" eaLnBrk="1" fontAlgn="b" latinLnBrk="0" hangingPunct="1"/>
                      <a:endParaRPr lang="zh-CN" altLang="en-US" sz="1400" u="none" strike="noStrike" kern="1200" dirty="0">
                        <a:solidFill>
                          <a:schemeClr val="bg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dirty="0">
                          <a:solidFill>
                            <a:schemeClr val="bg1"/>
                          </a:solidFill>
                          <a:effectLst/>
                          <a:latin typeface="+mn-ea"/>
                          <a:ea typeface="+mn-ea"/>
                          <a:cs typeface="+mn-cs"/>
                        </a:rPr>
                        <a:t>类别</a:t>
                      </a:r>
                    </a:p>
                  </a:txBody>
                  <a:tcPr marL="7620" marR="7620" marT="7620" marB="0" anchor="ctr">
                    <a:solidFill>
                      <a:schemeClr val="tx2"/>
                    </a:solidFill>
                  </a:tcPr>
                </a:tc>
                <a:tc>
                  <a:txBody>
                    <a:bodyPr/>
                    <a:lstStyle/>
                    <a:p>
                      <a:pPr marL="0" algn="ctr" defTabSz="914400" rtl="0" eaLnBrk="1" fontAlgn="b" latinLnBrk="0" hangingPunct="1"/>
                      <a:r>
                        <a:rPr lang="zh-CN" altLang="en-US" sz="1400" u="none" strike="noStrike" kern="1200" dirty="0">
                          <a:solidFill>
                            <a:schemeClr val="bg1"/>
                          </a:solidFill>
                          <a:effectLst/>
                          <a:latin typeface="+mn-ea"/>
                          <a:ea typeface="+mn-ea"/>
                          <a:cs typeface="+mn-cs"/>
                        </a:rPr>
                        <a:t>物种</a:t>
                      </a:r>
                    </a:p>
                  </a:txBody>
                  <a:tcPr marL="7620" marR="7620" marT="7620" marB="0" anchor="ctr">
                    <a:solidFill>
                      <a:schemeClr val="tx2"/>
                    </a:solidFill>
                  </a:tcPr>
                </a:tc>
                <a:tc>
                  <a:txBody>
                    <a:bodyPr/>
                    <a:lstStyle/>
                    <a:p>
                      <a:pPr marL="0" algn="ctr" defTabSz="914400" rtl="0" eaLnBrk="1" fontAlgn="b" latinLnBrk="0" hangingPunct="1"/>
                      <a:endParaRPr lang="zh-CN" altLang="en-US" sz="1400" u="none" strike="noStrike" kern="1200" dirty="0">
                        <a:solidFill>
                          <a:schemeClr val="bg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dirty="0">
                          <a:solidFill>
                            <a:schemeClr val="bg1"/>
                          </a:solidFill>
                          <a:effectLst/>
                          <a:latin typeface="+mn-ea"/>
                          <a:ea typeface="+mn-ea"/>
                          <a:cs typeface="+mn-cs"/>
                        </a:rPr>
                        <a:t>类别</a:t>
                      </a:r>
                    </a:p>
                  </a:txBody>
                  <a:tcPr marL="7620" marR="7620" marT="7620" marB="0" anchor="ctr">
                    <a:solidFill>
                      <a:schemeClr val="tx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400" u="none" strike="noStrike" kern="1200" dirty="0" smtClean="0">
                          <a:solidFill>
                            <a:schemeClr val="bg1"/>
                          </a:solidFill>
                          <a:effectLst/>
                          <a:latin typeface="+mn-ea"/>
                          <a:ea typeface="+mn-ea"/>
                          <a:cs typeface="+mn-cs"/>
                        </a:rPr>
                        <a:t>物种</a:t>
                      </a:r>
                    </a:p>
                  </a:txBody>
                  <a:tcPr marL="7620" marR="7620" marT="7620" marB="0" anchor="ctr">
                    <a:solidFill>
                      <a:schemeClr val="tx2"/>
                    </a:solidFill>
                  </a:tcPr>
                </a:tc>
              </a:tr>
              <a:tr h="477993">
                <a:tc>
                  <a:txBody>
                    <a:bodyPr/>
                    <a:lstStyle/>
                    <a:p>
                      <a:pPr marL="0" algn="ctr" defTabSz="914400" rtl="0" eaLnBrk="1" fontAlgn="b" latinLnBrk="0" hangingPunct="1"/>
                      <a:r>
                        <a:rPr lang="en-US" sz="1400" u="none" strike="noStrike" kern="1200" dirty="0">
                          <a:solidFill>
                            <a:schemeClr val="dk1"/>
                          </a:solidFill>
                          <a:effectLst/>
                          <a:latin typeface="+mn-ea"/>
                          <a:ea typeface="+mn-ea"/>
                          <a:cs typeface="+mn-cs"/>
                        </a:rPr>
                        <a:t>G+</a:t>
                      </a:r>
                    </a:p>
                  </a:txBody>
                  <a:tcPr marL="7620" marR="7620" marT="7620" marB="0" anchor="ctr">
                    <a:solidFill>
                      <a:schemeClr val="accent3">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破伤风梭菌</a:t>
                      </a:r>
                    </a:p>
                  </a:txBody>
                  <a:tcPr marL="7620" marR="7620" marT="7620" marB="0" anchor="ctr">
                    <a:solidFill>
                      <a:schemeClr val="accent3">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真菌</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新型隐球菌</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胞内菌</a:t>
                      </a:r>
                    </a:p>
                  </a:txBody>
                  <a:tcPr marL="7620" marR="7620" marT="7620" marB="0" anchor="ctr">
                    <a:solidFill>
                      <a:schemeClr val="accent6">
                        <a:lumMod val="20000"/>
                        <a:lumOff val="80000"/>
                      </a:schemeClr>
                    </a:solidFill>
                  </a:tcPr>
                </a:tc>
                <a:tc>
                  <a:txBody>
                    <a:bodyPr/>
                    <a:lstStyle/>
                    <a:p>
                      <a:pPr marL="0" algn="ctr" defTabSz="914400" rtl="0" eaLnBrk="1" fontAlgn="b" latinLnBrk="0" hangingPunct="1"/>
                      <a:r>
                        <a:rPr lang="zh-CN" altLang="en-US" sz="1400" u="none" strike="noStrike" kern="1200">
                          <a:solidFill>
                            <a:schemeClr val="dk1"/>
                          </a:solidFill>
                          <a:effectLst/>
                          <a:latin typeface="+mn-ea"/>
                          <a:ea typeface="+mn-ea"/>
                          <a:cs typeface="+mn-cs"/>
                        </a:rPr>
                        <a:t>嗜肺军团菌</a:t>
                      </a:r>
                    </a:p>
                  </a:txBody>
                  <a:tcPr marL="7620" marR="7620" marT="7620" marB="0" anchor="ctr">
                    <a:solidFill>
                      <a:schemeClr val="accent6">
                        <a:lumMod val="20000"/>
                        <a:lumOff val="80000"/>
                      </a:schemeClr>
                    </a:solidFill>
                  </a:tcPr>
                </a:tc>
              </a:tr>
              <a:tr h="477993">
                <a:tc>
                  <a:txBody>
                    <a:bodyPr/>
                    <a:lstStyle/>
                    <a:p>
                      <a:pPr marL="0" algn="ctr" defTabSz="914400" rtl="0" eaLnBrk="1" fontAlgn="b" latinLnBrk="0" hangingPunct="1"/>
                      <a:r>
                        <a:rPr lang="en-US" sz="1400" u="none" strike="noStrike" kern="1200">
                          <a:solidFill>
                            <a:schemeClr val="dk1"/>
                          </a:solidFill>
                          <a:effectLst/>
                          <a:latin typeface="+mn-ea"/>
                          <a:ea typeface="+mn-ea"/>
                          <a:cs typeface="+mn-cs"/>
                        </a:rPr>
                        <a:t>G+</a:t>
                      </a:r>
                    </a:p>
                  </a:txBody>
                  <a:tcPr marL="7620" marR="7620" marT="7620" marB="0" anchor="ctr">
                    <a:solidFill>
                      <a:schemeClr val="accent3">
                        <a:lumMod val="20000"/>
                        <a:lumOff val="80000"/>
                      </a:schemeClr>
                    </a:solidFill>
                  </a:tcPr>
                </a:tc>
                <a:tc>
                  <a:txBody>
                    <a:bodyPr/>
                    <a:lstStyle/>
                    <a:p>
                      <a:pPr marL="0" algn="ctr" defTabSz="914400" rtl="0" eaLnBrk="1" fontAlgn="b" latinLnBrk="0" hangingPunct="1"/>
                      <a:r>
                        <a:rPr lang="zh-CN" altLang="en-US" sz="1400" u="none" strike="noStrike" kern="1200" dirty="0" smtClean="0">
                          <a:solidFill>
                            <a:schemeClr val="dk1"/>
                          </a:solidFill>
                          <a:effectLst/>
                          <a:latin typeface="+mn-ea"/>
                          <a:ea typeface="+mn-ea"/>
                          <a:cs typeface="+mn-cs"/>
                        </a:rPr>
                        <a:t>屎肠球菌</a:t>
                      </a:r>
                      <a:endParaRPr lang="zh-CN" altLang="en-US" sz="1400" u="none" strike="noStrike" kern="1200" dirty="0">
                        <a:solidFill>
                          <a:schemeClr val="dk1"/>
                        </a:solidFill>
                        <a:effectLst/>
                        <a:latin typeface="+mn-ea"/>
                        <a:ea typeface="+mn-ea"/>
                        <a:cs typeface="+mn-cs"/>
                      </a:endParaRPr>
                    </a:p>
                  </a:txBody>
                  <a:tcPr marL="7620" marR="7620" marT="7620" marB="0" anchor="ctr">
                    <a:solidFill>
                      <a:schemeClr val="accent3">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真菌</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格特隐球菌</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胞内菌</a:t>
                      </a:r>
                    </a:p>
                  </a:txBody>
                  <a:tcPr marL="7620" marR="7620" marT="7620" marB="0" anchor="ctr">
                    <a:solidFill>
                      <a:schemeClr val="accent6">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脑膜炎奈瑟菌</a:t>
                      </a:r>
                    </a:p>
                  </a:txBody>
                  <a:tcPr marL="7620" marR="7620" marT="7620" marB="0" anchor="ctr">
                    <a:solidFill>
                      <a:schemeClr val="accent6">
                        <a:lumMod val="20000"/>
                        <a:lumOff val="80000"/>
                      </a:schemeClr>
                    </a:solidFill>
                  </a:tcPr>
                </a:tc>
              </a:tr>
              <a:tr h="477993">
                <a:tc>
                  <a:txBody>
                    <a:bodyPr/>
                    <a:lstStyle/>
                    <a:p>
                      <a:pPr marL="0" algn="ctr" defTabSz="914400" rtl="0" eaLnBrk="1" fontAlgn="b" latinLnBrk="0" hangingPunct="1"/>
                      <a:r>
                        <a:rPr lang="en-US" sz="1400" u="none" strike="noStrike" kern="1200">
                          <a:solidFill>
                            <a:schemeClr val="dk1"/>
                          </a:solidFill>
                          <a:effectLst/>
                          <a:latin typeface="+mn-ea"/>
                          <a:ea typeface="+mn-ea"/>
                          <a:cs typeface="+mn-cs"/>
                        </a:rPr>
                        <a:t>G+</a:t>
                      </a:r>
                    </a:p>
                  </a:txBody>
                  <a:tcPr marL="7620" marR="7620" marT="7620" marB="0" anchor="ctr">
                    <a:solidFill>
                      <a:schemeClr val="accent3">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肺炎链球菌</a:t>
                      </a:r>
                    </a:p>
                  </a:txBody>
                  <a:tcPr marL="7620" marR="7620" marT="7620" marB="0" anchor="ctr">
                    <a:solidFill>
                      <a:schemeClr val="accent3">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a:solidFill>
                            <a:schemeClr val="dk1"/>
                          </a:solidFill>
                          <a:effectLst/>
                          <a:latin typeface="+mn-ea"/>
                          <a:ea typeface="+mn-ea"/>
                          <a:cs typeface="+mn-cs"/>
                        </a:rPr>
                        <a:t>真菌</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烟曲霉</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胞内菌</a:t>
                      </a:r>
                    </a:p>
                  </a:txBody>
                  <a:tcPr marL="7620" marR="7620" marT="7620" marB="0" anchor="ctr">
                    <a:solidFill>
                      <a:schemeClr val="accent6">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结核分枝杆菌</a:t>
                      </a:r>
                    </a:p>
                  </a:txBody>
                  <a:tcPr marL="7620" marR="7620" marT="7620" marB="0" anchor="ctr">
                    <a:solidFill>
                      <a:schemeClr val="accent6">
                        <a:lumMod val="20000"/>
                        <a:lumOff val="80000"/>
                      </a:schemeClr>
                    </a:solidFill>
                  </a:tcPr>
                </a:tc>
              </a:tr>
              <a:tr h="477993">
                <a:tc>
                  <a:txBody>
                    <a:bodyPr/>
                    <a:lstStyle/>
                    <a:p>
                      <a:pPr marL="0" algn="ctr" defTabSz="914400" rtl="0" eaLnBrk="1" fontAlgn="b" latinLnBrk="0" hangingPunct="1"/>
                      <a:r>
                        <a:rPr lang="en-US" sz="1400" u="none" strike="noStrike" kern="1200">
                          <a:solidFill>
                            <a:schemeClr val="dk1"/>
                          </a:solidFill>
                          <a:effectLst/>
                          <a:latin typeface="+mn-ea"/>
                          <a:ea typeface="+mn-ea"/>
                          <a:cs typeface="+mn-cs"/>
                        </a:rPr>
                        <a:t>G+</a:t>
                      </a:r>
                    </a:p>
                  </a:txBody>
                  <a:tcPr marL="7620" marR="7620" marT="7620" marB="0" anchor="ctr">
                    <a:solidFill>
                      <a:schemeClr val="accent3">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化脓性链球菌</a:t>
                      </a:r>
                    </a:p>
                  </a:txBody>
                  <a:tcPr marL="7620" marR="7620" marT="7620" marB="0" anchor="ctr">
                    <a:solidFill>
                      <a:schemeClr val="accent3">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a:solidFill>
                            <a:schemeClr val="dk1"/>
                          </a:solidFill>
                          <a:effectLst/>
                          <a:latin typeface="+mn-ea"/>
                          <a:ea typeface="+mn-ea"/>
                          <a:cs typeface="+mn-cs"/>
                        </a:rPr>
                        <a:t>真菌</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光滑念珠菌</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胞内菌</a:t>
                      </a:r>
                    </a:p>
                  </a:txBody>
                  <a:tcPr marL="7620" marR="7620" marT="7620" marB="0" anchor="ctr">
                    <a:solidFill>
                      <a:schemeClr val="accent6">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布鲁氏菌</a:t>
                      </a:r>
                    </a:p>
                  </a:txBody>
                  <a:tcPr marL="7620" marR="7620" marT="7620" marB="0" anchor="ctr">
                    <a:solidFill>
                      <a:schemeClr val="accent6">
                        <a:lumMod val="20000"/>
                        <a:lumOff val="80000"/>
                      </a:schemeClr>
                    </a:solidFill>
                  </a:tcPr>
                </a:tc>
              </a:tr>
              <a:tr h="477993">
                <a:tc>
                  <a:txBody>
                    <a:bodyPr/>
                    <a:lstStyle/>
                    <a:p>
                      <a:pPr marL="0" algn="ctr" defTabSz="914400" rtl="0" eaLnBrk="1" fontAlgn="b" latinLnBrk="0" hangingPunct="1"/>
                      <a:r>
                        <a:rPr lang="en-US" sz="1400" u="none" strike="noStrike" kern="1200">
                          <a:solidFill>
                            <a:schemeClr val="dk1"/>
                          </a:solidFill>
                          <a:effectLst/>
                          <a:latin typeface="+mn-ea"/>
                          <a:ea typeface="+mn-ea"/>
                          <a:cs typeface="+mn-cs"/>
                        </a:rPr>
                        <a:t>G+</a:t>
                      </a:r>
                    </a:p>
                  </a:txBody>
                  <a:tcPr marL="7620" marR="7620" marT="7620" marB="0" anchor="ctr">
                    <a:solidFill>
                      <a:schemeClr val="accent3">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粪肠球菌</a:t>
                      </a:r>
                    </a:p>
                  </a:txBody>
                  <a:tcPr marL="7620" marR="7620" marT="7620" marB="0" anchor="ctr">
                    <a:solidFill>
                      <a:schemeClr val="accent3">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a:solidFill>
                            <a:schemeClr val="dk1"/>
                          </a:solidFill>
                          <a:effectLst/>
                          <a:latin typeface="+mn-ea"/>
                          <a:ea typeface="+mn-ea"/>
                          <a:cs typeface="+mn-cs"/>
                        </a:rPr>
                        <a:t>真菌</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白色念珠菌</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a:solidFill>
                            <a:schemeClr val="dk1"/>
                          </a:solidFill>
                          <a:effectLst/>
                          <a:latin typeface="+mn-ea"/>
                          <a:ea typeface="+mn-ea"/>
                          <a:cs typeface="+mn-cs"/>
                        </a:rPr>
                        <a:t>胞内菌</a:t>
                      </a:r>
                    </a:p>
                  </a:txBody>
                  <a:tcPr marL="7620" marR="7620" marT="7620" marB="0" anchor="ctr">
                    <a:solidFill>
                      <a:schemeClr val="accent6">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立克次体</a:t>
                      </a:r>
                    </a:p>
                  </a:txBody>
                  <a:tcPr marL="7620" marR="7620" marT="7620" marB="0" anchor="ctr">
                    <a:solidFill>
                      <a:schemeClr val="accent6">
                        <a:lumMod val="20000"/>
                        <a:lumOff val="80000"/>
                      </a:schemeClr>
                    </a:solidFill>
                  </a:tcPr>
                </a:tc>
              </a:tr>
              <a:tr h="516418">
                <a:tc>
                  <a:txBody>
                    <a:bodyPr/>
                    <a:lstStyle/>
                    <a:p>
                      <a:pPr marL="0" algn="ctr" defTabSz="914400" rtl="0" eaLnBrk="1" fontAlgn="b" latinLnBrk="0" hangingPunct="1"/>
                      <a:r>
                        <a:rPr lang="en-US" sz="1400" u="none" strike="noStrike" kern="1200">
                          <a:solidFill>
                            <a:schemeClr val="dk1"/>
                          </a:solidFill>
                          <a:effectLst/>
                          <a:latin typeface="+mn-ea"/>
                          <a:ea typeface="+mn-ea"/>
                          <a:cs typeface="+mn-cs"/>
                        </a:rPr>
                        <a:t>G+</a:t>
                      </a:r>
                    </a:p>
                  </a:txBody>
                  <a:tcPr marL="7620" marR="7620" marT="7620" marB="0" anchor="c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400" u="none" strike="noStrike" kern="1200" dirty="0" smtClean="0">
                          <a:solidFill>
                            <a:schemeClr val="dk1"/>
                          </a:solidFill>
                          <a:effectLst/>
                          <a:latin typeface="+mn-ea"/>
                          <a:ea typeface="+mn-ea"/>
                          <a:cs typeface="+mn-cs"/>
                        </a:rPr>
                        <a:t>金黄色葡萄球菌</a:t>
                      </a:r>
                    </a:p>
                  </a:txBody>
                  <a:tcPr marL="7620" marR="7620" marT="7620" marB="0" anchor="c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zh-CN" altLang="en-US" sz="1400" u="none" strike="noStrike" kern="1200" dirty="0" smtClean="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a:solidFill>
                            <a:schemeClr val="dk1"/>
                          </a:solidFill>
                          <a:effectLst/>
                          <a:latin typeface="+mn-ea"/>
                          <a:ea typeface="+mn-ea"/>
                          <a:cs typeface="+mn-cs"/>
                        </a:rPr>
                        <a:t>真菌</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阿萨希毛孢子菌</a:t>
                      </a:r>
                    </a:p>
                  </a:txBody>
                  <a:tcPr marL="7620" marR="7620" marT="7620" marB="0" anchor="ctr">
                    <a:solidFill>
                      <a:schemeClr val="accent5">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a:txBody>
                    <a:bodyPr/>
                    <a:lstStyle/>
                    <a:p>
                      <a:pPr marL="0" algn="ctr" defTabSz="914400" rtl="0" eaLnBrk="1" fontAlgn="b" latinLnBrk="0" hangingPunct="1"/>
                      <a:r>
                        <a:rPr lang="zh-CN" altLang="en-US" sz="1400" u="none" strike="noStrike" kern="1200">
                          <a:solidFill>
                            <a:schemeClr val="dk1"/>
                          </a:solidFill>
                          <a:effectLst/>
                          <a:latin typeface="+mn-ea"/>
                          <a:ea typeface="+mn-ea"/>
                          <a:cs typeface="+mn-cs"/>
                        </a:rPr>
                        <a:t>胞内菌</a:t>
                      </a:r>
                    </a:p>
                  </a:txBody>
                  <a:tcPr marL="7620" marR="7620" marT="7620" marB="0" anchor="ctr">
                    <a:solidFill>
                      <a:schemeClr val="accent6">
                        <a:lumMod val="20000"/>
                        <a:lumOff val="80000"/>
                      </a:schemeClr>
                    </a:solidFill>
                  </a:tcPr>
                </a:tc>
                <a:tc>
                  <a:txBody>
                    <a:bodyPr/>
                    <a:lstStyle/>
                    <a:p>
                      <a:pPr marL="0" algn="ctr" defTabSz="914400" rtl="0" eaLnBrk="1" fontAlgn="b" latinLnBrk="0" hangingPunct="1"/>
                      <a:r>
                        <a:rPr lang="zh-CN" altLang="en-US" sz="1400" u="none" strike="noStrike" kern="1200" dirty="0">
                          <a:solidFill>
                            <a:schemeClr val="dk1"/>
                          </a:solidFill>
                          <a:effectLst/>
                          <a:latin typeface="+mn-ea"/>
                          <a:ea typeface="+mn-ea"/>
                          <a:cs typeface="+mn-cs"/>
                        </a:rPr>
                        <a:t>单核细胞</a:t>
                      </a:r>
                      <a:r>
                        <a:rPr lang="zh-CN" altLang="en-US" sz="1400" u="none" strike="noStrike" kern="1200" dirty="0" smtClean="0">
                          <a:solidFill>
                            <a:schemeClr val="dk1"/>
                          </a:solidFill>
                          <a:effectLst/>
                          <a:latin typeface="+mn-ea"/>
                          <a:ea typeface="+mn-ea"/>
                          <a:cs typeface="+mn-cs"/>
                        </a:rPr>
                        <a:t>增生</a:t>
                      </a:r>
                      <a:endParaRPr lang="en-US" altLang="zh-CN" sz="1400" u="none" strike="noStrike" kern="1200" dirty="0" smtClean="0">
                        <a:solidFill>
                          <a:schemeClr val="dk1"/>
                        </a:solidFill>
                        <a:effectLst/>
                        <a:latin typeface="+mn-ea"/>
                        <a:ea typeface="+mn-ea"/>
                        <a:cs typeface="+mn-cs"/>
                      </a:endParaRPr>
                    </a:p>
                    <a:p>
                      <a:pPr marL="0" algn="ctr" defTabSz="914400" rtl="0" eaLnBrk="1" fontAlgn="b" latinLnBrk="0" hangingPunct="1"/>
                      <a:r>
                        <a:rPr lang="zh-CN" altLang="en-US" sz="1400" u="none" strike="noStrike" kern="1200" dirty="0" smtClean="0">
                          <a:solidFill>
                            <a:schemeClr val="dk1"/>
                          </a:solidFill>
                          <a:effectLst/>
                          <a:latin typeface="+mn-ea"/>
                          <a:ea typeface="+mn-ea"/>
                          <a:cs typeface="+mn-cs"/>
                        </a:rPr>
                        <a:t>李斯</a:t>
                      </a:r>
                      <a:r>
                        <a:rPr lang="zh-CN" altLang="en-US" sz="1400" u="none" strike="noStrike" kern="1200" dirty="0">
                          <a:solidFill>
                            <a:schemeClr val="dk1"/>
                          </a:solidFill>
                          <a:effectLst/>
                          <a:latin typeface="+mn-ea"/>
                          <a:ea typeface="+mn-ea"/>
                          <a:cs typeface="+mn-cs"/>
                        </a:rPr>
                        <a:t>特菌</a:t>
                      </a:r>
                    </a:p>
                  </a:txBody>
                  <a:tcPr marL="7620" marR="7620" marT="7620" marB="0" anchor="ctr">
                    <a:solidFill>
                      <a:schemeClr val="accent6">
                        <a:lumMod val="20000"/>
                        <a:lumOff val="80000"/>
                      </a:schemeClr>
                    </a:solidFill>
                  </a:tcPr>
                </a:tc>
              </a:tr>
              <a:tr h="288032">
                <a:tc gridSpan="2">
                  <a:txBody>
                    <a:bodyPr/>
                    <a:lstStyle/>
                    <a:p>
                      <a:pPr marL="0" algn="ctr" defTabSz="914400" rtl="0" eaLnBrk="1" fontAlgn="b" latinLnBrk="0" hangingPunct="1"/>
                      <a:r>
                        <a:rPr lang="en-US" altLang="zh-CN" sz="1400" u="none" strike="noStrike" kern="1200" dirty="0" smtClean="0">
                          <a:solidFill>
                            <a:schemeClr val="dk1"/>
                          </a:solidFill>
                          <a:effectLst/>
                          <a:latin typeface="+mn-ea"/>
                          <a:ea typeface="+mn-ea"/>
                          <a:cs typeface="+mn-cs"/>
                        </a:rPr>
                        <a:t>……</a:t>
                      </a:r>
                      <a:endParaRPr lang="en-US" sz="1400" u="none" strike="noStrike" kern="1200" dirty="0">
                        <a:solidFill>
                          <a:schemeClr val="dk1"/>
                        </a:solidFill>
                        <a:effectLst/>
                        <a:latin typeface="+mn-ea"/>
                        <a:ea typeface="+mn-ea"/>
                        <a:cs typeface="+mn-cs"/>
                      </a:endParaRPr>
                    </a:p>
                  </a:txBody>
                  <a:tcPr marL="7620" marR="7620" marT="7620" marB="0" anchor="ctr">
                    <a:solidFill>
                      <a:schemeClr val="accent3">
                        <a:lumMod val="20000"/>
                        <a:lumOff val="80000"/>
                      </a:schemeClr>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zh-CN" altLang="en-US" sz="1400" u="none" strike="noStrike" kern="1200" dirty="0" smtClean="0">
                        <a:solidFill>
                          <a:schemeClr val="dk1"/>
                        </a:solidFill>
                        <a:effectLst/>
                        <a:latin typeface="+mn-ea"/>
                        <a:ea typeface="+mn-ea"/>
                        <a:cs typeface="+mn-cs"/>
                      </a:endParaRPr>
                    </a:p>
                  </a:txBody>
                  <a:tcPr marL="7620" marR="7620" marT="7620" marB="0" anchor="ctr">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zh-CN" altLang="en-US" sz="1400" u="none" strike="noStrike" kern="1200" dirty="0" smtClean="0">
                        <a:solidFill>
                          <a:schemeClr val="dk1"/>
                        </a:solidFill>
                        <a:effectLst/>
                        <a:latin typeface="+mn-ea"/>
                        <a:ea typeface="+mn-ea"/>
                        <a:cs typeface="+mn-cs"/>
                      </a:endParaRPr>
                    </a:p>
                  </a:txBody>
                  <a:tcPr marL="7620" marR="7620" marT="7620" marB="0" anchor="ctr">
                    <a:noFill/>
                  </a:tcPr>
                </a:tc>
                <a:tc gridSpan="2">
                  <a:txBody>
                    <a:bodyPr/>
                    <a:lstStyle/>
                    <a:p>
                      <a:pPr marL="0" algn="ctr" defTabSz="914400" rtl="0" eaLnBrk="1" fontAlgn="b" latinLnBrk="0" hangingPunct="1"/>
                      <a:r>
                        <a:rPr lang="en-US" altLang="zh-CN" sz="1400" u="none" strike="noStrike" kern="1200" dirty="0" smtClean="0">
                          <a:solidFill>
                            <a:schemeClr val="dk1"/>
                          </a:solidFill>
                          <a:effectLst/>
                          <a:latin typeface="+mn-ea"/>
                          <a:ea typeface="+mn-ea"/>
                          <a:cs typeface="+mn-cs"/>
                        </a:rPr>
                        <a:t>……</a:t>
                      </a:r>
                      <a:endParaRPr lang="zh-CN" altLang="en-US" sz="1400" u="none" strike="noStrike" kern="1200" dirty="0">
                        <a:solidFill>
                          <a:schemeClr val="dk1"/>
                        </a:solidFill>
                        <a:effectLst/>
                        <a:latin typeface="+mn-ea"/>
                        <a:ea typeface="+mn-ea"/>
                        <a:cs typeface="+mn-cs"/>
                      </a:endParaRPr>
                    </a:p>
                  </a:txBody>
                  <a:tcPr marL="7620" marR="7620" marT="7620" marB="0" anchor="ctr">
                    <a:solidFill>
                      <a:schemeClr val="accent5">
                        <a:lumMod val="20000"/>
                        <a:lumOff val="80000"/>
                      </a:schemeClr>
                    </a:solidFill>
                  </a:tcPr>
                </a:tc>
                <a:tc hMerge="1">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solidFill>
                      <a:schemeClr val="accent5">
                        <a:lumMod val="20000"/>
                        <a:lumOff val="80000"/>
                      </a:schemeClr>
                    </a:solidFill>
                  </a:tcPr>
                </a:tc>
                <a:tc>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noFill/>
                  </a:tcPr>
                </a:tc>
                <a:tc gridSpan="2">
                  <a:txBody>
                    <a:bodyPr/>
                    <a:lstStyle/>
                    <a:p>
                      <a:pPr marL="0" algn="ctr" defTabSz="914400" rtl="0" eaLnBrk="1" fontAlgn="b" latinLnBrk="0" hangingPunct="1"/>
                      <a:r>
                        <a:rPr lang="en-US" altLang="zh-CN" sz="1400" u="none" strike="noStrike" kern="1200" dirty="0" smtClean="0">
                          <a:solidFill>
                            <a:schemeClr val="dk1"/>
                          </a:solidFill>
                          <a:effectLst/>
                          <a:latin typeface="+mn-ea"/>
                          <a:ea typeface="+mn-ea"/>
                          <a:cs typeface="+mn-cs"/>
                        </a:rPr>
                        <a:t>……</a:t>
                      </a:r>
                      <a:endParaRPr lang="zh-CN" altLang="en-US" sz="1400" u="none" strike="noStrike" kern="1200" dirty="0">
                        <a:solidFill>
                          <a:schemeClr val="dk1"/>
                        </a:solidFill>
                        <a:effectLst/>
                        <a:latin typeface="+mn-ea"/>
                        <a:ea typeface="+mn-ea"/>
                        <a:cs typeface="+mn-cs"/>
                      </a:endParaRPr>
                    </a:p>
                  </a:txBody>
                  <a:tcPr marL="7620" marR="7620" marT="7620" marB="0" anchor="ctr">
                    <a:solidFill>
                      <a:schemeClr val="accent6">
                        <a:lumMod val="20000"/>
                        <a:lumOff val="80000"/>
                      </a:schemeClr>
                    </a:solidFill>
                  </a:tcPr>
                </a:tc>
                <a:tc hMerge="1">
                  <a:txBody>
                    <a:bodyPr/>
                    <a:lstStyle/>
                    <a:p>
                      <a:pPr marL="0" algn="ctr" defTabSz="914400" rtl="0" eaLnBrk="1" fontAlgn="b" latinLnBrk="0" hangingPunct="1"/>
                      <a:endParaRPr lang="zh-CN" altLang="en-US" sz="1400" u="none" strike="noStrike" kern="1200" dirty="0">
                        <a:solidFill>
                          <a:schemeClr val="dk1"/>
                        </a:solidFill>
                        <a:effectLst/>
                        <a:latin typeface="+mn-ea"/>
                        <a:ea typeface="+mn-ea"/>
                        <a:cs typeface="+mn-cs"/>
                      </a:endParaRPr>
                    </a:p>
                  </a:txBody>
                  <a:tcPr marL="7620" marR="7620" marT="7620" marB="0" anchor="ctr">
                    <a:solidFill>
                      <a:schemeClr val="bg2">
                        <a:lumMod val="95000"/>
                      </a:schemeClr>
                    </a:solidFill>
                  </a:tcPr>
                </a:tc>
              </a:tr>
            </a:tbl>
          </a:graphicData>
        </a:graphic>
      </p:graphicFrame>
    </p:spTree>
    <p:extLst>
      <p:ext uri="{BB962C8B-B14F-4D97-AF65-F5344CB8AC3E}">
        <p14:creationId xmlns:p14="http://schemas.microsoft.com/office/powerpoint/2010/main" val="494405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建立微生物富集技术：降低人源干扰</a:t>
            </a:r>
            <a:endParaRPr lang="zh-CN" altLang="en-US" dirty="0"/>
          </a:p>
        </p:txBody>
      </p:sp>
      <p:grpSp>
        <p:nvGrpSpPr>
          <p:cNvPr id="3" name="组合 2"/>
          <p:cNvGrpSpPr/>
          <p:nvPr/>
        </p:nvGrpSpPr>
        <p:grpSpPr>
          <a:xfrm>
            <a:off x="5906493" y="1484784"/>
            <a:ext cx="4795930" cy="2899525"/>
            <a:chOff x="2753755" y="2137594"/>
            <a:chExt cx="5148572" cy="3308210"/>
          </a:xfrm>
        </p:grpSpPr>
        <p:pic>
          <p:nvPicPr>
            <p:cNvPr id="4" name="图片 3"/>
            <p:cNvPicPr>
              <a:picLocks noChangeAspect="1"/>
            </p:cNvPicPr>
            <p:nvPr/>
          </p:nvPicPr>
          <p:blipFill rotWithShape="1">
            <a:blip r:embed="rId3"/>
            <a:srcRect l="3930" t="7052" r="1311" b="11483"/>
            <a:stretch/>
          </p:blipFill>
          <p:spPr>
            <a:xfrm>
              <a:off x="3005783" y="2137594"/>
              <a:ext cx="4896544" cy="2808312"/>
            </a:xfrm>
            <a:prstGeom prst="rect">
              <a:avLst/>
            </a:prstGeom>
          </p:spPr>
        </p:pic>
        <p:sp>
          <p:nvSpPr>
            <p:cNvPr id="5" name="文本框 4"/>
            <p:cNvSpPr txBox="1"/>
            <p:nvPr/>
          </p:nvSpPr>
          <p:spPr>
            <a:xfrm>
              <a:off x="5788192" y="4868721"/>
              <a:ext cx="815107" cy="577081"/>
            </a:xfrm>
            <a:prstGeom prst="rect">
              <a:avLst/>
            </a:prstGeom>
            <a:noFill/>
          </p:spPr>
          <p:txBody>
            <a:bodyPr wrap="square" rtlCol="0">
              <a:spAutoFit/>
            </a:bodyPr>
            <a:lstStyle/>
            <a:p>
              <a:pPr algn="ctr"/>
              <a:r>
                <a:rPr lang="zh-CN" altLang="en-US" sz="1050" b="1" dirty="0" smtClean="0">
                  <a:solidFill>
                    <a:schemeClr val="tx1">
                      <a:lumMod val="50000"/>
                      <a:lumOff val="50000"/>
                    </a:schemeClr>
                  </a:solidFill>
                  <a:latin typeface="微软雅黑" panose="020B0503020204020204" pitchFamily="34" charset="-122"/>
                  <a:ea typeface="微软雅黑" panose="020B0503020204020204" pitchFamily="34" charset="-122"/>
                </a:rPr>
                <a:t>去人源</a:t>
              </a:r>
              <a:endParaRPr lang="en-US" altLang="zh-CN" sz="1050" b="1"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en-US" altLang="zh-CN" sz="1050" b="1" dirty="0" smtClean="0">
                  <a:solidFill>
                    <a:schemeClr val="tx1">
                      <a:lumMod val="50000"/>
                      <a:lumOff val="50000"/>
                    </a:schemeClr>
                  </a:solidFill>
                  <a:latin typeface="微软雅黑" panose="020B0503020204020204" pitchFamily="34" charset="-122"/>
                  <a:ea typeface="微软雅黑" panose="020B0503020204020204" pitchFamily="34" charset="-122"/>
                </a:rPr>
                <a:t>Micro%</a:t>
              </a:r>
            </a:p>
            <a:p>
              <a:pPr algn="ctr"/>
              <a:r>
                <a:rPr lang="en-US" altLang="zh-CN" sz="1050" b="1" dirty="0" smtClean="0">
                  <a:solidFill>
                    <a:schemeClr val="tx1">
                      <a:lumMod val="50000"/>
                      <a:lumOff val="50000"/>
                    </a:schemeClr>
                  </a:solidFill>
                  <a:latin typeface="微软雅黑" panose="020B0503020204020204" pitchFamily="34" charset="-122"/>
                  <a:ea typeface="微软雅黑" panose="020B0503020204020204" pitchFamily="34" charset="-122"/>
                </a:rPr>
                <a:t>n=55</a:t>
              </a:r>
              <a:endParaRPr lang="zh-CN" altLang="en-US" sz="105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456040" y="4868721"/>
              <a:ext cx="1383542" cy="577081"/>
            </a:xfrm>
            <a:prstGeom prst="rect">
              <a:avLst/>
            </a:prstGeom>
            <a:noFill/>
          </p:spPr>
          <p:txBody>
            <a:bodyPr wrap="square" rtlCol="0">
              <a:spAutoFit/>
            </a:bodyPr>
            <a:lstStyle/>
            <a:p>
              <a:pPr algn="ctr"/>
              <a:r>
                <a:rPr lang="zh-CN" altLang="en-US" sz="1050" b="1" dirty="0" smtClean="0">
                  <a:solidFill>
                    <a:schemeClr val="tx1">
                      <a:lumMod val="50000"/>
                      <a:lumOff val="50000"/>
                    </a:schemeClr>
                  </a:solidFill>
                  <a:latin typeface="微软雅黑" panose="020B0503020204020204" pitchFamily="34" charset="-122"/>
                  <a:ea typeface="微软雅黑" panose="020B0503020204020204" pitchFamily="34" charset="-122"/>
                </a:rPr>
                <a:t>去人源</a:t>
              </a:r>
              <a:endParaRPr lang="en-US" altLang="zh-CN" sz="1050" b="1"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en-US" altLang="zh-CN" sz="1050" b="1" dirty="0" smtClean="0">
                  <a:solidFill>
                    <a:schemeClr val="tx1">
                      <a:lumMod val="50000"/>
                      <a:lumOff val="50000"/>
                    </a:schemeClr>
                  </a:solidFill>
                  <a:latin typeface="微软雅黑" panose="020B0503020204020204" pitchFamily="34" charset="-122"/>
                  <a:ea typeface="微软雅黑" panose="020B0503020204020204" pitchFamily="34" charset="-122"/>
                </a:rPr>
                <a:t>Pathogen reads</a:t>
              </a:r>
            </a:p>
            <a:p>
              <a:pPr algn="ctr"/>
              <a:r>
                <a:rPr lang="en-US" altLang="zh-CN" sz="1050" b="1" dirty="0" smtClean="0">
                  <a:solidFill>
                    <a:schemeClr val="tx1">
                      <a:lumMod val="50000"/>
                      <a:lumOff val="50000"/>
                    </a:schemeClr>
                  </a:solidFill>
                  <a:latin typeface="微软雅黑" panose="020B0503020204020204" pitchFamily="34" charset="-122"/>
                  <a:ea typeface="微软雅黑" panose="020B0503020204020204" pitchFamily="34" charset="-122"/>
                </a:rPr>
                <a:t>n=22</a:t>
              </a:r>
              <a:endParaRPr lang="zh-CN" altLang="en-US" sz="105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753755" y="2633809"/>
              <a:ext cx="504056" cy="1815882"/>
            </a:xfrm>
            <a:prstGeom prst="rect">
              <a:avLst/>
            </a:prstGeom>
            <a:noFill/>
          </p:spPr>
          <p:txBody>
            <a:bodyPr wrap="square" rtlCol="0">
              <a:spAutoFit/>
            </a:bodyPr>
            <a:lstStyle/>
            <a:p>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微生物富集倍数</a:t>
              </a:r>
              <a:endParaRPr lang="en-US" altLang="zh-CN" sz="1400" b="1" dirty="0"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文本框 7"/>
            <p:cNvSpPr txBox="1"/>
            <p:nvPr/>
          </p:nvSpPr>
          <p:spPr>
            <a:xfrm>
              <a:off x="3694087" y="4868723"/>
              <a:ext cx="1152128" cy="577081"/>
            </a:xfrm>
            <a:prstGeom prst="rect">
              <a:avLst/>
            </a:prstGeom>
            <a:noFill/>
          </p:spPr>
          <p:txBody>
            <a:bodyPr wrap="square" rtlCol="0">
              <a:spAutoFit/>
            </a:bodyPr>
            <a:lstStyle/>
            <a:p>
              <a:pPr algn="ctr"/>
              <a:r>
                <a:rPr lang="zh-CN" altLang="en-US" sz="1050" b="1" dirty="0">
                  <a:solidFill>
                    <a:schemeClr val="tx1">
                      <a:lumMod val="50000"/>
                      <a:lumOff val="50000"/>
                    </a:schemeClr>
                  </a:solidFill>
                  <a:latin typeface="微软雅黑" panose="020B0503020204020204" pitchFamily="34" charset="-122"/>
                  <a:ea typeface="微软雅黑" panose="020B0503020204020204" pitchFamily="34" charset="-122"/>
                </a:rPr>
                <a:t>未处理</a:t>
              </a:r>
            </a:p>
            <a:p>
              <a:pPr algn="ctr"/>
              <a:r>
                <a:rPr lang="en-US" altLang="zh-CN" sz="1050" b="1" dirty="0" smtClean="0">
                  <a:solidFill>
                    <a:schemeClr val="tx1">
                      <a:lumMod val="50000"/>
                      <a:lumOff val="50000"/>
                    </a:schemeClr>
                  </a:solidFill>
                  <a:latin typeface="微软雅黑" panose="020B0503020204020204" pitchFamily="34" charset="-122"/>
                  <a:ea typeface="微软雅黑" panose="020B0503020204020204" pitchFamily="34" charset="-122"/>
                </a:rPr>
                <a:t>Micro%</a:t>
              </a:r>
            </a:p>
            <a:p>
              <a:pPr algn="ctr"/>
              <a:r>
                <a:rPr lang="en-US" altLang="zh-CN" sz="1050" b="1" dirty="0">
                  <a:solidFill>
                    <a:schemeClr val="tx1">
                      <a:lumMod val="50000"/>
                      <a:lumOff val="50000"/>
                    </a:schemeClr>
                  </a:solidFill>
                  <a:latin typeface="微软雅黑" panose="020B0503020204020204" pitchFamily="34" charset="-122"/>
                  <a:ea typeface="微软雅黑" panose="020B0503020204020204" pitchFamily="34" charset="-122"/>
                </a:rPr>
                <a:t>n</a:t>
              </a:r>
              <a:r>
                <a:rPr lang="en-US" altLang="zh-CN" sz="1050" b="1" dirty="0" smtClean="0">
                  <a:solidFill>
                    <a:schemeClr val="tx1">
                      <a:lumMod val="50000"/>
                      <a:lumOff val="50000"/>
                    </a:schemeClr>
                  </a:solidFill>
                  <a:latin typeface="微软雅黑" panose="020B0503020204020204" pitchFamily="34" charset="-122"/>
                  <a:ea typeface="微软雅黑" panose="020B0503020204020204" pitchFamily="34" charset="-122"/>
                </a:rPr>
                <a:t>=55</a:t>
              </a:r>
              <a:endParaRPr lang="zh-CN" altLang="en-US" sz="105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233510" y="4868722"/>
              <a:ext cx="1913311" cy="577081"/>
            </a:xfrm>
            <a:prstGeom prst="rect">
              <a:avLst/>
            </a:prstGeom>
            <a:noFill/>
          </p:spPr>
          <p:txBody>
            <a:bodyPr wrap="square" rtlCol="0">
              <a:spAutoFit/>
            </a:bodyPr>
            <a:lstStyle/>
            <a:p>
              <a:pPr algn="ctr"/>
              <a:r>
                <a:rPr lang="zh-CN" altLang="en-US" sz="1050" b="1" dirty="0">
                  <a:solidFill>
                    <a:schemeClr val="tx1">
                      <a:lumMod val="50000"/>
                      <a:lumOff val="50000"/>
                    </a:schemeClr>
                  </a:solidFill>
                  <a:latin typeface="微软雅黑" panose="020B0503020204020204" pitchFamily="34" charset="-122"/>
                  <a:ea typeface="微软雅黑" panose="020B0503020204020204" pitchFamily="34" charset="-122"/>
                </a:rPr>
                <a:t>未处理</a:t>
              </a:r>
            </a:p>
            <a:p>
              <a:pPr algn="ctr"/>
              <a:r>
                <a:rPr lang="en-US" altLang="zh-CN" sz="1050" b="1" dirty="0" smtClean="0">
                  <a:solidFill>
                    <a:schemeClr val="tx1">
                      <a:lumMod val="50000"/>
                      <a:lumOff val="50000"/>
                    </a:schemeClr>
                  </a:solidFill>
                  <a:latin typeface="微软雅黑" panose="020B0503020204020204" pitchFamily="34" charset="-122"/>
                  <a:ea typeface="微软雅黑" panose="020B0503020204020204" pitchFamily="34" charset="-122"/>
                </a:rPr>
                <a:t>Pathogen reads</a:t>
              </a:r>
            </a:p>
            <a:p>
              <a:pPr algn="ctr"/>
              <a:r>
                <a:rPr lang="en-US" altLang="zh-CN" sz="1050" b="1" dirty="0">
                  <a:solidFill>
                    <a:schemeClr val="tx1">
                      <a:lumMod val="50000"/>
                      <a:lumOff val="50000"/>
                    </a:schemeClr>
                  </a:solidFill>
                  <a:latin typeface="微软雅黑" panose="020B0503020204020204" pitchFamily="34" charset="-122"/>
                  <a:ea typeface="微软雅黑" panose="020B0503020204020204" pitchFamily="34" charset="-122"/>
                </a:rPr>
                <a:t>n</a:t>
              </a:r>
              <a:r>
                <a:rPr lang="en-US" altLang="zh-CN" sz="1050" b="1" dirty="0" smtClean="0">
                  <a:solidFill>
                    <a:schemeClr val="tx1">
                      <a:lumMod val="50000"/>
                      <a:lumOff val="50000"/>
                    </a:schemeClr>
                  </a:solidFill>
                  <a:latin typeface="微软雅黑" panose="020B0503020204020204" pitchFamily="34" charset="-122"/>
                  <a:ea typeface="微软雅黑" panose="020B0503020204020204" pitchFamily="34" charset="-122"/>
                </a:rPr>
                <a:t>=22</a:t>
              </a:r>
              <a:endParaRPr lang="zh-CN" altLang="en-US" sz="105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10" name="内容占位符 2"/>
          <p:cNvSpPr txBox="1">
            <a:spLocks/>
          </p:cNvSpPr>
          <p:nvPr/>
        </p:nvSpPr>
        <p:spPr>
          <a:xfrm>
            <a:off x="5847902" y="4536976"/>
            <a:ext cx="6338038" cy="1538531"/>
          </a:xfrm>
          <a:prstGeom prst="rect">
            <a:avLst/>
          </a:prstGeom>
        </p:spPr>
        <p:txBody>
          <a:bodyPr vert="horz" lIns="91440" tIns="45720" rIns="91440" bIns="45720" rtlCol="0">
            <a:noAutofit/>
          </a:bodyPr>
          <a:lstStyle>
            <a:lvl1pPr marL="271463" indent="-271463" algn="l" defTabSz="914400" rtl="0" eaLnBrk="1" latinLnBrk="0" hangingPunct="1">
              <a:lnSpc>
                <a:spcPct val="100000"/>
              </a:lnSpc>
              <a:spcBef>
                <a:spcPts val="600"/>
              </a:spcBef>
              <a:spcAft>
                <a:spcPts val="600"/>
              </a:spcAft>
              <a:buClr>
                <a:srgbClr val="006600"/>
              </a:buClr>
              <a:buSzPct val="80000"/>
              <a:buFont typeface="Wingdings" panose="05000000000000000000" pitchFamily="2" charset="2"/>
              <a:buChar char="l"/>
              <a:defRPr sz="2400" b="1" kern="1200" baseline="0">
                <a:solidFill>
                  <a:schemeClr val="tx1"/>
                </a:solidFill>
                <a:latin typeface="微软雅黑" panose="020B0503020204020204" pitchFamily="34" charset="-122"/>
                <a:ea typeface="微软雅黑" panose="020B0503020204020204" pitchFamily="34" charset="-122"/>
                <a:cs typeface="Arial" panose="020B0604020202020204" pitchFamily="34" charset="0"/>
              </a:defRPr>
            </a:lvl1pPr>
            <a:lvl2pPr marL="449263" marR="0" indent="-177800" algn="l" defTabSz="914400" rtl="0" eaLnBrk="1" fontAlgn="auto" latinLnBrk="0" hangingPunct="1">
              <a:lnSpc>
                <a:spcPct val="100000"/>
              </a:lnSpc>
              <a:spcBef>
                <a:spcPts val="600"/>
              </a:spcBef>
              <a:spcAft>
                <a:spcPts val="600"/>
              </a:spcAft>
              <a:buClr>
                <a:srgbClr val="006400"/>
              </a:buClr>
              <a:buSzPct val="50000"/>
              <a:buFont typeface="Wingdings" panose="05000000000000000000" pitchFamily="2" charset="2"/>
              <a:buChar char="n"/>
              <a:tabLst>
                <a:tab pos="449263" algn="l"/>
              </a:tabLst>
              <a:defRPr lang="zh-CN" altLang="en-US" sz="2000" kern="1200" dirty="0" smtClean="0">
                <a:solidFill>
                  <a:schemeClr val="tx1"/>
                </a:solidFill>
                <a:latin typeface="微软雅黑" panose="020B0503020204020204" pitchFamily="34" charset="-122"/>
                <a:ea typeface="微软雅黑" panose="020B0503020204020204" pitchFamily="34" charset="-122"/>
                <a:cs typeface="Arial" panose="020B0604020202020204" pitchFamily="34" charset="0"/>
              </a:defRPr>
            </a:lvl2pPr>
            <a:lvl3pPr marL="719138" indent="-177800" algn="l" defTabSz="914400" rtl="0" eaLnBrk="1" latinLnBrk="0" hangingPunct="1">
              <a:lnSpc>
                <a:spcPct val="100000"/>
              </a:lnSpc>
              <a:spcBef>
                <a:spcPts val="600"/>
              </a:spcBef>
              <a:spcAft>
                <a:spcPts val="600"/>
              </a:spcAft>
              <a:buClr>
                <a:srgbClr val="005A00"/>
              </a:buClr>
              <a:buFont typeface="Arial" panose="020B0604020202020204" pitchFamily="34" charset="0"/>
              <a:buChar char="–"/>
              <a:defRPr sz="1800" kern="1200" baseline="0">
                <a:solidFill>
                  <a:schemeClr val="tx1"/>
                </a:solidFill>
                <a:latin typeface="+mn-ea"/>
                <a:ea typeface="+mn-ea"/>
                <a:cs typeface="+mn-cs"/>
              </a:defRPr>
            </a:lvl3pPr>
            <a:lvl4pPr marL="982663" indent="-177800" algn="l" defTabSz="914400" rtl="0" eaLnBrk="1" latinLnBrk="0" hangingPunct="1">
              <a:lnSpc>
                <a:spcPct val="100000"/>
              </a:lnSpc>
              <a:spcBef>
                <a:spcPts val="600"/>
              </a:spcBef>
              <a:spcAft>
                <a:spcPts val="600"/>
              </a:spcAft>
              <a:buFont typeface="Wingdings" panose="05000000000000000000" pitchFamily="2" charset="2"/>
              <a:buChar char="Ø"/>
              <a:defRPr sz="1600" kern="1200" baseline="0">
                <a:solidFill>
                  <a:schemeClr val="tx1"/>
                </a:solidFill>
                <a:latin typeface="楷体" panose="02010609060101010101" pitchFamily="49" charset="-122"/>
                <a:ea typeface="楷体" panose="02010609060101010101" pitchFamily="49" charset="-122"/>
                <a:cs typeface="+mn-cs"/>
              </a:defRPr>
            </a:lvl4pPr>
            <a:lvl5pPr marL="1252538" indent="-177800" algn="l" defTabSz="914400" rtl="0" eaLnBrk="1" latinLnBrk="0" hangingPunct="1">
              <a:lnSpc>
                <a:spcPct val="100000"/>
              </a:lnSpc>
              <a:spcBef>
                <a:spcPts val="600"/>
              </a:spcBef>
              <a:spcAft>
                <a:spcPts val="600"/>
              </a:spcAft>
              <a:buSzPct val="70000"/>
              <a:buFont typeface="Wingdings" panose="05000000000000000000" pitchFamily="2" charset="2"/>
              <a:buChar char="l"/>
              <a:defRPr sz="1600" kern="1200">
                <a:solidFill>
                  <a:schemeClr val="tx1"/>
                </a:solidFill>
                <a:latin typeface="楷体" panose="02010609060101010101" pitchFamily="49" charset="-122"/>
                <a:ea typeface="楷体" panose="02010609060101010101"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zh-CN" altLang="en-US" sz="1800" dirty="0"/>
              <a:t>结论</a:t>
            </a:r>
            <a:r>
              <a:rPr lang="zh-CN" altLang="en-US" sz="1800" dirty="0" smtClean="0"/>
              <a:t>：</a:t>
            </a:r>
            <a:endParaRPr lang="en-US" altLang="zh-CN" sz="1800" dirty="0" smtClean="0"/>
          </a:p>
          <a:p>
            <a:pPr marL="534988" lvl="1" indent="-263525">
              <a:spcBef>
                <a:spcPts val="0"/>
              </a:spcBef>
              <a:tabLst>
                <a:tab pos="534988" algn="l"/>
              </a:tabLst>
            </a:pPr>
            <a:r>
              <a:rPr lang="zh-CN" altLang="en-US" sz="1600" dirty="0" smtClean="0"/>
              <a:t>去</a:t>
            </a:r>
            <a:r>
              <a:rPr lang="zh-CN" altLang="en-US" sz="1600" dirty="0"/>
              <a:t>人源处理</a:t>
            </a:r>
            <a:r>
              <a:rPr lang="zh-CN" altLang="en-US" sz="1600" dirty="0" smtClean="0"/>
              <a:t>后，</a:t>
            </a:r>
            <a:r>
              <a:rPr lang="zh-CN" altLang="en-US" sz="1600" dirty="0" smtClean="0">
                <a:solidFill>
                  <a:srgbClr val="FF0000"/>
                </a:solidFill>
              </a:rPr>
              <a:t>微生物序列占比（</a:t>
            </a:r>
            <a:r>
              <a:rPr lang="en-US" altLang="zh-CN" sz="1600" dirty="0">
                <a:solidFill>
                  <a:srgbClr val="FF0000"/>
                </a:solidFill>
              </a:rPr>
              <a:t>Micro%</a:t>
            </a:r>
            <a:r>
              <a:rPr lang="zh-CN" altLang="en-US" sz="1600" dirty="0" smtClean="0">
                <a:solidFill>
                  <a:srgbClr val="FF0000"/>
                </a:solidFill>
              </a:rPr>
              <a:t>）</a:t>
            </a:r>
            <a:r>
              <a:rPr lang="en-US" altLang="zh-CN" sz="1600" dirty="0" smtClean="0">
                <a:solidFill>
                  <a:srgbClr val="FF0000"/>
                </a:solidFill>
              </a:rPr>
              <a:t> </a:t>
            </a:r>
            <a:r>
              <a:rPr lang="zh-CN" altLang="en-US" sz="1600" dirty="0" smtClean="0">
                <a:solidFill>
                  <a:srgbClr val="FF0000"/>
                </a:solidFill>
              </a:rPr>
              <a:t>平均提高</a:t>
            </a:r>
            <a:r>
              <a:rPr lang="en-US" altLang="zh-CN" sz="1600" b="1" dirty="0" smtClean="0">
                <a:solidFill>
                  <a:srgbClr val="FF0000"/>
                </a:solidFill>
              </a:rPr>
              <a:t>3</a:t>
            </a:r>
            <a:r>
              <a:rPr lang="zh-CN" altLang="en-US" sz="1600" b="1" dirty="0" smtClean="0">
                <a:solidFill>
                  <a:srgbClr val="FF0000"/>
                </a:solidFill>
              </a:rPr>
              <a:t>倍</a:t>
            </a:r>
            <a:endParaRPr lang="en-US" altLang="zh-CN" sz="1600" b="1" dirty="0" smtClean="0">
              <a:solidFill>
                <a:srgbClr val="FF0000"/>
              </a:solidFill>
            </a:endParaRPr>
          </a:p>
          <a:p>
            <a:pPr marL="534988" lvl="1" indent="-263525">
              <a:spcBef>
                <a:spcPts val="0"/>
              </a:spcBef>
              <a:tabLst>
                <a:tab pos="534988" algn="l"/>
              </a:tabLst>
            </a:pPr>
            <a:r>
              <a:rPr lang="zh-CN" altLang="en-US" sz="1600" dirty="0" smtClean="0"/>
              <a:t>目标</a:t>
            </a:r>
            <a:r>
              <a:rPr lang="zh-CN" altLang="en-US" sz="1600" dirty="0">
                <a:solidFill>
                  <a:srgbClr val="FF0000"/>
                </a:solidFill>
              </a:rPr>
              <a:t>病原体</a:t>
            </a:r>
            <a:r>
              <a:rPr lang="en-US" altLang="zh-CN" sz="1600" dirty="0">
                <a:solidFill>
                  <a:srgbClr val="FF0000"/>
                </a:solidFill>
              </a:rPr>
              <a:t>reads</a:t>
            </a:r>
            <a:r>
              <a:rPr lang="zh-CN" altLang="en-US" sz="1600" dirty="0" smtClean="0">
                <a:solidFill>
                  <a:srgbClr val="FF0000"/>
                </a:solidFill>
              </a:rPr>
              <a:t>数平均提高</a:t>
            </a:r>
            <a:r>
              <a:rPr lang="en-US" altLang="zh-CN" sz="1600" b="1" dirty="0" smtClean="0">
                <a:solidFill>
                  <a:srgbClr val="FF0000"/>
                </a:solidFill>
              </a:rPr>
              <a:t>6</a:t>
            </a:r>
            <a:r>
              <a:rPr lang="zh-CN" altLang="en-US" sz="1600" b="1" dirty="0" smtClean="0">
                <a:solidFill>
                  <a:srgbClr val="FF0000"/>
                </a:solidFill>
              </a:rPr>
              <a:t>倍</a:t>
            </a:r>
            <a:endParaRPr lang="en-US" altLang="zh-CN" sz="1600" b="1" dirty="0" smtClean="0">
              <a:solidFill>
                <a:srgbClr val="FF0000"/>
              </a:solidFill>
            </a:endParaRPr>
          </a:p>
          <a:p>
            <a:pPr marL="534988" lvl="1" indent="-263525">
              <a:spcBef>
                <a:spcPts val="0"/>
              </a:spcBef>
              <a:tabLst>
                <a:tab pos="534988" algn="l"/>
              </a:tabLst>
            </a:pPr>
            <a:r>
              <a:rPr lang="zh-CN" altLang="en-US" sz="1600" dirty="0"/>
              <a:t>去人</a:t>
            </a:r>
            <a:r>
              <a:rPr lang="zh-CN" altLang="en-US" sz="1600" dirty="0" smtClean="0"/>
              <a:t>源可有效提高病原微生物检出率，降低人源基因组影响</a:t>
            </a:r>
            <a:endParaRPr lang="zh-CN" altLang="en-US" sz="1600" dirty="0"/>
          </a:p>
        </p:txBody>
      </p:sp>
      <p:sp>
        <p:nvSpPr>
          <p:cNvPr id="12" name="Rectangle 1"/>
          <p:cNvSpPr>
            <a:spLocks noChangeArrowheads="1"/>
          </p:cNvSpPr>
          <p:nvPr/>
        </p:nvSpPr>
        <p:spPr bwMode="auto">
          <a:xfrm>
            <a:off x="253865" y="5939790"/>
            <a:ext cx="113052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rgbClr val="000000"/>
                </a:solidFill>
                <a:effectLst/>
                <a:latin typeface="Arial Unicode MS" panose="020B0604020202020204" pitchFamily="34" charset="-122"/>
              </a:rPr>
              <a:t>Schlaberg R, Chiu CY, Miller S, Procop GW, Weinstock G; Professional Practice Committee and Committee on Laboratory Practices of the American Society for Microbiology; Microbiology Resource Committee of the College of American Pathologists. Validation of Metagenomic Next-Generation Sequencing Tests for Universal Pathogen Detection. Arch Pathol Lab Med. 2017 Jun;141(6):776-786.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14" name="图片 13"/>
          <p:cNvPicPr>
            <a:picLocks noChangeAspect="1"/>
          </p:cNvPicPr>
          <p:nvPr/>
        </p:nvPicPr>
        <p:blipFill rotWithShape="1">
          <a:blip r:embed="rId4"/>
          <a:srcRect l="42587" t="4150" r="23661"/>
          <a:stretch/>
        </p:blipFill>
        <p:spPr>
          <a:xfrm>
            <a:off x="744485" y="2582572"/>
            <a:ext cx="1440161" cy="1854540"/>
          </a:xfrm>
          <a:prstGeom prst="rect">
            <a:avLst/>
          </a:prstGeom>
        </p:spPr>
      </p:pic>
      <p:pic>
        <p:nvPicPr>
          <p:cNvPr id="15" name="图片 14"/>
          <p:cNvPicPr>
            <a:picLocks noChangeAspect="1"/>
          </p:cNvPicPr>
          <p:nvPr/>
        </p:nvPicPr>
        <p:blipFill rotWithShape="1">
          <a:blip r:embed="rId4"/>
          <a:srcRect l="4864" t="7104" r="61383" b="-147"/>
          <a:stretch/>
        </p:blipFill>
        <p:spPr>
          <a:xfrm>
            <a:off x="3174435" y="2627905"/>
            <a:ext cx="1440160" cy="1800200"/>
          </a:xfrm>
          <a:prstGeom prst="rect">
            <a:avLst/>
          </a:prstGeom>
        </p:spPr>
      </p:pic>
      <p:pic>
        <p:nvPicPr>
          <p:cNvPr id="16" name="图片 15"/>
          <p:cNvPicPr>
            <a:picLocks noChangeAspect="1"/>
          </p:cNvPicPr>
          <p:nvPr/>
        </p:nvPicPr>
        <p:blipFill rotWithShape="1">
          <a:blip r:embed="rId4"/>
          <a:srcRect l="76513" t="3722" r="-140" b="55340"/>
          <a:stretch/>
        </p:blipFill>
        <p:spPr>
          <a:xfrm>
            <a:off x="4489760" y="1678732"/>
            <a:ext cx="1008112" cy="792088"/>
          </a:xfrm>
          <a:prstGeom prst="rect">
            <a:avLst/>
          </a:prstGeom>
        </p:spPr>
      </p:pic>
      <p:sp>
        <p:nvSpPr>
          <p:cNvPr id="17" name="文本框 16"/>
          <p:cNvSpPr txBox="1"/>
          <p:nvPr/>
        </p:nvSpPr>
        <p:spPr>
          <a:xfrm>
            <a:off x="409412" y="4890742"/>
            <a:ext cx="4572725" cy="830997"/>
          </a:xfrm>
          <a:prstGeom prst="rect">
            <a:avLst/>
          </a:prstGeom>
          <a:noFill/>
        </p:spPr>
        <p:txBody>
          <a:bodyPr wrap="square" rtlCol="0">
            <a:spAutoFit/>
          </a:bodyPr>
          <a:lstStyle/>
          <a:p>
            <a:pPr marL="271463" lvl="1">
              <a:spcAft>
                <a:spcPts val="600"/>
              </a:spcAft>
              <a:buClr>
                <a:srgbClr val="006400"/>
              </a:buClr>
              <a:buSzPct val="50000"/>
              <a:tabLst>
                <a:tab pos="534988" algn="l"/>
              </a:tabLst>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测序数据中，人源宿主比例高，带来背景噪音，导致微生物序列数低</a:t>
            </a:r>
            <a:r>
              <a:rPr lang="zh-CN" altLang="en-US" sz="1600" dirty="0" smtClean="0">
                <a:latin typeface="微软雅黑" panose="020B0503020204020204" pitchFamily="34" charset="-122"/>
                <a:ea typeface="微软雅黑" panose="020B0503020204020204" pitchFamily="34" charset="-122"/>
                <a:cs typeface="Arial" panose="020B0604020202020204" pitchFamily="34" charset="0"/>
              </a:rPr>
              <a:t>，去除</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宿主能提高病原检出率</a:t>
            </a:r>
          </a:p>
        </p:txBody>
      </p:sp>
      <p:sp>
        <p:nvSpPr>
          <p:cNvPr id="19" name="右箭头 18"/>
          <p:cNvSpPr/>
          <p:nvPr/>
        </p:nvSpPr>
        <p:spPr>
          <a:xfrm>
            <a:off x="2184040" y="33938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t>去人源</a:t>
            </a:r>
            <a:endParaRPr lang="zh-CN" altLang="en-US" sz="1400" dirty="0"/>
          </a:p>
        </p:txBody>
      </p:sp>
    </p:spTree>
    <p:extLst>
      <p:ext uri="{BB962C8B-B14F-4D97-AF65-F5344CB8AC3E}">
        <p14:creationId xmlns:p14="http://schemas.microsoft.com/office/powerpoint/2010/main" val="1206769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accent6">
              <a:lumMod val="60000"/>
              <a:lumOff val="40000"/>
            </a:schemeClr>
          </a:solidFill>
          <a:ln w="9525" algn="ctr">
            <a:noFill/>
            <a:miter lim="800000"/>
            <a:headEnd/>
            <a:tailEnd/>
          </a:ln>
          <a:effectLst/>
        </p:spPr>
        <p:txBody>
          <a:bodyPr wrap="none" anchor="ctr"/>
          <a:lstStyle/>
          <a:p>
            <a:pPr>
              <a:defRPr/>
            </a:pPr>
            <a:endParaRPr lang="zh-CN" altLang="en-US">
              <a:latin typeface="Arial" charset="0"/>
              <a:ea typeface="宋体" charset="-122"/>
            </a:endParaRPr>
          </a:p>
        </p:txBody>
      </p:sp>
      <p:grpSp>
        <p:nvGrpSpPr>
          <p:cNvPr id="11" name="Group 60"/>
          <p:cNvGrpSpPr>
            <a:grpSpLocks/>
          </p:cNvGrpSpPr>
          <p:nvPr/>
        </p:nvGrpSpPr>
        <p:grpSpPr bwMode="auto">
          <a:xfrm>
            <a:off x="2068135" y="3028397"/>
            <a:ext cx="381000" cy="381000"/>
            <a:chOff x="2078" y="1680"/>
            <a:chExt cx="1615" cy="1615"/>
          </a:xfrm>
        </p:grpSpPr>
        <p:sp>
          <p:nvSpPr>
            <p:cNvPr id="12"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4"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15"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6"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17"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39" name="Group 60"/>
          <p:cNvGrpSpPr>
            <a:grpSpLocks/>
          </p:cNvGrpSpPr>
          <p:nvPr/>
        </p:nvGrpSpPr>
        <p:grpSpPr bwMode="auto">
          <a:xfrm>
            <a:off x="2046195" y="4296366"/>
            <a:ext cx="381000" cy="381000"/>
            <a:chOff x="2078" y="1680"/>
            <a:chExt cx="1615" cy="1615"/>
          </a:xfrm>
        </p:grpSpPr>
        <p:sp>
          <p:nvSpPr>
            <p:cNvPr id="40"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1"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2"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43"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4"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45"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46" name="Group 60"/>
          <p:cNvGrpSpPr>
            <a:grpSpLocks/>
          </p:cNvGrpSpPr>
          <p:nvPr/>
        </p:nvGrpSpPr>
        <p:grpSpPr bwMode="auto">
          <a:xfrm>
            <a:off x="1429395" y="1893567"/>
            <a:ext cx="381000" cy="381000"/>
            <a:chOff x="2078" y="1680"/>
            <a:chExt cx="1615" cy="1615"/>
          </a:xfrm>
        </p:grpSpPr>
        <p:sp>
          <p:nvSpPr>
            <p:cNvPr id="47"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8"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9"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50"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52"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53" name="Group 60"/>
          <p:cNvGrpSpPr>
            <a:grpSpLocks/>
          </p:cNvGrpSpPr>
          <p:nvPr/>
        </p:nvGrpSpPr>
        <p:grpSpPr bwMode="auto">
          <a:xfrm>
            <a:off x="1299289" y="5445224"/>
            <a:ext cx="381000" cy="381000"/>
            <a:chOff x="2078" y="1680"/>
            <a:chExt cx="1615" cy="1615"/>
          </a:xfrm>
        </p:grpSpPr>
        <p:sp>
          <p:nvSpPr>
            <p:cNvPr id="54"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5"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6"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57"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8"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59"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60" name="文本框 59"/>
          <p:cNvSpPr txBox="1"/>
          <p:nvPr/>
        </p:nvSpPr>
        <p:spPr>
          <a:xfrm>
            <a:off x="3559150" y="1934852"/>
            <a:ext cx="6552728" cy="461665"/>
          </a:xfrm>
          <a:prstGeom prst="rect">
            <a:avLst/>
          </a:prstGeom>
          <a:noFill/>
        </p:spPr>
        <p:txBody>
          <a:bodyPr wrap="square" rtlCol="0">
            <a:spAutoFit/>
          </a:bodyPr>
          <a:lstStyle/>
          <a:p>
            <a:r>
              <a:rPr lang="zh-CN" altLang="en-US" sz="2400" b="1" dirty="0" smtClean="0"/>
              <a:t>宏基因技术在感染性疾病检测的应用</a:t>
            </a:r>
            <a:endParaRPr lang="zh-CN" altLang="en-US" sz="2400" b="1" dirty="0"/>
          </a:p>
        </p:txBody>
      </p:sp>
      <p:sp>
        <p:nvSpPr>
          <p:cNvPr id="61" name="文本框 60"/>
          <p:cNvSpPr txBox="1"/>
          <p:nvPr/>
        </p:nvSpPr>
        <p:spPr>
          <a:xfrm>
            <a:off x="3592565" y="3013632"/>
            <a:ext cx="6552728" cy="461665"/>
          </a:xfrm>
          <a:prstGeom prst="rect">
            <a:avLst/>
          </a:prstGeom>
          <a:noFill/>
        </p:spPr>
        <p:txBody>
          <a:bodyPr wrap="square" rtlCol="0">
            <a:spAutoFit/>
          </a:bodyPr>
          <a:lstStyle/>
          <a:p>
            <a:r>
              <a:rPr lang="zh-CN" altLang="en-US" sz="2400" b="1" dirty="0" smtClean="0"/>
              <a:t>欧蒙未一宏基因检测项目介绍</a:t>
            </a:r>
            <a:endParaRPr lang="zh-CN" altLang="en-US" sz="2400" b="1" dirty="0"/>
          </a:p>
        </p:txBody>
      </p:sp>
      <p:sp>
        <p:nvSpPr>
          <p:cNvPr id="62" name="文本框 61"/>
          <p:cNvSpPr txBox="1"/>
          <p:nvPr/>
        </p:nvSpPr>
        <p:spPr>
          <a:xfrm>
            <a:off x="3592565" y="4296366"/>
            <a:ext cx="6552728" cy="461665"/>
          </a:xfrm>
          <a:prstGeom prst="rect">
            <a:avLst/>
          </a:prstGeom>
          <a:noFill/>
        </p:spPr>
        <p:txBody>
          <a:bodyPr wrap="square" rtlCol="0">
            <a:spAutoFit/>
          </a:bodyPr>
          <a:lstStyle/>
          <a:p>
            <a:r>
              <a:rPr lang="zh-CN" altLang="en-US" sz="2400" b="1" dirty="0" smtClean="0"/>
              <a:t>欧蒙未一宏基因检测市场定位</a:t>
            </a:r>
            <a:endParaRPr lang="zh-CN" altLang="en-US" sz="2400" b="1" dirty="0"/>
          </a:p>
        </p:txBody>
      </p:sp>
      <p:sp>
        <p:nvSpPr>
          <p:cNvPr id="63" name="文本框 62"/>
          <p:cNvSpPr txBox="1"/>
          <p:nvPr/>
        </p:nvSpPr>
        <p:spPr>
          <a:xfrm>
            <a:off x="3592565" y="5404537"/>
            <a:ext cx="6552728" cy="461665"/>
          </a:xfrm>
          <a:prstGeom prst="rect">
            <a:avLst/>
          </a:prstGeom>
          <a:noFill/>
        </p:spPr>
        <p:txBody>
          <a:bodyPr wrap="square" rtlCol="0">
            <a:spAutoFit/>
          </a:bodyPr>
          <a:lstStyle/>
          <a:p>
            <a:r>
              <a:rPr lang="zh-CN" altLang="en-US" sz="2400" b="1" dirty="0" smtClean="0"/>
              <a:t>典型案例分享</a:t>
            </a:r>
            <a:endParaRPr lang="zh-CN" altLang="en-US" sz="2400" b="1" dirty="0"/>
          </a:p>
        </p:txBody>
      </p:sp>
    </p:spTree>
    <p:extLst>
      <p:ext uri="{BB962C8B-B14F-4D97-AF65-F5344CB8AC3E}">
        <p14:creationId xmlns:p14="http://schemas.microsoft.com/office/powerpoint/2010/main" val="1157350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专业的数据库：平衡检测范围与比对质量</a:t>
            </a:r>
            <a:endParaRPr lang="zh-CN" altLang="en-US" dirty="0"/>
          </a:p>
        </p:txBody>
      </p:sp>
      <p:pic>
        <p:nvPicPr>
          <p:cNvPr id="3" name="图片 2"/>
          <p:cNvPicPr>
            <a:picLocks noChangeAspect="1"/>
          </p:cNvPicPr>
          <p:nvPr/>
        </p:nvPicPr>
        <p:blipFill rotWithShape="1">
          <a:blip r:embed="rId2"/>
          <a:srcRect t="49840" r="25436" b="14706"/>
          <a:stretch/>
        </p:blipFill>
        <p:spPr>
          <a:xfrm>
            <a:off x="911425" y="1556792"/>
            <a:ext cx="4824536" cy="730200"/>
          </a:xfrm>
          <a:prstGeom prst="rect">
            <a:avLst/>
          </a:prstGeom>
        </p:spPr>
      </p:pic>
      <p:grpSp>
        <p:nvGrpSpPr>
          <p:cNvPr id="5" name="组合 4"/>
          <p:cNvGrpSpPr/>
          <p:nvPr/>
        </p:nvGrpSpPr>
        <p:grpSpPr>
          <a:xfrm>
            <a:off x="6723281" y="3391217"/>
            <a:ext cx="4392488" cy="2369702"/>
            <a:chOff x="2047351" y="1948376"/>
            <a:chExt cx="5379950" cy="2961248"/>
          </a:xfrm>
        </p:grpSpPr>
        <p:grpSp>
          <p:nvGrpSpPr>
            <p:cNvPr id="6" name="8a0e1c84-8383-4519-9af2-2ef4b8328678" descr="HgYAAB+LCAAAAAAABAC1VMFO4zAQ/ZcBbtlVUpJ2m1tLKdoDUEHFBfVgmmk6KHEq25Faof77TtywcUkpAsEtfjPP897MOC9wSgnEEIAHp2azQv6+z4UyIxKpEvl1kWDGsYkqVqgMoYb48aUmdRzSg8hKrLM2jF+TpLzMLQyx/9tnSKwdKPAtOMI55SIbUUqG72bkr56gmqM0daJRJXpQH/phRbpSRbnioj5svVcx564Do0imjpqaDf4ZHGaHDntYFBkK2abvlByiRw79osgK1Sa/pnad1NvFguZ4h5VbS+PYXfoEcS/oRpEfeTC1iYEHQ1XqJVNOxuMwiLrdEVd3pcw4hWTCtt0J9Zxig+S51CbnUnViM9aNladwYYfKF08Ezx4NKm0jrRucOA9MJriGuONx33lzar+/+na+lzKpgU7PAvdLscIbZlc6d82xEMy27TVrJLmHWdP4P+4KkqYnyshsjhoM3zdoheg9cwfkTnFtjqgNXbXhntq+o7a6pdH5ZmMbteew/eyYvsXFkZ4H/tttP9rv6H2lu6fiCt3tO4wpq/46g3n1MviVaDT23zBUlC6NRK3/g9VOTUmagUzYZYJ7gS8sW+Qaj/aNBz9u3E7lZ4x/MPC279n2H5fG/CYeBgAA"/>
            <p:cNvGrpSpPr>
              <a:grpSpLocks noChangeAspect="1"/>
            </p:cNvGrpSpPr>
            <p:nvPr/>
          </p:nvGrpSpPr>
          <p:grpSpPr>
            <a:xfrm>
              <a:off x="2047351" y="1948376"/>
              <a:ext cx="5379950" cy="2961248"/>
              <a:chOff x="4704382" y="1583091"/>
              <a:chExt cx="5056551" cy="2783239"/>
            </a:xfrm>
          </p:grpSpPr>
          <p:sp>
            <p:nvSpPr>
              <p:cNvPr id="8" name="BackShape"/>
              <p:cNvSpPr/>
              <p:nvPr/>
            </p:nvSpPr>
            <p:spPr>
              <a:xfrm>
                <a:off x="5101986" y="1980696"/>
                <a:ext cx="1988026" cy="1988028"/>
              </a:xfrm>
              <a:prstGeom prst="ellipse">
                <a:avLst/>
              </a:prstGeom>
              <a:pattFill prst="dkDnDiag">
                <a:fgClr>
                  <a:srgbClr val="FFFFFF">
                    <a:lumMod val="85000"/>
                  </a:srgbClr>
                </a:fgClr>
                <a:bgClr>
                  <a:srgbClr val="FFFFFF"/>
                </a:bgClr>
              </a:patt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ValueShape"/>
              <p:cNvSpPr/>
              <p:nvPr/>
            </p:nvSpPr>
            <p:spPr>
              <a:xfrm>
                <a:off x="4704382" y="1583091"/>
                <a:ext cx="2783236" cy="2783239"/>
              </a:xfrm>
              <a:prstGeom prst="pie">
                <a:avLst>
                  <a:gd name="adj1" fmla="val 16200000"/>
                  <a:gd name="adj2" fmla="val 14904000"/>
                </a:avLst>
              </a:prstGeom>
              <a:gradFill rotWithShape="1">
                <a:gsLst>
                  <a:gs pos="0">
                    <a:srgbClr val="237531">
                      <a:shade val="51000"/>
                      <a:satMod val="130000"/>
                    </a:srgbClr>
                  </a:gs>
                  <a:gs pos="80000">
                    <a:srgbClr val="237531">
                      <a:shade val="93000"/>
                      <a:satMod val="130000"/>
                    </a:srgbClr>
                  </a:gs>
                  <a:gs pos="100000">
                    <a:srgbClr val="237531">
                      <a:shade val="94000"/>
                      <a:satMod val="135000"/>
                    </a:srgbClr>
                  </a:gs>
                </a:gsLst>
                <a:lin ang="16200000" scaled="0"/>
              </a:gradFill>
              <a:ln w="9525" cap="flat" cmpd="sng" algn="ctr">
                <a:solidFill>
                  <a:srgbClr val="237531">
                    <a:shade val="95000"/>
                    <a:satMod val="105000"/>
                  </a:srgbClr>
                </a:solidFill>
                <a:prstDash val="solid"/>
              </a:ln>
              <a:effectLst>
                <a:outerShdw blurRad="40000" dist="23000" dir="5400000" rotWithShape="0">
                  <a:srgbClr val="000000">
                    <a:alpha val="35000"/>
                  </a:srgbClr>
                </a:outerShdw>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ValueText"/>
              <p:cNvSpPr txBox="1"/>
              <p:nvPr/>
            </p:nvSpPr>
            <p:spPr>
              <a:xfrm>
                <a:off x="7756926" y="2703993"/>
                <a:ext cx="1274458" cy="955843"/>
              </a:xfrm>
              <a:prstGeom prst="rect">
                <a:avLst/>
              </a:prstGeom>
            </p:spPr>
            <p:txBody>
              <a:bodyPr wrap="none" lIns="0" tIns="0" rIns="0" bIns="0" numCol="1">
                <a:prstTxWarp prst="textPlain">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237531">
                        <a:lumMod val="75000"/>
                      </a:srgbClr>
                    </a:solidFill>
                    <a:effectLst/>
                    <a:uLnTx/>
                    <a:uFillTx/>
                    <a:latin typeface="Impact" panose="020B0806030902050204" pitchFamily="34" charset="0"/>
                    <a:ea typeface="+mn-ea"/>
                    <a:cs typeface="+mn-cs"/>
                  </a:rPr>
                  <a:t>94%</a:t>
                </a:r>
                <a:endParaRPr kumimoji="0" lang="en-US" sz="1600" b="0" i="0" u="none" strike="noStrike" kern="1200" cap="none" spc="0" normalizeH="0" baseline="0" noProof="0" dirty="0">
                  <a:ln>
                    <a:noFill/>
                  </a:ln>
                  <a:solidFill>
                    <a:srgbClr val="237531">
                      <a:lumMod val="75000"/>
                    </a:srgbClr>
                  </a:solidFill>
                  <a:effectLst/>
                  <a:uLnTx/>
                  <a:uFillTx/>
                  <a:latin typeface="Impact" panose="020B0806030902050204" pitchFamily="34" charset="0"/>
                  <a:ea typeface="+mn-ea"/>
                  <a:cs typeface="+mn-cs"/>
                </a:endParaRPr>
              </a:p>
            </p:txBody>
          </p:sp>
          <p:sp>
            <p:nvSpPr>
              <p:cNvPr id="11" name="CustomText"/>
              <p:cNvSpPr txBox="1"/>
              <p:nvPr/>
            </p:nvSpPr>
            <p:spPr>
              <a:xfrm flipH="1">
                <a:off x="7571024" y="1950040"/>
                <a:ext cx="2189909" cy="488211"/>
              </a:xfrm>
              <a:prstGeom prst="rect">
                <a:avLst/>
              </a:prstGeom>
              <a:noFill/>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rgbClr val="000000">
                        <a:lumMod val="85000"/>
                        <a:lumOff val="15000"/>
                      </a:srgbClr>
                    </a:solidFill>
                    <a:effectLst/>
                    <a:uLnTx/>
                    <a:uFillTx/>
                    <a:latin typeface="Calibri"/>
                    <a:ea typeface="宋体" panose="02010600030101010101" pitchFamily="2" charset="-122"/>
                    <a:cs typeface="+mn-cs"/>
                  </a:rPr>
                  <a:t>基因组总数：</a:t>
                </a:r>
                <a:r>
                  <a:rPr kumimoji="0" lang="en-US" altLang="zh-CN" sz="1600" b="1" i="0" u="none" strike="noStrike" kern="1200" cap="none" spc="0" normalizeH="0" baseline="0" noProof="0" dirty="0" smtClean="0">
                    <a:ln>
                      <a:noFill/>
                    </a:ln>
                    <a:solidFill>
                      <a:srgbClr val="000000">
                        <a:lumMod val="85000"/>
                        <a:lumOff val="15000"/>
                      </a:srgbClr>
                    </a:solidFill>
                    <a:effectLst/>
                    <a:uLnTx/>
                    <a:uFillTx/>
                    <a:latin typeface="Calibri"/>
                    <a:ea typeface="宋体" panose="02010600030101010101" pitchFamily="2" charset="-122"/>
                    <a:cs typeface="+mn-cs"/>
                  </a:rPr>
                  <a:t>86513</a:t>
                </a:r>
                <a:endParaRPr kumimoji="0" lang="en-US" altLang="zh-CN" sz="1600" b="1" i="0" u="none" strike="noStrike" kern="1200" cap="none" spc="0" normalizeH="0" baseline="0" noProof="0" dirty="0">
                  <a:ln>
                    <a:noFill/>
                  </a:ln>
                  <a:solidFill>
                    <a:srgbClr val="000000">
                      <a:lumMod val="85000"/>
                      <a:lumOff val="15000"/>
                    </a:srgbClr>
                  </a:solidFill>
                  <a:effectLst/>
                  <a:uLnTx/>
                  <a:uFillTx/>
                  <a:latin typeface="Calibri"/>
                  <a:ea typeface="宋体" panose="02010600030101010101" pitchFamily="2" charset="-122"/>
                  <a:cs typeface="+mn-cs"/>
                </a:endParaRPr>
              </a:p>
            </p:txBody>
          </p:sp>
          <p:cxnSp>
            <p:nvCxnSpPr>
              <p:cNvPr id="12" name="直接连接符 11"/>
              <p:cNvCxnSpPr>
                <a:cxnSpLocks/>
              </p:cNvCxnSpPr>
              <p:nvPr/>
            </p:nvCxnSpPr>
            <p:spPr>
              <a:xfrm>
                <a:off x="6923369" y="4228043"/>
                <a:ext cx="2639206" cy="0"/>
              </a:xfrm>
              <a:prstGeom prst="line">
                <a:avLst/>
              </a:prstGeom>
              <a:noFill/>
              <a:ln w="9525" cap="flat" cmpd="sng" algn="ctr">
                <a:solidFill>
                  <a:srgbClr val="FFFFFF">
                    <a:lumMod val="75000"/>
                  </a:srgbClr>
                </a:solidFill>
                <a:prstDash val="solid"/>
              </a:ln>
              <a:effectLst/>
            </p:spPr>
          </p:cxnSp>
          <p:sp>
            <p:nvSpPr>
              <p:cNvPr id="13" name="BackShape"/>
              <p:cNvSpPr/>
              <p:nvPr/>
            </p:nvSpPr>
            <p:spPr>
              <a:xfrm>
                <a:off x="5268628" y="2147338"/>
                <a:ext cx="1654741" cy="1654743"/>
              </a:xfrm>
              <a:prstGeom prst="ellipse">
                <a:avLst/>
              </a:prstGeom>
              <a:solidFill>
                <a:srgbClr val="FFFFFF"/>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CustomText"/>
              <p:cNvSpPr txBox="1"/>
              <p:nvPr/>
            </p:nvSpPr>
            <p:spPr>
              <a:xfrm flipH="1">
                <a:off x="7756926" y="3780114"/>
                <a:ext cx="1824482" cy="405913"/>
              </a:xfrm>
              <a:prstGeom prst="rect">
                <a:avLst/>
              </a:prstGeom>
              <a:noFill/>
            </p:spPr>
            <p:txBody>
              <a:bodyPr wrap="square" lIns="0" tIns="0" rIns="0" bIns="0" anchor="ctr" anchorCtr="0">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000000">
                        <a:lumMod val="85000"/>
                        <a:lumOff val="15000"/>
                      </a:srgbClr>
                    </a:solidFill>
                    <a:effectLst/>
                    <a:uLnTx/>
                    <a:uFillTx/>
                    <a:latin typeface="Calibri"/>
                    <a:ea typeface="宋体" panose="02010600030101010101" pitchFamily="2" charset="-122"/>
                    <a:cs typeface="+mn-cs"/>
                  </a:rPr>
                  <a:t>完整的基因组序列</a:t>
                </a:r>
                <a:endParaRPr kumimoji="0" lang="en-US" altLang="zh-CN" sz="2400" b="1" i="0" u="none" strike="noStrike" kern="1200" cap="none" spc="0" normalizeH="0" baseline="0" noProof="0" dirty="0">
                  <a:ln>
                    <a:noFill/>
                  </a:ln>
                  <a:solidFill>
                    <a:srgbClr val="000000">
                      <a:lumMod val="85000"/>
                      <a:lumOff val="15000"/>
                    </a:srgbClr>
                  </a:solidFill>
                  <a:effectLst/>
                  <a:uLnTx/>
                  <a:uFillTx/>
                  <a:latin typeface="Calibri"/>
                  <a:ea typeface="宋体" panose="02010600030101010101" pitchFamily="2" charset="-122"/>
                  <a:cs typeface="+mn-cs"/>
                </a:endParaRPr>
              </a:p>
            </p:txBody>
          </p:sp>
          <p:cxnSp>
            <p:nvCxnSpPr>
              <p:cNvPr id="15" name="直接连接符 14"/>
              <p:cNvCxnSpPr>
                <a:cxnSpLocks/>
              </p:cNvCxnSpPr>
              <p:nvPr/>
            </p:nvCxnSpPr>
            <p:spPr>
              <a:xfrm>
                <a:off x="7571022" y="2438250"/>
                <a:ext cx="1996322" cy="0"/>
              </a:xfrm>
              <a:prstGeom prst="line">
                <a:avLst/>
              </a:prstGeom>
              <a:noFill/>
              <a:ln w="9525" cap="flat" cmpd="sng" algn="ctr">
                <a:solidFill>
                  <a:srgbClr val="FFFFFF">
                    <a:lumMod val="75000"/>
                  </a:srgbClr>
                </a:solidFill>
                <a:prstDash val="solid"/>
              </a:ln>
              <a:effectLst/>
            </p:spPr>
          </p:cxnSp>
        </p:grpSp>
        <p:sp>
          <p:nvSpPr>
            <p:cNvPr id="7" name="bacteria_250167"/>
            <p:cNvSpPr>
              <a:spLocks noChangeAspect="1"/>
            </p:cNvSpPr>
            <p:nvPr/>
          </p:nvSpPr>
          <p:spPr bwMode="auto">
            <a:xfrm>
              <a:off x="3059832" y="2924944"/>
              <a:ext cx="936104" cy="934695"/>
            </a:xfrm>
            <a:custGeom>
              <a:avLst/>
              <a:gdLst>
                <a:gd name="connsiteX0" fmla="*/ 275357 w 609614"/>
                <a:gd name="connsiteY0" fmla="*/ 402500 h 608697"/>
                <a:gd name="connsiteX1" fmla="*/ 255618 w 609614"/>
                <a:gd name="connsiteY1" fmla="*/ 422204 h 608697"/>
                <a:gd name="connsiteX2" fmla="*/ 275357 w 609614"/>
                <a:gd name="connsiteY2" fmla="*/ 441815 h 608697"/>
                <a:gd name="connsiteX3" fmla="*/ 295004 w 609614"/>
                <a:gd name="connsiteY3" fmla="*/ 422204 h 608697"/>
                <a:gd name="connsiteX4" fmla="*/ 275357 w 609614"/>
                <a:gd name="connsiteY4" fmla="*/ 402500 h 608697"/>
                <a:gd name="connsiteX5" fmla="*/ 432590 w 609614"/>
                <a:gd name="connsiteY5" fmla="*/ 392778 h 608697"/>
                <a:gd name="connsiteX6" fmla="*/ 412961 w 609614"/>
                <a:gd name="connsiteY6" fmla="*/ 412384 h 608697"/>
                <a:gd name="connsiteX7" fmla="*/ 432590 w 609614"/>
                <a:gd name="connsiteY7" fmla="*/ 431990 h 608697"/>
                <a:gd name="connsiteX8" fmla="*/ 452312 w 609614"/>
                <a:gd name="connsiteY8" fmla="*/ 412384 h 608697"/>
                <a:gd name="connsiteX9" fmla="*/ 432590 w 609614"/>
                <a:gd name="connsiteY9" fmla="*/ 392778 h 608697"/>
                <a:gd name="connsiteX10" fmla="*/ 275357 w 609614"/>
                <a:gd name="connsiteY10" fmla="*/ 382888 h 608697"/>
                <a:gd name="connsiteX11" fmla="*/ 314651 w 609614"/>
                <a:gd name="connsiteY11" fmla="*/ 422204 h 608697"/>
                <a:gd name="connsiteX12" fmla="*/ 275357 w 609614"/>
                <a:gd name="connsiteY12" fmla="*/ 461427 h 608697"/>
                <a:gd name="connsiteX13" fmla="*/ 235971 w 609614"/>
                <a:gd name="connsiteY13" fmla="*/ 422204 h 608697"/>
                <a:gd name="connsiteX14" fmla="*/ 275357 w 609614"/>
                <a:gd name="connsiteY14" fmla="*/ 382888 h 608697"/>
                <a:gd name="connsiteX15" fmla="*/ 432590 w 609614"/>
                <a:gd name="connsiteY15" fmla="*/ 373079 h 608697"/>
                <a:gd name="connsiteX16" fmla="*/ 471941 w 609614"/>
                <a:gd name="connsiteY16" fmla="*/ 412384 h 608697"/>
                <a:gd name="connsiteX17" fmla="*/ 432590 w 609614"/>
                <a:gd name="connsiteY17" fmla="*/ 451689 h 608697"/>
                <a:gd name="connsiteX18" fmla="*/ 393331 w 609614"/>
                <a:gd name="connsiteY18" fmla="*/ 412384 h 608697"/>
                <a:gd name="connsiteX19" fmla="*/ 432590 w 609614"/>
                <a:gd name="connsiteY19" fmla="*/ 373079 h 608697"/>
                <a:gd name="connsiteX20" fmla="*/ 334338 w 609614"/>
                <a:gd name="connsiteY20" fmla="*/ 324029 h 608697"/>
                <a:gd name="connsiteX21" fmla="*/ 324475 w 609614"/>
                <a:gd name="connsiteY21" fmla="*/ 333880 h 608697"/>
                <a:gd name="connsiteX22" fmla="*/ 334338 w 609614"/>
                <a:gd name="connsiteY22" fmla="*/ 343639 h 608697"/>
                <a:gd name="connsiteX23" fmla="*/ 344109 w 609614"/>
                <a:gd name="connsiteY23" fmla="*/ 333880 h 608697"/>
                <a:gd name="connsiteX24" fmla="*/ 334338 w 609614"/>
                <a:gd name="connsiteY24" fmla="*/ 324029 h 608697"/>
                <a:gd name="connsiteX25" fmla="*/ 334338 w 609614"/>
                <a:gd name="connsiteY25" fmla="*/ 304419 h 608697"/>
                <a:gd name="connsiteX26" fmla="*/ 363835 w 609614"/>
                <a:gd name="connsiteY26" fmla="*/ 333880 h 608697"/>
                <a:gd name="connsiteX27" fmla="*/ 334338 w 609614"/>
                <a:gd name="connsiteY27" fmla="*/ 363341 h 608697"/>
                <a:gd name="connsiteX28" fmla="*/ 304842 w 609614"/>
                <a:gd name="connsiteY28" fmla="*/ 333880 h 608697"/>
                <a:gd name="connsiteX29" fmla="*/ 334338 w 609614"/>
                <a:gd name="connsiteY29" fmla="*/ 304419 h 608697"/>
                <a:gd name="connsiteX30" fmla="*/ 176978 w 609614"/>
                <a:gd name="connsiteY30" fmla="*/ 304410 h 608697"/>
                <a:gd name="connsiteX31" fmla="*/ 167115 w 609614"/>
                <a:gd name="connsiteY31" fmla="*/ 314157 h 608697"/>
                <a:gd name="connsiteX32" fmla="*/ 176978 w 609614"/>
                <a:gd name="connsiteY32" fmla="*/ 323996 h 608697"/>
                <a:gd name="connsiteX33" fmla="*/ 186841 w 609614"/>
                <a:gd name="connsiteY33" fmla="*/ 314157 h 608697"/>
                <a:gd name="connsiteX34" fmla="*/ 176978 w 609614"/>
                <a:gd name="connsiteY34" fmla="*/ 304410 h 608697"/>
                <a:gd name="connsiteX35" fmla="*/ 176978 w 609614"/>
                <a:gd name="connsiteY35" fmla="*/ 284731 h 608697"/>
                <a:gd name="connsiteX36" fmla="*/ 206475 w 609614"/>
                <a:gd name="connsiteY36" fmla="*/ 314157 h 608697"/>
                <a:gd name="connsiteX37" fmla="*/ 176978 w 609614"/>
                <a:gd name="connsiteY37" fmla="*/ 343583 h 608697"/>
                <a:gd name="connsiteX38" fmla="*/ 147482 w 609614"/>
                <a:gd name="connsiteY38" fmla="*/ 314157 h 608697"/>
                <a:gd name="connsiteX39" fmla="*/ 176978 w 609614"/>
                <a:gd name="connsiteY39" fmla="*/ 284731 h 608697"/>
                <a:gd name="connsiteX40" fmla="*/ 196594 w 609614"/>
                <a:gd name="connsiteY40" fmla="*/ 137442 h 608697"/>
                <a:gd name="connsiteX41" fmla="*/ 157327 w 609614"/>
                <a:gd name="connsiteY41" fmla="*/ 176731 h 608697"/>
                <a:gd name="connsiteX42" fmla="*/ 196594 w 609614"/>
                <a:gd name="connsiteY42" fmla="*/ 216020 h 608697"/>
                <a:gd name="connsiteX43" fmla="*/ 235953 w 609614"/>
                <a:gd name="connsiteY43" fmla="*/ 176731 h 608697"/>
                <a:gd name="connsiteX44" fmla="*/ 196594 w 609614"/>
                <a:gd name="connsiteY44" fmla="*/ 137442 h 608697"/>
                <a:gd name="connsiteX45" fmla="*/ 196594 w 609614"/>
                <a:gd name="connsiteY45" fmla="*/ 117844 h 608697"/>
                <a:gd name="connsiteX46" fmla="*/ 255587 w 609614"/>
                <a:gd name="connsiteY46" fmla="*/ 176731 h 608697"/>
                <a:gd name="connsiteX47" fmla="*/ 196594 w 609614"/>
                <a:gd name="connsiteY47" fmla="*/ 235618 h 608697"/>
                <a:gd name="connsiteX48" fmla="*/ 137602 w 609614"/>
                <a:gd name="connsiteY48" fmla="*/ 176731 h 608697"/>
                <a:gd name="connsiteX49" fmla="*/ 196594 w 609614"/>
                <a:gd name="connsiteY49" fmla="*/ 117844 h 608697"/>
                <a:gd name="connsiteX50" fmla="*/ 186857 w 609614"/>
                <a:gd name="connsiteY50" fmla="*/ 88364 h 608697"/>
                <a:gd name="connsiteX51" fmla="*/ 88497 w 609614"/>
                <a:gd name="connsiteY51" fmla="*/ 186576 h 608697"/>
                <a:gd name="connsiteX52" fmla="*/ 88497 w 609614"/>
                <a:gd name="connsiteY52" fmla="*/ 196333 h 608697"/>
                <a:gd name="connsiteX53" fmla="*/ 412985 w 609614"/>
                <a:gd name="connsiteY53" fmla="*/ 520333 h 608697"/>
                <a:gd name="connsiteX54" fmla="*/ 521117 w 609614"/>
                <a:gd name="connsiteY54" fmla="*/ 412364 h 608697"/>
                <a:gd name="connsiteX55" fmla="*/ 412985 w 609614"/>
                <a:gd name="connsiteY55" fmla="*/ 304395 h 608697"/>
                <a:gd name="connsiteX56" fmla="*/ 403122 w 609614"/>
                <a:gd name="connsiteY56" fmla="*/ 304395 h 608697"/>
                <a:gd name="connsiteX57" fmla="*/ 285125 w 609614"/>
                <a:gd name="connsiteY57" fmla="*/ 186576 h 608697"/>
                <a:gd name="connsiteX58" fmla="*/ 186857 w 609614"/>
                <a:gd name="connsiteY58" fmla="*/ 88364 h 608697"/>
                <a:gd name="connsiteX59" fmla="*/ 481843 w 609614"/>
                <a:gd name="connsiteY59" fmla="*/ 39298 h 608697"/>
                <a:gd name="connsiteX60" fmla="*/ 452344 w 609614"/>
                <a:gd name="connsiteY60" fmla="*/ 68749 h 608697"/>
                <a:gd name="connsiteX61" fmla="*/ 481843 w 609614"/>
                <a:gd name="connsiteY61" fmla="*/ 98199 h 608697"/>
                <a:gd name="connsiteX62" fmla="*/ 511343 w 609614"/>
                <a:gd name="connsiteY62" fmla="*/ 127650 h 608697"/>
                <a:gd name="connsiteX63" fmla="*/ 540843 w 609614"/>
                <a:gd name="connsiteY63" fmla="*/ 157100 h 608697"/>
                <a:gd name="connsiteX64" fmla="*/ 570343 w 609614"/>
                <a:gd name="connsiteY64" fmla="*/ 127650 h 608697"/>
                <a:gd name="connsiteX65" fmla="*/ 570343 w 609614"/>
                <a:gd name="connsiteY65" fmla="*/ 115501 h 608697"/>
                <a:gd name="connsiteX66" fmla="*/ 494012 w 609614"/>
                <a:gd name="connsiteY66" fmla="*/ 39298 h 608697"/>
                <a:gd name="connsiteX67" fmla="*/ 471979 w 609614"/>
                <a:gd name="connsiteY67" fmla="*/ 0 h 608697"/>
                <a:gd name="connsiteX68" fmla="*/ 491615 w 609614"/>
                <a:gd name="connsiteY68" fmla="*/ 0 h 608697"/>
                <a:gd name="connsiteX69" fmla="*/ 491615 w 609614"/>
                <a:gd name="connsiteY69" fmla="*/ 19603 h 608697"/>
                <a:gd name="connsiteX70" fmla="*/ 494012 w 609614"/>
                <a:gd name="connsiteY70" fmla="*/ 19603 h 608697"/>
                <a:gd name="connsiteX71" fmla="*/ 514017 w 609614"/>
                <a:gd name="connsiteY71" fmla="*/ 21720 h 608697"/>
                <a:gd name="connsiteX72" fmla="*/ 522221 w 609614"/>
                <a:gd name="connsiteY72" fmla="*/ 5430 h 608697"/>
                <a:gd name="connsiteX73" fmla="*/ 539737 w 609614"/>
                <a:gd name="connsiteY73" fmla="*/ 14173 h 608697"/>
                <a:gd name="connsiteX74" fmla="*/ 532915 w 609614"/>
                <a:gd name="connsiteY74" fmla="*/ 27978 h 608697"/>
                <a:gd name="connsiteX75" fmla="*/ 549693 w 609614"/>
                <a:gd name="connsiteY75" fmla="*/ 37549 h 608697"/>
                <a:gd name="connsiteX76" fmla="*/ 584079 w 609614"/>
                <a:gd name="connsiteY76" fmla="*/ 11780 h 608697"/>
                <a:gd name="connsiteX77" fmla="*/ 595878 w 609614"/>
                <a:gd name="connsiteY77" fmla="*/ 27518 h 608697"/>
                <a:gd name="connsiteX78" fmla="*/ 564627 w 609614"/>
                <a:gd name="connsiteY78" fmla="*/ 50894 h 608697"/>
                <a:gd name="connsiteX79" fmla="*/ 581682 w 609614"/>
                <a:gd name="connsiteY79" fmla="*/ 76663 h 608697"/>
                <a:gd name="connsiteX80" fmla="*/ 595417 w 609614"/>
                <a:gd name="connsiteY80" fmla="*/ 69761 h 608697"/>
                <a:gd name="connsiteX81" fmla="*/ 604175 w 609614"/>
                <a:gd name="connsiteY81" fmla="*/ 87339 h 608697"/>
                <a:gd name="connsiteX82" fmla="*/ 587858 w 609614"/>
                <a:gd name="connsiteY82" fmla="*/ 95530 h 608697"/>
                <a:gd name="connsiteX83" fmla="*/ 589978 w 609614"/>
                <a:gd name="connsiteY83" fmla="*/ 115501 h 608697"/>
                <a:gd name="connsiteX84" fmla="*/ 589978 w 609614"/>
                <a:gd name="connsiteY84" fmla="*/ 117802 h 608697"/>
                <a:gd name="connsiteX85" fmla="*/ 609614 w 609614"/>
                <a:gd name="connsiteY85" fmla="*/ 117802 h 608697"/>
                <a:gd name="connsiteX86" fmla="*/ 609614 w 609614"/>
                <a:gd name="connsiteY86" fmla="*/ 137405 h 608697"/>
                <a:gd name="connsiteX87" fmla="*/ 588964 w 609614"/>
                <a:gd name="connsiteY87" fmla="*/ 137405 h 608697"/>
                <a:gd name="connsiteX88" fmla="*/ 577349 w 609614"/>
                <a:gd name="connsiteY88" fmla="*/ 160045 h 608697"/>
                <a:gd name="connsiteX89" fmla="*/ 596892 w 609614"/>
                <a:gd name="connsiteY89" fmla="*/ 179556 h 608697"/>
                <a:gd name="connsiteX90" fmla="*/ 582972 w 609614"/>
                <a:gd name="connsiteY90" fmla="*/ 193453 h 608697"/>
                <a:gd name="connsiteX91" fmla="*/ 561493 w 609614"/>
                <a:gd name="connsiteY91" fmla="*/ 172009 h 608697"/>
                <a:gd name="connsiteX92" fmla="*/ 540843 w 609614"/>
                <a:gd name="connsiteY92" fmla="*/ 176703 h 608697"/>
                <a:gd name="connsiteX93" fmla="*/ 540843 w 609614"/>
                <a:gd name="connsiteY93" fmla="*/ 216001 h 608697"/>
                <a:gd name="connsiteX94" fmla="*/ 521115 w 609614"/>
                <a:gd name="connsiteY94" fmla="*/ 216001 h 608697"/>
                <a:gd name="connsiteX95" fmla="*/ 521115 w 609614"/>
                <a:gd name="connsiteY95" fmla="*/ 172562 h 608697"/>
                <a:gd name="connsiteX96" fmla="*/ 506181 w 609614"/>
                <a:gd name="connsiteY96" fmla="*/ 162438 h 608697"/>
                <a:gd name="connsiteX97" fmla="*/ 487282 w 609614"/>
                <a:gd name="connsiteY97" fmla="*/ 175046 h 608697"/>
                <a:gd name="connsiteX98" fmla="*/ 476312 w 609614"/>
                <a:gd name="connsiteY98" fmla="*/ 158757 h 608697"/>
                <a:gd name="connsiteX99" fmla="*/ 495303 w 609614"/>
                <a:gd name="connsiteY99" fmla="*/ 146056 h 608697"/>
                <a:gd name="connsiteX100" fmla="*/ 491615 w 609614"/>
                <a:gd name="connsiteY100" fmla="*/ 127650 h 608697"/>
                <a:gd name="connsiteX101" fmla="*/ 486268 w 609614"/>
                <a:gd name="connsiteY101" fmla="*/ 118998 h 608697"/>
                <a:gd name="connsiteX102" fmla="*/ 470320 w 609614"/>
                <a:gd name="connsiteY102" fmla="*/ 142927 h 608697"/>
                <a:gd name="connsiteX103" fmla="*/ 454003 w 609614"/>
                <a:gd name="connsiteY103" fmla="*/ 131975 h 608697"/>
                <a:gd name="connsiteX104" fmla="*/ 465434 w 609614"/>
                <a:gd name="connsiteY104" fmla="*/ 114765 h 608697"/>
                <a:gd name="connsiteX105" fmla="*/ 452989 w 609614"/>
                <a:gd name="connsiteY105" fmla="*/ 108323 h 608697"/>
                <a:gd name="connsiteX106" fmla="*/ 425886 w 609614"/>
                <a:gd name="connsiteY106" fmla="*/ 117250 h 608697"/>
                <a:gd name="connsiteX107" fmla="*/ 419710 w 609614"/>
                <a:gd name="connsiteY107" fmla="*/ 98659 h 608697"/>
                <a:gd name="connsiteX108" fmla="*/ 438977 w 609614"/>
                <a:gd name="connsiteY108" fmla="*/ 92309 h 608697"/>
                <a:gd name="connsiteX109" fmla="*/ 433445 w 609614"/>
                <a:gd name="connsiteY109" fmla="*/ 76571 h 608697"/>
                <a:gd name="connsiteX110" fmla="*/ 400811 w 609614"/>
                <a:gd name="connsiteY110" fmla="*/ 68380 h 608697"/>
                <a:gd name="connsiteX111" fmla="*/ 405513 w 609614"/>
                <a:gd name="connsiteY111" fmla="*/ 49422 h 608697"/>
                <a:gd name="connsiteX112" fmla="*/ 434367 w 609614"/>
                <a:gd name="connsiteY112" fmla="*/ 56600 h 608697"/>
                <a:gd name="connsiteX113" fmla="*/ 441834 w 609614"/>
                <a:gd name="connsiteY113" fmla="*/ 40310 h 608697"/>
                <a:gd name="connsiteX114" fmla="*/ 433722 w 609614"/>
                <a:gd name="connsiteY114" fmla="*/ 24021 h 608697"/>
                <a:gd name="connsiteX115" fmla="*/ 451237 w 609614"/>
                <a:gd name="connsiteY115" fmla="*/ 15277 h 608697"/>
                <a:gd name="connsiteX116" fmla="*/ 456953 w 609614"/>
                <a:gd name="connsiteY116" fmla="*/ 26598 h 608697"/>
                <a:gd name="connsiteX117" fmla="*/ 471979 w 609614"/>
                <a:gd name="connsiteY117" fmla="*/ 20615 h 608697"/>
                <a:gd name="connsiteX118" fmla="*/ 137631 w 609614"/>
                <a:gd name="connsiteY118" fmla="*/ 0 h 608697"/>
                <a:gd name="connsiteX119" fmla="*/ 157358 w 609614"/>
                <a:gd name="connsiteY119" fmla="*/ 0 h 608697"/>
                <a:gd name="connsiteX120" fmla="*/ 157358 w 609614"/>
                <a:gd name="connsiteY120" fmla="*/ 72624 h 608697"/>
                <a:gd name="connsiteX121" fmla="*/ 186857 w 609614"/>
                <a:gd name="connsiteY121" fmla="*/ 68758 h 608697"/>
                <a:gd name="connsiteX122" fmla="*/ 198288 w 609614"/>
                <a:gd name="connsiteY122" fmla="*/ 69310 h 608697"/>
                <a:gd name="connsiteX123" fmla="*/ 206677 w 609614"/>
                <a:gd name="connsiteY123" fmla="*/ 27522 h 608697"/>
                <a:gd name="connsiteX124" fmla="*/ 225943 w 609614"/>
                <a:gd name="connsiteY124" fmla="*/ 31388 h 608697"/>
                <a:gd name="connsiteX125" fmla="*/ 217647 w 609614"/>
                <a:gd name="connsiteY125" fmla="*/ 72900 h 608697"/>
                <a:gd name="connsiteX126" fmla="*/ 244657 w 609614"/>
                <a:gd name="connsiteY126" fmla="*/ 83946 h 608697"/>
                <a:gd name="connsiteX127" fmla="*/ 277474 w 609614"/>
                <a:gd name="connsiteY127" fmla="*/ 42985 h 608697"/>
                <a:gd name="connsiteX128" fmla="*/ 292869 w 609614"/>
                <a:gd name="connsiteY128" fmla="*/ 55227 h 608697"/>
                <a:gd name="connsiteX129" fmla="*/ 260973 w 609614"/>
                <a:gd name="connsiteY129" fmla="*/ 94991 h 608697"/>
                <a:gd name="connsiteX130" fmla="*/ 279871 w 609614"/>
                <a:gd name="connsiteY130" fmla="*/ 114413 h 608697"/>
                <a:gd name="connsiteX131" fmla="*/ 349562 w 609614"/>
                <a:gd name="connsiteY131" fmla="*/ 79619 h 608697"/>
                <a:gd name="connsiteX132" fmla="*/ 358412 w 609614"/>
                <a:gd name="connsiteY132" fmla="*/ 97108 h 608697"/>
                <a:gd name="connsiteX133" fmla="*/ 290749 w 609614"/>
                <a:gd name="connsiteY133" fmla="*/ 130889 h 608697"/>
                <a:gd name="connsiteX134" fmla="*/ 302825 w 609614"/>
                <a:gd name="connsiteY134" fmla="*/ 165498 h 608697"/>
                <a:gd name="connsiteX135" fmla="*/ 352420 w 609614"/>
                <a:gd name="connsiteY135" fmla="*/ 157214 h 608697"/>
                <a:gd name="connsiteX136" fmla="*/ 355554 w 609614"/>
                <a:gd name="connsiteY136" fmla="*/ 176635 h 608697"/>
                <a:gd name="connsiteX137" fmla="*/ 304761 w 609614"/>
                <a:gd name="connsiteY137" fmla="*/ 185011 h 608697"/>
                <a:gd name="connsiteX138" fmla="*/ 304853 w 609614"/>
                <a:gd name="connsiteY138" fmla="*/ 186576 h 608697"/>
                <a:gd name="connsiteX139" fmla="*/ 322829 w 609614"/>
                <a:gd name="connsiteY139" fmla="*/ 243000 h 608697"/>
                <a:gd name="connsiteX140" fmla="*/ 347073 w 609614"/>
                <a:gd name="connsiteY140" fmla="*/ 218884 h 608697"/>
                <a:gd name="connsiteX141" fmla="*/ 360901 w 609614"/>
                <a:gd name="connsiteY141" fmla="*/ 232783 h 608697"/>
                <a:gd name="connsiteX142" fmla="*/ 335827 w 609614"/>
                <a:gd name="connsiteY142" fmla="*/ 257820 h 608697"/>
                <a:gd name="connsiteX143" fmla="*/ 388280 w 609614"/>
                <a:gd name="connsiteY143" fmla="*/ 283500 h 608697"/>
                <a:gd name="connsiteX144" fmla="*/ 433911 w 609614"/>
                <a:gd name="connsiteY144" fmla="*/ 201396 h 608697"/>
                <a:gd name="connsiteX145" fmla="*/ 451057 w 609614"/>
                <a:gd name="connsiteY145" fmla="*/ 210968 h 608697"/>
                <a:gd name="connsiteX146" fmla="*/ 410035 w 609614"/>
                <a:gd name="connsiteY146" fmla="*/ 284697 h 608697"/>
                <a:gd name="connsiteX147" fmla="*/ 412985 w 609614"/>
                <a:gd name="connsiteY147" fmla="*/ 284697 h 608697"/>
                <a:gd name="connsiteX148" fmla="*/ 465438 w 609614"/>
                <a:gd name="connsiteY148" fmla="*/ 296110 h 608697"/>
                <a:gd name="connsiteX149" fmla="*/ 493001 w 609614"/>
                <a:gd name="connsiteY149" fmla="*/ 250272 h 608697"/>
                <a:gd name="connsiteX150" fmla="*/ 509871 w 609614"/>
                <a:gd name="connsiteY150" fmla="*/ 260305 h 608697"/>
                <a:gd name="connsiteX151" fmla="*/ 482769 w 609614"/>
                <a:gd name="connsiteY151" fmla="*/ 305591 h 608697"/>
                <a:gd name="connsiteX152" fmla="*/ 518075 w 609614"/>
                <a:gd name="connsiteY152" fmla="*/ 339924 h 608697"/>
                <a:gd name="connsiteX153" fmla="*/ 576244 w 609614"/>
                <a:gd name="connsiteY153" fmla="*/ 314980 h 608697"/>
                <a:gd name="connsiteX154" fmla="*/ 583987 w 609614"/>
                <a:gd name="connsiteY154" fmla="*/ 333021 h 608697"/>
                <a:gd name="connsiteX155" fmla="*/ 527939 w 609614"/>
                <a:gd name="connsiteY155" fmla="*/ 357045 h 608697"/>
                <a:gd name="connsiteX156" fmla="*/ 540845 w 609614"/>
                <a:gd name="connsiteY156" fmla="*/ 412364 h 608697"/>
                <a:gd name="connsiteX157" fmla="*/ 609614 w 609614"/>
                <a:gd name="connsiteY157" fmla="*/ 412364 h 608697"/>
                <a:gd name="connsiteX158" fmla="*/ 609614 w 609614"/>
                <a:gd name="connsiteY158" fmla="*/ 431970 h 608697"/>
                <a:gd name="connsiteX159" fmla="*/ 539186 w 609614"/>
                <a:gd name="connsiteY159" fmla="*/ 431970 h 608697"/>
                <a:gd name="connsiteX160" fmla="*/ 529322 w 609614"/>
                <a:gd name="connsiteY160" fmla="*/ 464922 h 608697"/>
                <a:gd name="connsiteX161" fmla="*/ 585646 w 609614"/>
                <a:gd name="connsiteY161" fmla="*/ 502384 h 608697"/>
                <a:gd name="connsiteX162" fmla="*/ 574676 w 609614"/>
                <a:gd name="connsiteY162" fmla="*/ 518769 h 608697"/>
                <a:gd name="connsiteX163" fmla="*/ 519827 w 609614"/>
                <a:gd name="connsiteY163" fmla="*/ 482226 h 608697"/>
                <a:gd name="connsiteX164" fmla="*/ 504432 w 609614"/>
                <a:gd name="connsiteY164" fmla="*/ 501372 h 608697"/>
                <a:gd name="connsiteX165" fmla="*/ 529045 w 609614"/>
                <a:gd name="connsiteY165" fmla="*/ 534140 h 608697"/>
                <a:gd name="connsiteX166" fmla="*/ 513282 w 609614"/>
                <a:gd name="connsiteY166" fmla="*/ 545922 h 608697"/>
                <a:gd name="connsiteX167" fmla="*/ 489590 w 609614"/>
                <a:gd name="connsiteY167" fmla="*/ 514350 h 608697"/>
                <a:gd name="connsiteX168" fmla="*/ 467097 w 609614"/>
                <a:gd name="connsiteY168" fmla="*/ 527881 h 608697"/>
                <a:gd name="connsiteX169" fmla="*/ 490604 w 609614"/>
                <a:gd name="connsiteY169" fmla="*/ 574916 h 608697"/>
                <a:gd name="connsiteX170" fmla="*/ 472997 w 609614"/>
                <a:gd name="connsiteY170" fmla="*/ 583661 h 608697"/>
                <a:gd name="connsiteX171" fmla="*/ 448568 w 609614"/>
                <a:gd name="connsiteY171" fmla="*/ 534877 h 608697"/>
                <a:gd name="connsiteX172" fmla="*/ 412985 w 609614"/>
                <a:gd name="connsiteY172" fmla="*/ 540031 h 608697"/>
                <a:gd name="connsiteX173" fmla="*/ 403122 w 609614"/>
                <a:gd name="connsiteY173" fmla="*/ 539755 h 608697"/>
                <a:gd name="connsiteX174" fmla="*/ 403122 w 609614"/>
                <a:gd name="connsiteY174" fmla="*/ 608697 h 608697"/>
                <a:gd name="connsiteX175" fmla="*/ 383486 w 609614"/>
                <a:gd name="connsiteY175" fmla="*/ 608697 h 608697"/>
                <a:gd name="connsiteX176" fmla="*/ 383486 w 609614"/>
                <a:gd name="connsiteY176" fmla="*/ 538650 h 608697"/>
                <a:gd name="connsiteX177" fmla="*/ 351406 w 609614"/>
                <a:gd name="connsiteY177" fmla="*/ 534416 h 608697"/>
                <a:gd name="connsiteX178" fmla="*/ 343939 w 609614"/>
                <a:gd name="connsiteY178" fmla="*/ 571419 h 608697"/>
                <a:gd name="connsiteX179" fmla="*/ 324672 w 609614"/>
                <a:gd name="connsiteY179" fmla="*/ 567553 h 608697"/>
                <a:gd name="connsiteX180" fmla="*/ 332139 w 609614"/>
                <a:gd name="connsiteY180" fmla="*/ 530366 h 608697"/>
                <a:gd name="connsiteX181" fmla="*/ 292869 w 609614"/>
                <a:gd name="connsiteY181" fmla="*/ 518400 h 608697"/>
                <a:gd name="connsiteX182" fmla="*/ 274801 w 609614"/>
                <a:gd name="connsiteY182" fmla="*/ 572615 h 608697"/>
                <a:gd name="connsiteX183" fmla="*/ 256180 w 609614"/>
                <a:gd name="connsiteY183" fmla="*/ 566356 h 608697"/>
                <a:gd name="connsiteX184" fmla="*/ 274709 w 609614"/>
                <a:gd name="connsiteY184" fmla="*/ 510945 h 608697"/>
                <a:gd name="connsiteX185" fmla="*/ 239955 w 609614"/>
                <a:gd name="connsiteY185" fmla="*/ 493272 h 608697"/>
                <a:gd name="connsiteX186" fmla="*/ 195154 w 609614"/>
                <a:gd name="connsiteY186" fmla="*/ 564883 h 608697"/>
                <a:gd name="connsiteX187" fmla="*/ 178468 w 609614"/>
                <a:gd name="connsiteY187" fmla="*/ 554482 h 608697"/>
                <a:gd name="connsiteX188" fmla="*/ 223270 w 609614"/>
                <a:gd name="connsiteY188" fmla="*/ 482871 h 608697"/>
                <a:gd name="connsiteX189" fmla="*/ 198472 w 609614"/>
                <a:gd name="connsiteY189" fmla="*/ 464830 h 608697"/>
                <a:gd name="connsiteX190" fmla="*/ 155054 w 609614"/>
                <a:gd name="connsiteY190" fmla="*/ 516836 h 608697"/>
                <a:gd name="connsiteX191" fmla="*/ 139935 w 609614"/>
                <a:gd name="connsiteY191" fmla="*/ 504317 h 608697"/>
                <a:gd name="connsiteX192" fmla="*/ 183446 w 609614"/>
                <a:gd name="connsiteY192" fmla="*/ 452128 h 608697"/>
                <a:gd name="connsiteX193" fmla="*/ 161875 w 609614"/>
                <a:gd name="connsiteY193" fmla="*/ 430957 h 608697"/>
                <a:gd name="connsiteX194" fmla="*/ 133298 w 609614"/>
                <a:gd name="connsiteY194" fmla="*/ 450011 h 608697"/>
                <a:gd name="connsiteX195" fmla="*/ 122420 w 609614"/>
                <a:gd name="connsiteY195" fmla="*/ 433626 h 608697"/>
                <a:gd name="connsiteX196" fmla="*/ 148693 w 609614"/>
                <a:gd name="connsiteY196" fmla="*/ 416138 h 608697"/>
                <a:gd name="connsiteX197" fmla="*/ 126200 w 609614"/>
                <a:gd name="connsiteY197" fmla="*/ 386039 h 608697"/>
                <a:gd name="connsiteX198" fmla="*/ 74300 w 609614"/>
                <a:gd name="connsiteY198" fmla="*/ 420556 h 608697"/>
                <a:gd name="connsiteX199" fmla="*/ 63422 w 609614"/>
                <a:gd name="connsiteY199" fmla="*/ 404172 h 608697"/>
                <a:gd name="connsiteX200" fmla="*/ 115783 w 609614"/>
                <a:gd name="connsiteY200" fmla="*/ 369287 h 608697"/>
                <a:gd name="connsiteX201" fmla="*/ 100020 w 609614"/>
                <a:gd name="connsiteY201" fmla="*/ 339096 h 608697"/>
                <a:gd name="connsiteX202" fmla="*/ 33924 w 609614"/>
                <a:gd name="connsiteY202" fmla="*/ 372048 h 608697"/>
                <a:gd name="connsiteX203" fmla="*/ 25166 w 609614"/>
                <a:gd name="connsiteY203" fmla="*/ 354467 h 608697"/>
                <a:gd name="connsiteX204" fmla="*/ 92368 w 609614"/>
                <a:gd name="connsiteY204" fmla="*/ 320963 h 608697"/>
                <a:gd name="connsiteX205" fmla="*/ 83703 w 609614"/>
                <a:gd name="connsiteY205" fmla="*/ 296295 h 608697"/>
                <a:gd name="connsiteX206" fmla="*/ 22401 w 609614"/>
                <a:gd name="connsiteY206" fmla="*/ 313783 h 608697"/>
                <a:gd name="connsiteX207" fmla="*/ 16962 w 609614"/>
                <a:gd name="connsiteY207" fmla="*/ 294914 h 608697"/>
                <a:gd name="connsiteX208" fmla="*/ 78541 w 609614"/>
                <a:gd name="connsiteY208" fmla="*/ 277333 h 608697"/>
                <a:gd name="connsiteX209" fmla="*/ 71350 w 609614"/>
                <a:gd name="connsiteY209" fmla="*/ 237293 h 608697"/>
                <a:gd name="connsiteX210" fmla="*/ 31435 w 609614"/>
                <a:gd name="connsiteY210" fmla="*/ 245301 h 608697"/>
                <a:gd name="connsiteX211" fmla="*/ 27563 w 609614"/>
                <a:gd name="connsiteY211" fmla="*/ 225972 h 608697"/>
                <a:gd name="connsiteX212" fmla="*/ 69599 w 609614"/>
                <a:gd name="connsiteY212" fmla="*/ 217596 h 608697"/>
                <a:gd name="connsiteX213" fmla="*/ 68861 w 609614"/>
                <a:gd name="connsiteY213" fmla="*/ 196333 h 608697"/>
                <a:gd name="connsiteX214" fmla="*/ 68861 w 609614"/>
                <a:gd name="connsiteY214" fmla="*/ 186576 h 608697"/>
                <a:gd name="connsiteX215" fmla="*/ 0 w 609614"/>
                <a:gd name="connsiteY215" fmla="*/ 186576 h 608697"/>
                <a:gd name="connsiteX216" fmla="*/ 0 w 609614"/>
                <a:gd name="connsiteY216" fmla="*/ 166879 h 608697"/>
                <a:gd name="connsiteX217" fmla="*/ 70613 w 609614"/>
                <a:gd name="connsiteY217" fmla="*/ 166879 h 608697"/>
                <a:gd name="connsiteX218" fmla="*/ 81122 w 609614"/>
                <a:gd name="connsiteY218" fmla="*/ 134479 h 608697"/>
                <a:gd name="connsiteX219" fmla="*/ 53559 w 609614"/>
                <a:gd name="connsiteY219" fmla="*/ 116161 h 608697"/>
                <a:gd name="connsiteX220" fmla="*/ 64436 w 609614"/>
                <a:gd name="connsiteY220" fmla="*/ 99869 h 608697"/>
                <a:gd name="connsiteX221" fmla="*/ 91262 w 609614"/>
                <a:gd name="connsiteY221" fmla="*/ 117726 h 608697"/>
                <a:gd name="connsiteX222" fmla="*/ 106841 w 609614"/>
                <a:gd name="connsiteY222" fmla="*/ 100146 h 608697"/>
                <a:gd name="connsiteX223" fmla="*/ 61302 w 609614"/>
                <a:gd name="connsiteY223" fmla="*/ 45563 h 608697"/>
                <a:gd name="connsiteX224" fmla="*/ 76420 w 609614"/>
                <a:gd name="connsiteY224" fmla="*/ 32952 h 608697"/>
                <a:gd name="connsiteX225" fmla="*/ 122328 w 609614"/>
                <a:gd name="connsiteY225" fmla="*/ 87996 h 608697"/>
                <a:gd name="connsiteX226" fmla="*/ 137631 w 609614"/>
                <a:gd name="connsiteY226" fmla="*/ 79619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609614" h="608697">
                  <a:moveTo>
                    <a:pt x="275357" y="402500"/>
                  </a:moveTo>
                  <a:cubicBezTo>
                    <a:pt x="264473" y="402500"/>
                    <a:pt x="255618" y="411339"/>
                    <a:pt x="255618" y="422204"/>
                  </a:cubicBezTo>
                  <a:cubicBezTo>
                    <a:pt x="255618" y="432976"/>
                    <a:pt x="264473" y="441815"/>
                    <a:pt x="275357" y="441815"/>
                  </a:cubicBezTo>
                  <a:cubicBezTo>
                    <a:pt x="286149" y="441815"/>
                    <a:pt x="295004" y="432976"/>
                    <a:pt x="295004" y="422204"/>
                  </a:cubicBezTo>
                  <a:cubicBezTo>
                    <a:pt x="295004" y="411339"/>
                    <a:pt x="286149" y="402500"/>
                    <a:pt x="275357" y="402500"/>
                  </a:cubicBezTo>
                  <a:close/>
                  <a:moveTo>
                    <a:pt x="432590" y="392778"/>
                  </a:moveTo>
                  <a:cubicBezTo>
                    <a:pt x="421808" y="392778"/>
                    <a:pt x="412961" y="401522"/>
                    <a:pt x="412961" y="412384"/>
                  </a:cubicBezTo>
                  <a:cubicBezTo>
                    <a:pt x="412961" y="423246"/>
                    <a:pt x="421808" y="431990"/>
                    <a:pt x="432590" y="431990"/>
                  </a:cubicBezTo>
                  <a:cubicBezTo>
                    <a:pt x="443465" y="431990"/>
                    <a:pt x="452312" y="423246"/>
                    <a:pt x="452312" y="412384"/>
                  </a:cubicBezTo>
                  <a:cubicBezTo>
                    <a:pt x="452312" y="401522"/>
                    <a:pt x="443465" y="392778"/>
                    <a:pt x="432590" y="392778"/>
                  </a:cubicBezTo>
                  <a:close/>
                  <a:moveTo>
                    <a:pt x="275357" y="382888"/>
                  </a:moveTo>
                  <a:cubicBezTo>
                    <a:pt x="297033" y="382888"/>
                    <a:pt x="314651" y="400474"/>
                    <a:pt x="314651" y="422204"/>
                  </a:cubicBezTo>
                  <a:cubicBezTo>
                    <a:pt x="314651" y="443841"/>
                    <a:pt x="297033" y="461427"/>
                    <a:pt x="275357" y="461427"/>
                  </a:cubicBezTo>
                  <a:cubicBezTo>
                    <a:pt x="253588" y="461427"/>
                    <a:pt x="235971" y="443841"/>
                    <a:pt x="235971" y="422204"/>
                  </a:cubicBezTo>
                  <a:cubicBezTo>
                    <a:pt x="235971" y="400474"/>
                    <a:pt x="253588" y="382888"/>
                    <a:pt x="275357" y="382888"/>
                  </a:cubicBezTo>
                  <a:close/>
                  <a:moveTo>
                    <a:pt x="432590" y="373079"/>
                  </a:moveTo>
                  <a:cubicBezTo>
                    <a:pt x="454339" y="373079"/>
                    <a:pt x="471941" y="390752"/>
                    <a:pt x="471941" y="412384"/>
                  </a:cubicBezTo>
                  <a:cubicBezTo>
                    <a:pt x="471941" y="434016"/>
                    <a:pt x="454339" y="451689"/>
                    <a:pt x="432590" y="451689"/>
                  </a:cubicBezTo>
                  <a:cubicBezTo>
                    <a:pt x="410933" y="451689"/>
                    <a:pt x="393331" y="434016"/>
                    <a:pt x="393331" y="412384"/>
                  </a:cubicBezTo>
                  <a:cubicBezTo>
                    <a:pt x="393331" y="390752"/>
                    <a:pt x="410933" y="373079"/>
                    <a:pt x="432590" y="373079"/>
                  </a:cubicBezTo>
                  <a:close/>
                  <a:moveTo>
                    <a:pt x="334338" y="324029"/>
                  </a:moveTo>
                  <a:cubicBezTo>
                    <a:pt x="328900" y="324029"/>
                    <a:pt x="324475" y="328448"/>
                    <a:pt x="324475" y="333880"/>
                  </a:cubicBezTo>
                  <a:cubicBezTo>
                    <a:pt x="324475" y="339312"/>
                    <a:pt x="328900" y="343639"/>
                    <a:pt x="334338" y="343639"/>
                  </a:cubicBezTo>
                  <a:cubicBezTo>
                    <a:pt x="339777" y="343639"/>
                    <a:pt x="344109" y="339312"/>
                    <a:pt x="344109" y="333880"/>
                  </a:cubicBezTo>
                  <a:cubicBezTo>
                    <a:pt x="344109" y="328448"/>
                    <a:pt x="339777" y="324029"/>
                    <a:pt x="334338" y="324029"/>
                  </a:cubicBezTo>
                  <a:close/>
                  <a:moveTo>
                    <a:pt x="334338" y="304419"/>
                  </a:moveTo>
                  <a:cubicBezTo>
                    <a:pt x="350561" y="304419"/>
                    <a:pt x="363835" y="317584"/>
                    <a:pt x="363835" y="333880"/>
                  </a:cubicBezTo>
                  <a:cubicBezTo>
                    <a:pt x="363835" y="350084"/>
                    <a:pt x="350561" y="363341"/>
                    <a:pt x="334338" y="363341"/>
                  </a:cubicBezTo>
                  <a:cubicBezTo>
                    <a:pt x="318023" y="363341"/>
                    <a:pt x="304842" y="350084"/>
                    <a:pt x="304842" y="333880"/>
                  </a:cubicBezTo>
                  <a:cubicBezTo>
                    <a:pt x="304842" y="317584"/>
                    <a:pt x="318023" y="304419"/>
                    <a:pt x="334338" y="304419"/>
                  </a:cubicBezTo>
                  <a:close/>
                  <a:moveTo>
                    <a:pt x="176978" y="304410"/>
                  </a:moveTo>
                  <a:cubicBezTo>
                    <a:pt x="171540" y="304410"/>
                    <a:pt x="167115" y="308732"/>
                    <a:pt x="167115" y="314157"/>
                  </a:cubicBezTo>
                  <a:cubicBezTo>
                    <a:pt x="167115" y="319582"/>
                    <a:pt x="171540" y="323996"/>
                    <a:pt x="176978" y="323996"/>
                  </a:cubicBezTo>
                  <a:cubicBezTo>
                    <a:pt x="182417" y="323996"/>
                    <a:pt x="186841" y="319582"/>
                    <a:pt x="186841" y="314157"/>
                  </a:cubicBezTo>
                  <a:cubicBezTo>
                    <a:pt x="186841" y="308732"/>
                    <a:pt x="182417" y="304410"/>
                    <a:pt x="176978" y="304410"/>
                  </a:cubicBezTo>
                  <a:close/>
                  <a:moveTo>
                    <a:pt x="176978" y="284731"/>
                  </a:moveTo>
                  <a:cubicBezTo>
                    <a:pt x="193201" y="284731"/>
                    <a:pt x="206475" y="297973"/>
                    <a:pt x="206475" y="314157"/>
                  </a:cubicBezTo>
                  <a:cubicBezTo>
                    <a:pt x="206475" y="330433"/>
                    <a:pt x="193201" y="343583"/>
                    <a:pt x="176978" y="343583"/>
                  </a:cubicBezTo>
                  <a:cubicBezTo>
                    <a:pt x="160755" y="343583"/>
                    <a:pt x="147482" y="330433"/>
                    <a:pt x="147482" y="314157"/>
                  </a:cubicBezTo>
                  <a:cubicBezTo>
                    <a:pt x="147482" y="297973"/>
                    <a:pt x="160755" y="284731"/>
                    <a:pt x="176978" y="284731"/>
                  </a:cubicBezTo>
                  <a:close/>
                  <a:moveTo>
                    <a:pt x="196594" y="137442"/>
                  </a:moveTo>
                  <a:cubicBezTo>
                    <a:pt x="174933" y="137442"/>
                    <a:pt x="157327" y="155108"/>
                    <a:pt x="157327" y="176731"/>
                  </a:cubicBezTo>
                  <a:cubicBezTo>
                    <a:pt x="157327" y="198354"/>
                    <a:pt x="174933" y="216020"/>
                    <a:pt x="196594" y="216020"/>
                  </a:cubicBezTo>
                  <a:cubicBezTo>
                    <a:pt x="218348" y="216020"/>
                    <a:pt x="235953" y="198354"/>
                    <a:pt x="235953" y="176731"/>
                  </a:cubicBezTo>
                  <a:cubicBezTo>
                    <a:pt x="235953" y="155108"/>
                    <a:pt x="218348" y="137442"/>
                    <a:pt x="196594" y="137442"/>
                  </a:cubicBezTo>
                  <a:close/>
                  <a:moveTo>
                    <a:pt x="196594" y="117844"/>
                  </a:moveTo>
                  <a:cubicBezTo>
                    <a:pt x="229132" y="117844"/>
                    <a:pt x="255587" y="144251"/>
                    <a:pt x="255587" y="176731"/>
                  </a:cubicBezTo>
                  <a:cubicBezTo>
                    <a:pt x="255587" y="209211"/>
                    <a:pt x="229132" y="235618"/>
                    <a:pt x="196594" y="235618"/>
                  </a:cubicBezTo>
                  <a:cubicBezTo>
                    <a:pt x="164056" y="235618"/>
                    <a:pt x="137602" y="209211"/>
                    <a:pt x="137602" y="176731"/>
                  </a:cubicBezTo>
                  <a:cubicBezTo>
                    <a:pt x="137602" y="144251"/>
                    <a:pt x="164056" y="117844"/>
                    <a:pt x="196594" y="117844"/>
                  </a:cubicBezTo>
                  <a:close/>
                  <a:moveTo>
                    <a:pt x="186857" y="88364"/>
                  </a:moveTo>
                  <a:cubicBezTo>
                    <a:pt x="132653" y="88364"/>
                    <a:pt x="88497" y="132454"/>
                    <a:pt x="88497" y="186576"/>
                  </a:cubicBezTo>
                  <a:lnTo>
                    <a:pt x="88497" y="196333"/>
                  </a:lnTo>
                  <a:cubicBezTo>
                    <a:pt x="88497" y="374993"/>
                    <a:pt x="234055" y="520333"/>
                    <a:pt x="412985" y="520333"/>
                  </a:cubicBezTo>
                  <a:cubicBezTo>
                    <a:pt x="472629" y="520333"/>
                    <a:pt x="521117" y="471917"/>
                    <a:pt x="521117" y="412364"/>
                  </a:cubicBezTo>
                  <a:cubicBezTo>
                    <a:pt x="521117" y="352810"/>
                    <a:pt x="472629" y="304395"/>
                    <a:pt x="412985" y="304395"/>
                  </a:cubicBezTo>
                  <a:lnTo>
                    <a:pt x="403122" y="304395"/>
                  </a:lnTo>
                  <a:cubicBezTo>
                    <a:pt x="338131" y="304395"/>
                    <a:pt x="285125" y="251468"/>
                    <a:pt x="285125" y="186576"/>
                  </a:cubicBezTo>
                  <a:cubicBezTo>
                    <a:pt x="285125" y="132454"/>
                    <a:pt x="241061" y="88364"/>
                    <a:pt x="186857" y="88364"/>
                  </a:cubicBezTo>
                  <a:close/>
                  <a:moveTo>
                    <a:pt x="481843" y="39298"/>
                  </a:moveTo>
                  <a:cubicBezTo>
                    <a:pt x="465526" y="39298"/>
                    <a:pt x="452344" y="52459"/>
                    <a:pt x="452344" y="68749"/>
                  </a:cubicBezTo>
                  <a:cubicBezTo>
                    <a:pt x="452344" y="84946"/>
                    <a:pt x="465526" y="98199"/>
                    <a:pt x="481843" y="98199"/>
                  </a:cubicBezTo>
                  <a:cubicBezTo>
                    <a:pt x="498068" y="98199"/>
                    <a:pt x="511343" y="111360"/>
                    <a:pt x="511343" y="127650"/>
                  </a:cubicBezTo>
                  <a:cubicBezTo>
                    <a:pt x="511343" y="143847"/>
                    <a:pt x="524526" y="157100"/>
                    <a:pt x="540843" y="157100"/>
                  </a:cubicBezTo>
                  <a:cubicBezTo>
                    <a:pt x="557068" y="157100"/>
                    <a:pt x="570343" y="143847"/>
                    <a:pt x="570343" y="127650"/>
                  </a:cubicBezTo>
                  <a:lnTo>
                    <a:pt x="570343" y="115501"/>
                  </a:lnTo>
                  <a:cubicBezTo>
                    <a:pt x="570343" y="73442"/>
                    <a:pt x="536049" y="39298"/>
                    <a:pt x="494012" y="39298"/>
                  </a:cubicBezTo>
                  <a:close/>
                  <a:moveTo>
                    <a:pt x="471979" y="0"/>
                  </a:moveTo>
                  <a:lnTo>
                    <a:pt x="491615" y="0"/>
                  </a:lnTo>
                  <a:lnTo>
                    <a:pt x="491615" y="19603"/>
                  </a:lnTo>
                  <a:lnTo>
                    <a:pt x="494012" y="19603"/>
                  </a:lnTo>
                  <a:cubicBezTo>
                    <a:pt x="500834" y="19603"/>
                    <a:pt x="507564" y="20431"/>
                    <a:pt x="514017" y="21720"/>
                  </a:cubicBezTo>
                  <a:lnTo>
                    <a:pt x="522221" y="5430"/>
                  </a:lnTo>
                  <a:lnTo>
                    <a:pt x="539737" y="14173"/>
                  </a:lnTo>
                  <a:lnTo>
                    <a:pt x="532915" y="27978"/>
                  </a:lnTo>
                  <a:cubicBezTo>
                    <a:pt x="538815" y="30555"/>
                    <a:pt x="544438" y="33776"/>
                    <a:pt x="549693" y="37549"/>
                  </a:cubicBezTo>
                  <a:lnTo>
                    <a:pt x="584079" y="11780"/>
                  </a:lnTo>
                  <a:lnTo>
                    <a:pt x="595878" y="27518"/>
                  </a:lnTo>
                  <a:lnTo>
                    <a:pt x="564627" y="50894"/>
                  </a:lnTo>
                  <a:cubicBezTo>
                    <a:pt x="571633" y="58441"/>
                    <a:pt x="577441" y="67092"/>
                    <a:pt x="581682" y="76663"/>
                  </a:cubicBezTo>
                  <a:lnTo>
                    <a:pt x="595417" y="69761"/>
                  </a:lnTo>
                  <a:lnTo>
                    <a:pt x="604175" y="87339"/>
                  </a:lnTo>
                  <a:lnTo>
                    <a:pt x="587858" y="95530"/>
                  </a:lnTo>
                  <a:cubicBezTo>
                    <a:pt x="589241" y="101972"/>
                    <a:pt x="589978" y="108599"/>
                    <a:pt x="589978" y="115501"/>
                  </a:cubicBezTo>
                  <a:lnTo>
                    <a:pt x="589978" y="117802"/>
                  </a:lnTo>
                  <a:lnTo>
                    <a:pt x="609614" y="117802"/>
                  </a:lnTo>
                  <a:lnTo>
                    <a:pt x="609614" y="137405"/>
                  </a:lnTo>
                  <a:lnTo>
                    <a:pt x="588964" y="137405"/>
                  </a:lnTo>
                  <a:cubicBezTo>
                    <a:pt x="587213" y="146056"/>
                    <a:pt x="583064" y="153787"/>
                    <a:pt x="577349" y="160045"/>
                  </a:cubicBezTo>
                  <a:lnTo>
                    <a:pt x="596892" y="179556"/>
                  </a:lnTo>
                  <a:lnTo>
                    <a:pt x="582972" y="193453"/>
                  </a:lnTo>
                  <a:lnTo>
                    <a:pt x="561493" y="172009"/>
                  </a:lnTo>
                  <a:cubicBezTo>
                    <a:pt x="555224" y="174954"/>
                    <a:pt x="548218" y="176703"/>
                    <a:pt x="540843" y="176703"/>
                  </a:cubicBezTo>
                  <a:lnTo>
                    <a:pt x="540843" y="216001"/>
                  </a:lnTo>
                  <a:lnTo>
                    <a:pt x="521115" y="216001"/>
                  </a:lnTo>
                  <a:lnTo>
                    <a:pt x="521115" y="172562"/>
                  </a:lnTo>
                  <a:cubicBezTo>
                    <a:pt x="515584" y="170077"/>
                    <a:pt x="510513" y="166671"/>
                    <a:pt x="506181" y="162438"/>
                  </a:cubicBezTo>
                  <a:lnTo>
                    <a:pt x="487282" y="175046"/>
                  </a:lnTo>
                  <a:lnTo>
                    <a:pt x="476312" y="158757"/>
                  </a:lnTo>
                  <a:lnTo>
                    <a:pt x="495303" y="146056"/>
                  </a:lnTo>
                  <a:cubicBezTo>
                    <a:pt x="492998" y="140350"/>
                    <a:pt x="491615" y="134184"/>
                    <a:pt x="491615" y="127650"/>
                  </a:cubicBezTo>
                  <a:cubicBezTo>
                    <a:pt x="491615" y="123784"/>
                    <a:pt x="489403" y="120655"/>
                    <a:pt x="486268" y="118998"/>
                  </a:cubicBezTo>
                  <a:lnTo>
                    <a:pt x="470320" y="142927"/>
                  </a:lnTo>
                  <a:lnTo>
                    <a:pt x="454003" y="131975"/>
                  </a:lnTo>
                  <a:lnTo>
                    <a:pt x="465434" y="114765"/>
                  </a:lnTo>
                  <a:cubicBezTo>
                    <a:pt x="461009" y="113200"/>
                    <a:pt x="456769" y="111084"/>
                    <a:pt x="452989" y="108323"/>
                  </a:cubicBezTo>
                  <a:lnTo>
                    <a:pt x="425886" y="117250"/>
                  </a:lnTo>
                  <a:lnTo>
                    <a:pt x="419710" y="98659"/>
                  </a:lnTo>
                  <a:lnTo>
                    <a:pt x="438977" y="92309"/>
                  </a:lnTo>
                  <a:cubicBezTo>
                    <a:pt x="436303" y="87431"/>
                    <a:pt x="434367" y="82185"/>
                    <a:pt x="433445" y="76571"/>
                  </a:cubicBezTo>
                  <a:lnTo>
                    <a:pt x="400811" y="68380"/>
                  </a:lnTo>
                  <a:lnTo>
                    <a:pt x="405513" y="49422"/>
                  </a:lnTo>
                  <a:lnTo>
                    <a:pt x="434367" y="56600"/>
                  </a:lnTo>
                  <a:cubicBezTo>
                    <a:pt x="435842" y="50710"/>
                    <a:pt x="438423" y="45188"/>
                    <a:pt x="441834" y="40310"/>
                  </a:cubicBezTo>
                  <a:lnTo>
                    <a:pt x="433722" y="24021"/>
                  </a:lnTo>
                  <a:lnTo>
                    <a:pt x="451237" y="15277"/>
                  </a:lnTo>
                  <a:lnTo>
                    <a:pt x="456953" y="26598"/>
                  </a:lnTo>
                  <a:cubicBezTo>
                    <a:pt x="461562" y="23929"/>
                    <a:pt x="466540" y="21720"/>
                    <a:pt x="471979" y="20615"/>
                  </a:cubicBezTo>
                  <a:close/>
                  <a:moveTo>
                    <a:pt x="137631" y="0"/>
                  </a:moveTo>
                  <a:lnTo>
                    <a:pt x="157358" y="0"/>
                  </a:lnTo>
                  <a:lnTo>
                    <a:pt x="157358" y="72624"/>
                  </a:lnTo>
                  <a:cubicBezTo>
                    <a:pt x="166761" y="70139"/>
                    <a:pt x="176625" y="68758"/>
                    <a:pt x="186857" y="68758"/>
                  </a:cubicBezTo>
                  <a:cubicBezTo>
                    <a:pt x="190729" y="68758"/>
                    <a:pt x="194508" y="68942"/>
                    <a:pt x="198288" y="69310"/>
                  </a:cubicBezTo>
                  <a:lnTo>
                    <a:pt x="206677" y="27522"/>
                  </a:lnTo>
                  <a:lnTo>
                    <a:pt x="225943" y="31388"/>
                  </a:lnTo>
                  <a:lnTo>
                    <a:pt x="217647" y="72900"/>
                  </a:lnTo>
                  <a:cubicBezTo>
                    <a:pt x="227142" y="75477"/>
                    <a:pt x="236268" y="79159"/>
                    <a:pt x="244657" y="83946"/>
                  </a:cubicBezTo>
                  <a:lnTo>
                    <a:pt x="277474" y="42985"/>
                  </a:lnTo>
                  <a:lnTo>
                    <a:pt x="292869" y="55227"/>
                  </a:lnTo>
                  <a:lnTo>
                    <a:pt x="260973" y="94991"/>
                  </a:lnTo>
                  <a:cubicBezTo>
                    <a:pt x="267979" y="100698"/>
                    <a:pt x="274340" y="107233"/>
                    <a:pt x="279871" y="114413"/>
                  </a:cubicBezTo>
                  <a:lnTo>
                    <a:pt x="349562" y="79619"/>
                  </a:lnTo>
                  <a:lnTo>
                    <a:pt x="358412" y="97108"/>
                  </a:lnTo>
                  <a:lnTo>
                    <a:pt x="290749" y="130889"/>
                  </a:lnTo>
                  <a:cubicBezTo>
                    <a:pt x="296556" y="141566"/>
                    <a:pt x="300612" y="153164"/>
                    <a:pt x="302825" y="165498"/>
                  </a:cubicBezTo>
                  <a:lnTo>
                    <a:pt x="352420" y="157214"/>
                  </a:lnTo>
                  <a:lnTo>
                    <a:pt x="355554" y="176635"/>
                  </a:lnTo>
                  <a:lnTo>
                    <a:pt x="304761" y="185011"/>
                  </a:lnTo>
                  <a:cubicBezTo>
                    <a:pt x="304761" y="185564"/>
                    <a:pt x="304853" y="186024"/>
                    <a:pt x="304853" y="186576"/>
                  </a:cubicBezTo>
                  <a:cubicBezTo>
                    <a:pt x="304853" y="207563"/>
                    <a:pt x="311582" y="226984"/>
                    <a:pt x="322829" y="243000"/>
                  </a:cubicBezTo>
                  <a:lnTo>
                    <a:pt x="347073" y="218884"/>
                  </a:lnTo>
                  <a:lnTo>
                    <a:pt x="360901" y="232783"/>
                  </a:lnTo>
                  <a:lnTo>
                    <a:pt x="335827" y="257820"/>
                  </a:lnTo>
                  <a:cubicBezTo>
                    <a:pt x="349931" y="271258"/>
                    <a:pt x="368091" y="280371"/>
                    <a:pt x="388280" y="283500"/>
                  </a:cubicBezTo>
                  <a:lnTo>
                    <a:pt x="433911" y="201396"/>
                  </a:lnTo>
                  <a:lnTo>
                    <a:pt x="451057" y="210968"/>
                  </a:lnTo>
                  <a:lnTo>
                    <a:pt x="410035" y="284697"/>
                  </a:lnTo>
                  <a:lnTo>
                    <a:pt x="412985" y="284697"/>
                  </a:lnTo>
                  <a:cubicBezTo>
                    <a:pt x="431699" y="284697"/>
                    <a:pt x="449398" y="288839"/>
                    <a:pt x="465438" y="296110"/>
                  </a:cubicBezTo>
                  <a:lnTo>
                    <a:pt x="493001" y="250272"/>
                  </a:lnTo>
                  <a:lnTo>
                    <a:pt x="509871" y="260305"/>
                  </a:lnTo>
                  <a:lnTo>
                    <a:pt x="482769" y="305591"/>
                  </a:lnTo>
                  <a:cubicBezTo>
                    <a:pt x="496596" y="314612"/>
                    <a:pt x="508673" y="326301"/>
                    <a:pt x="518075" y="339924"/>
                  </a:cubicBezTo>
                  <a:lnTo>
                    <a:pt x="576244" y="314980"/>
                  </a:lnTo>
                  <a:lnTo>
                    <a:pt x="583987" y="333021"/>
                  </a:lnTo>
                  <a:lnTo>
                    <a:pt x="527939" y="357045"/>
                  </a:lnTo>
                  <a:cubicBezTo>
                    <a:pt x="536143" y="373797"/>
                    <a:pt x="540845" y="392482"/>
                    <a:pt x="540845" y="412364"/>
                  </a:cubicBezTo>
                  <a:lnTo>
                    <a:pt x="609614" y="412364"/>
                  </a:lnTo>
                  <a:lnTo>
                    <a:pt x="609614" y="431970"/>
                  </a:lnTo>
                  <a:lnTo>
                    <a:pt x="539186" y="431970"/>
                  </a:lnTo>
                  <a:cubicBezTo>
                    <a:pt x="537342" y="443567"/>
                    <a:pt x="534023" y="454613"/>
                    <a:pt x="529322" y="464922"/>
                  </a:cubicBezTo>
                  <a:lnTo>
                    <a:pt x="585646" y="502384"/>
                  </a:lnTo>
                  <a:lnTo>
                    <a:pt x="574676" y="518769"/>
                  </a:lnTo>
                  <a:lnTo>
                    <a:pt x="519827" y="482226"/>
                  </a:lnTo>
                  <a:cubicBezTo>
                    <a:pt x="515310" y="489130"/>
                    <a:pt x="510148" y="495481"/>
                    <a:pt x="504432" y="501372"/>
                  </a:cubicBezTo>
                  <a:lnTo>
                    <a:pt x="529045" y="534140"/>
                  </a:lnTo>
                  <a:lnTo>
                    <a:pt x="513282" y="545922"/>
                  </a:lnTo>
                  <a:lnTo>
                    <a:pt x="489590" y="514350"/>
                  </a:lnTo>
                  <a:cubicBezTo>
                    <a:pt x="482584" y="519597"/>
                    <a:pt x="475025" y="524107"/>
                    <a:pt x="467097" y="527881"/>
                  </a:cubicBezTo>
                  <a:lnTo>
                    <a:pt x="490604" y="574916"/>
                  </a:lnTo>
                  <a:lnTo>
                    <a:pt x="472997" y="583661"/>
                  </a:lnTo>
                  <a:lnTo>
                    <a:pt x="448568" y="534877"/>
                  </a:lnTo>
                  <a:cubicBezTo>
                    <a:pt x="437230" y="538190"/>
                    <a:pt x="425338" y="540031"/>
                    <a:pt x="412985" y="540031"/>
                  </a:cubicBezTo>
                  <a:cubicBezTo>
                    <a:pt x="409667" y="540031"/>
                    <a:pt x="406440" y="539847"/>
                    <a:pt x="403122" y="539755"/>
                  </a:cubicBezTo>
                  <a:lnTo>
                    <a:pt x="403122" y="608697"/>
                  </a:lnTo>
                  <a:lnTo>
                    <a:pt x="383486" y="608697"/>
                  </a:lnTo>
                  <a:lnTo>
                    <a:pt x="383486" y="538650"/>
                  </a:lnTo>
                  <a:cubicBezTo>
                    <a:pt x="372608" y="537730"/>
                    <a:pt x="361915" y="536349"/>
                    <a:pt x="351406" y="534416"/>
                  </a:cubicBezTo>
                  <a:lnTo>
                    <a:pt x="343939" y="571419"/>
                  </a:lnTo>
                  <a:lnTo>
                    <a:pt x="324672" y="567553"/>
                  </a:lnTo>
                  <a:lnTo>
                    <a:pt x="332139" y="530366"/>
                  </a:lnTo>
                  <a:cubicBezTo>
                    <a:pt x="318773" y="527145"/>
                    <a:pt x="305590" y="523187"/>
                    <a:pt x="292869" y="518400"/>
                  </a:cubicBezTo>
                  <a:lnTo>
                    <a:pt x="274801" y="572615"/>
                  </a:lnTo>
                  <a:lnTo>
                    <a:pt x="256180" y="566356"/>
                  </a:lnTo>
                  <a:lnTo>
                    <a:pt x="274709" y="510945"/>
                  </a:lnTo>
                  <a:cubicBezTo>
                    <a:pt x="262725" y="505698"/>
                    <a:pt x="251202" y="499807"/>
                    <a:pt x="239955" y="493272"/>
                  </a:cubicBezTo>
                  <a:lnTo>
                    <a:pt x="195154" y="564883"/>
                  </a:lnTo>
                  <a:lnTo>
                    <a:pt x="178468" y="554482"/>
                  </a:lnTo>
                  <a:lnTo>
                    <a:pt x="223270" y="482871"/>
                  </a:lnTo>
                  <a:cubicBezTo>
                    <a:pt x="214697" y="477256"/>
                    <a:pt x="206492" y="471181"/>
                    <a:pt x="198472" y="464830"/>
                  </a:cubicBezTo>
                  <a:lnTo>
                    <a:pt x="155054" y="516836"/>
                  </a:lnTo>
                  <a:lnTo>
                    <a:pt x="139935" y="504317"/>
                  </a:lnTo>
                  <a:lnTo>
                    <a:pt x="183446" y="452128"/>
                  </a:lnTo>
                  <a:cubicBezTo>
                    <a:pt x="175979" y="445408"/>
                    <a:pt x="168789" y="438321"/>
                    <a:pt x="161875" y="430957"/>
                  </a:cubicBezTo>
                  <a:lnTo>
                    <a:pt x="133298" y="450011"/>
                  </a:lnTo>
                  <a:lnTo>
                    <a:pt x="122420" y="433626"/>
                  </a:lnTo>
                  <a:lnTo>
                    <a:pt x="148693" y="416138"/>
                  </a:lnTo>
                  <a:cubicBezTo>
                    <a:pt x="140673" y="406565"/>
                    <a:pt x="133114" y="396440"/>
                    <a:pt x="126200" y="386039"/>
                  </a:cubicBezTo>
                  <a:lnTo>
                    <a:pt x="74300" y="420556"/>
                  </a:lnTo>
                  <a:lnTo>
                    <a:pt x="63422" y="404172"/>
                  </a:lnTo>
                  <a:lnTo>
                    <a:pt x="115783" y="369287"/>
                  </a:lnTo>
                  <a:cubicBezTo>
                    <a:pt x="110068" y="359530"/>
                    <a:pt x="104813" y="349405"/>
                    <a:pt x="100020" y="339096"/>
                  </a:cubicBezTo>
                  <a:lnTo>
                    <a:pt x="33924" y="372048"/>
                  </a:lnTo>
                  <a:lnTo>
                    <a:pt x="25166" y="354467"/>
                  </a:lnTo>
                  <a:lnTo>
                    <a:pt x="92368" y="320963"/>
                  </a:lnTo>
                  <a:cubicBezTo>
                    <a:pt x="89234" y="312863"/>
                    <a:pt x="86284" y="304671"/>
                    <a:pt x="83703" y="296295"/>
                  </a:cubicBezTo>
                  <a:lnTo>
                    <a:pt x="22401" y="313783"/>
                  </a:lnTo>
                  <a:lnTo>
                    <a:pt x="16962" y="294914"/>
                  </a:lnTo>
                  <a:lnTo>
                    <a:pt x="78541" y="277333"/>
                  </a:lnTo>
                  <a:cubicBezTo>
                    <a:pt x="75406" y="264263"/>
                    <a:pt x="73010" y="250916"/>
                    <a:pt x="71350" y="237293"/>
                  </a:cubicBezTo>
                  <a:lnTo>
                    <a:pt x="31435" y="245301"/>
                  </a:lnTo>
                  <a:lnTo>
                    <a:pt x="27563" y="225972"/>
                  </a:lnTo>
                  <a:lnTo>
                    <a:pt x="69599" y="217596"/>
                  </a:lnTo>
                  <a:cubicBezTo>
                    <a:pt x="69138" y="210600"/>
                    <a:pt x="68861" y="203513"/>
                    <a:pt x="68861" y="196333"/>
                  </a:cubicBezTo>
                  <a:lnTo>
                    <a:pt x="68861" y="186576"/>
                  </a:lnTo>
                  <a:lnTo>
                    <a:pt x="0" y="186576"/>
                  </a:lnTo>
                  <a:lnTo>
                    <a:pt x="0" y="166879"/>
                  </a:lnTo>
                  <a:lnTo>
                    <a:pt x="70613" y="166879"/>
                  </a:lnTo>
                  <a:cubicBezTo>
                    <a:pt x="72549" y="155465"/>
                    <a:pt x="76144" y="144604"/>
                    <a:pt x="81122" y="134479"/>
                  </a:cubicBezTo>
                  <a:lnTo>
                    <a:pt x="53559" y="116161"/>
                  </a:lnTo>
                  <a:lnTo>
                    <a:pt x="64436" y="99869"/>
                  </a:lnTo>
                  <a:lnTo>
                    <a:pt x="91262" y="117726"/>
                  </a:lnTo>
                  <a:cubicBezTo>
                    <a:pt x="95871" y="111375"/>
                    <a:pt x="101126" y="105484"/>
                    <a:pt x="106841" y="100146"/>
                  </a:cubicBezTo>
                  <a:lnTo>
                    <a:pt x="61302" y="45563"/>
                  </a:lnTo>
                  <a:lnTo>
                    <a:pt x="76420" y="32952"/>
                  </a:lnTo>
                  <a:lnTo>
                    <a:pt x="122328" y="87996"/>
                  </a:lnTo>
                  <a:cubicBezTo>
                    <a:pt x="127214" y="84774"/>
                    <a:pt x="132376" y="82013"/>
                    <a:pt x="137631" y="79619"/>
                  </a:cubicBezTo>
                  <a:close/>
                </a:path>
              </a:pathLst>
            </a:custGeom>
            <a:solidFill>
              <a:srgbClr val="1B4621"/>
            </a:solidFill>
            <a:ln>
              <a:noFill/>
            </a:ln>
          </p:spPr>
        </p:sp>
      </p:grpSp>
      <p:graphicFrame>
        <p:nvGraphicFramePr>
          <p:cNvPr id="16" name="图表 15"/>
          <p:cNvGraphicFramePr>
            <a:graphicFrameLocks/>
          </p:cNvGraphicFramePr>
          <p:nvPr>
            <p:extLst>
              <p:ext uri="{D42A27DB-BD31-4B8C-83A1-F6EECF244321}">
                <p14:modId xmlns:p14="http://schemas.microsoft.com/office/powerpoint/2010/main" val="10404119"/>
              </p:ext>
            </p:extLst>
          </p:nvPr>
        </p:nvGraphicFramePr>
        <p:xfrm>
          <a:off x="551384" y="2924944"/>
          <a:ext cx="6171897" cy="3302248"/>
        </p:xfrm>
        <a:graphic>
          <a:graphicData uri="http://schemas.openxmlformats.org/drawingml/2006/chart">
            <c:chart xmlns:c="http://schemas.openxmlformats.org/drawingml/2006/chart" xmlns:r="http://schemas.openxmlformats.org/officeDocument/2006/relationships" r:id="rId3"/>
          </a:graphicData>
        </a:graphic>
      </p:graphicFrame>
      <p:sp>
        <p:nvSpPr>
          <p:cNvPr id="17" name="文本框 16"/>
          <p:cNvSpPr txBox="1"/>
          <p:nvPr/>
        </p:nvSpPr>
        <p:spPr>
          <a:xfrm>
            <a:off x="6168008" y="1628800"/>
            <a:ext cx="2304256" cy="584775"/>
          </a:xfrm>
          <a:prstGeom prst="rect">
            <a:avLst/>
          </a:prstGeom>
          <a:noFill/>
        </p:spPr>
        <p:txBody>
          <a:bodyPr wrap="square" rtlCol="0">
            <a:spAutoFit/>
          </a:bodyPr>
          <a:lstStyle/>
          <a:p>
            <a:r>
              <a:rPr lang="en-US" altLang="zh-CN" sz="3200" i="1" u="sng" dirty="0" smtClean="0"/>
              <a:t>15200+ </a:t>
            </a:r>
            <a:r>
              <a:rPr lang="zh-CN" altLang="en-US" sz="2400" dirty="0" smtClean="0"/>
              <a:t>种</a:t>
            </a:r>
            <a:endParaRPr lang="zh-CN" altLang="en-US" sz="2400" dirty="0"/>
          </a:p>
        </p:txBody>
      </p:sp>
    </p:spTree>
    <p:extLst>
      <p:ext uri="{BB962C8B-B14F-4D97-AF65-F5344CB8AC3E}">
        <p14:creationId xmlns:p14="http://schemas.microsoft.com/office/powerpoint/2010/main" val="2340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9443675" y="1508725"/>
            <a:ext cx="2742421" cy="375942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911424" y="365125"/>
            <a:ext cx="10515600" cy="831627"/>
          </a:xfrm>
        </p:spPr>
        <p:txBody>
          <a:bodyPr/>
          <a:lstStyle/>
          <a:p>
            <a:r>
              <a:rPr lang="zh-CN" altLang="en-US" dirty="0"/>
              <a:t>精准</a:t>
            </a:r>
            <a:r>
              <a:rPr lang="zh-CN" altLang="en-US" dirty="0" smtClean="0"/>
              <a:t>微生物解读数据库：临床级别解读</a:t>
            </a:r>
            <a:endParaRPr lang="zh-CN" altLang="en-US" dirty="0"/>
          </a:p>
        </p:txBody>
      </p:sp>
      <p:sp>
        <p:nvSpPr>
          <p:cNvPr id="12" name="矩形 11"/>
          <p:cNvSpPr/>
          <p:nvPr/>
        </p:nvSpPr>
        <p:spPr>
          <a:xfrm>
            <a:off x="10022929" y="1936712"/>
            <a:ext cx="1800493" cy="369332"/>
          </a:xfrm>
          <a:prstGeom prst="rect">
            <a:avLst/>
          </a:prstGeom>
        </p:spPr>
        <p:txBody>
          <a:bodyPr wrap="none">
            <a:spAutoFit/>
          </a:bodyPr>
          <a:lstStyle/>
          <a:p>
            <a:r>
              <a:rPr lang="zh-CN" altLang="en-US" dirty="0" smtClean="0"/>
              <a:t>大而全的数据库</a:t>
            </a:r>
            <a:endParaRPr lang="zh-CN" altLang="en-US" dirty="0"/>
          </a:p>
        </p:txBody>
      </p:sp>
      <p:grpSp>
        <p:nvGrpSpPr>
          <p:cNvPr id="65" name="组合 64"/>
          <p:cNvGrpSpPr/>
          <p:nvPr/>
        </p:nvGrpSpPr>
        <p:grpSpPr>
          <a:xfrm>
            <a:off x="9685366" y="2636183"/>
            <a:ext cx="2138056" cy="2043039"/>
            <a:chOff x="8867732" y="3394715"/>
            <a:chExt cx="2138056" cy="2043039"/>
          </a:xfrm>
        </p:grpSpPr>
        <p:sp>
          <p:nvSpPr>
            <p:cNvPr id="51" name="椭圆 50"/>
            <p:cNvSpPr/>
            <p:nvPr/>
          </p:nvSpPr>
          <p:spPr>
            <a:xfrm>
              <a:off x="8867732" y="3394715"/>
              <a:ext cx="2138056" cy="204303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文本框 12"/>
            <p:cNvSpPr txBox="1"/>
            <p:nvPr/>
          </p:nvSpPr>
          <p:spPr>
            <a:xfrm>
              <a:off x="9292367" y="4112670"/>
              <a:ext cx="1504955" cy="584775"/>
            </a:xfrm>
            <a:prstGeom prst="rect">
              <a:avLst/>
            </a:prstGeom>
            <a:noFill/>
          </p:spPr>
          <p:txBody>
            <a:bodyPr wrap="square" rtlCol="0">
              <a:spAutoFit/>
            </a:bodyPr>
            <a:lstStyle/>
            <a:p>
              <a:pPr algn="ctr"/>
              <a:r>
                <a:rPr lang="zh-CN" altLang="en-US" sz="1600" b="1" dirty="0" smtClean="0"/>
                <a:t>精准疾病核心病原数据库</a:t>
              </a:r>
              <a:endParaRPr lang="zh-CN" altLang="en-US" sz="1600" b="1" dirty="0"/>
            </a:p>
          </p:txBody>
        </p:sp>
        <p:cxnSp>
          <p:nvCxnSpPr>
            <p:cNvPr id="39" name="直接连接符 38"/>
            <p:cNvCxnSpPr/>
            <p:nvPr/>
          </p:nvCxnSpPr>
          <p:spPr>
            <a:xfrm flipV="1">
              <a:off x="9994934" y="3398307"/>
              <a:ext cx="0" cy="1986393"/>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54" name="直接连接符 53"/>
            <p:cNvCxnSpPr>
              <a:stCxn id="51" idx="2"/>
            </p:cNvCxnSpPr>
            <p:nvPr/>
          </p:nvCxnSpPr>
          <p:spPr>
            <a:xfrm>
              <a:off x="8867732" y="4416235"/>
              <a:ext cx="2138056" cy="16084"/>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66" name="文本框 65"/>
          <p:cNvSpPr txBox="1"/>
          <p:nvPr/>
        </p:nvSpPr>
        <p:spPr>
          <a:xfrm>
            <a:off x="3167643" y="5472683"/>
            <a:ext cx="6167347" cy="1200329"/>
          </a:xfrm>
          <a:prstGeom prst="rect">
            <a:avLst/>
          </a:prstGeom>
          <a:noFill/>
        </p:spPr>
        <p:txBody>
          <a:bodyPr wrap="square" rtlCol="0">
            <a:spAutoFit/>
          </a:bodyPr>
          <a:lstStyle/>
          <a:p>
            <a:r>
              <a:rPr lang="zh-CN" altLang="en-US" sz="2400" dirty="0" smtClean="0"/>
              <a:t>建立</a:t>
            </a:r>
            <a:r>
              <a:rPr lang="zh-CN" altLang="en-US" sz="2400" b="1" dirty="0" smtClean="0">
                <a:solidFill>
                  <a:srgbClr val="FF0000"/>
                </a:solidFill>
              </a:rPr>
              <a:t>各类疾病核心病原数据库</a:t>
            </a:r>
            <a:endParaRPr lang="en-US" altLang="zh-CN" sz="2400" b="1" dirty="0" smtClean="0">
              <a:solidFill>
                <a:srgbClr val="FF0000"/>
              </a:solidFill>
            </a:endParaRPr>
          </a:p>
          <a:p>
            <a:endParaRPr lang="en-US" altLang="zh-CN" sz="2400" b="1" dirty="0">
              <a:solidFill>
                <a:srgbClr val="FF0000"/>
              </a:solidFill>
            </a:endParaRPr>
          </a:p>
          <a:p>
            <a:r>
              <a:rPr lang="zh-CN" altLang="en-US" sz="2400" dirty="0" smtClean="0"/>
              <a:t>并持续更新</a:t>
            </a:r>
            <a:r>
              <a:rPr lang="en-US" altLang="zh-CN" sz="2400" dirty="0" err="1" smtClean="0"/>
              <a:t>ing</a:t>
            </a:r>
            <a:endParaRPr lang="zh-CN" altLang="en-US" sz="2400" dirty="0"/>
          </a:p>
        </p:txBody>
      </p:sp>
      <p:pic>
        <p:nvPicPr>
          <p:cNvPr id="28" name="图片 27"/>
          <p:cNvPicPr>
            <a:picLocks noChangeAspect="1"/>
          </p:cNvPicPr>
          <p:nvPr/>
        </p:nvPicPr>
        <p:blipFill>
          <a:blip r:embed="rId3"/>
          <a:stretch>
            <a:fillRect/>
          </a:stretch>
        </p:blipFill>
        <p:spPr>
          <a:xfrm>
            <a:off x="806107" y="2114455"/>
            <a:ext cx="1677835" cy="791606"/>
          </a:xfrm>
          <a:prstGeom prst="rect">
            <a:avLst/>
          </a:prstGeom>
        </p:spPr>
      </p:pic>
      <p:grpSp>
        <p:nvGrpSpPr>
          <p:cNvPr id="29" name="组合 28"/>
          <p:cNvGrpSpPr/>
          <p:nvPr/>
        </p:nvGrpSpPr>
        <p:grpSpPr>
          <a:xfrm>
            <a:off x="3544659" y="2094341"/>
            <a:ext cx="2900608" cy="831834"/>
            <a:chOff x="3647728" y="2217111"/>
            <a:chExt cx="4113718" cy="1453938"/>
          </a:xfrm>
        </p:grpSpPr>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7728" y="2295654"/>
              <a:ext cx="1278411" cy="1368152"/>
            </a:xfrm>
            <a:prstGeom prst="rect">
              <a:avLst/>
            </a:prstGeom>
          </p:spPr>
        </p:pic>
        <p:pic>
          <p:nvPicPr>
            <p:cNvPr id="31" name="图片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8783" y="2364271"/>
              <a:ext cx="1142866" cy="1217401"/>
            </a:xfrm>
            <a:prstGeom prst="rect">
              <a:avLst/>
            </a:prstGeom>
          </p:spPr>
        </p:pic>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4032" y="2217111"/>
              <a:ext cx="1377414" cy="1453938"/>
            </a:xfrm>
            <a:prstGeom prst="rect">
              <a:avLst/>
            </a:prstGeom>
          </p:spPr>
        </p:pic>
      </p:grpSp>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7161" y="1842713"/>
            <a:ext cx="1088777" cy="1335090"/>
          </a:xfrm>
          <a:prstGeom prst="rect">
            <a:avLst/>
          </a:prstGeom>
        </p:spPr>
      </p:pic>
      <p:sp>
        <p:nvSpPr>
          <p:cNvPr id="34" name="矩形 33"/>
          <p:cNvSpPr/>
          <p:nvPr/>
        </p:nvSpPr>
        <p:spPr>
          <a:xfrm>
            <a:off x="2822024" y="2048593"/>
            <a:ext cx="529312" cy="923330"/>
          </a:xfrm>
          <a:prstGeom prst="rect">
            <a:avLst/>
          </a:prstGeom>
          <a:noFill/>
        </p:spPr>
        <p:txBody>
          <a:bodyPr wrap="none" lIns="91440" tIns="45720" rIns="91440" bIns="45720">
            <a:spAutoFit/>
          </a:bodyPr>
          <a:lstStyle/>
          <a:p>
            <a:pPr algn="ctr"/>
            <a:r>
              <a:rPr lang="en-US" altLang="zh-CN"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5" name="矩形 34"/>
          <p:cNvSpPr/>
          <p:nvPr/>
        </p:nvSpPr>
        <p:spPr>
          <a:xfrm>
            <a:off x="6589283" y="2048593"/>
            <a:ext cx="529312" cy="923330"/>
          </a:xfrm>
          <a:prstGeom prst="rect">
            <a:avLst/>
          </a:prstGeom>
          <a:noFill/>
        </p:spPr>
        <p:txBody>
          <a:bodyPr wrap="none" lIns="91440" tIns="45720" rIns="91440" bIns="45720">
            <a:spAutoFit/>
          </a:bodyPr>
          <a:lstStyle/>
          <a:p>
            <a:pPr algn="ctr"/>
            <a:r>
              <a:rPr lang="en-US" altLang="zh-CN"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6" name="矩形 35"/>
          <p:cNvSpPr/>
          <p:nvPr/>
        </p:nvSpPr>
        <p:spPr>
          <a:xfrm>
            <a:off x="7309363" y="3290171"/>
            <a:ext cx="1572599" cy="5760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专家</a:t>
            </a:r>
            <a:r>
              <a:rPr lang="zh-CN" altLang="en-US" sz="2000" b="1" dirty="0" smtClean="0">
                <a:solidFill>
                  <a:schemeClr val="tx1"/>
                </a:solidFill>
                <a:latin typeface="微软雅黑" panose="020B0503020204020204" pitchFamily="34" charset="-122"/>
                <a:ea typeface="微软雅黑" panose="020B0503020204020204" pitchFamily="34" charset="-122"/>
              </a:rPr>
              <a:t>审核</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4013660" y="3290171"/>
            <a:ext cx="1962607" cy="5760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人工补充、校正</a:t>
            </a:r>
          </a:p>
        </p:txBody>
      </p:sp>
      <p:sp>
        <p:nvSpPr>
          <p:cNvPr id="38" name="矩形 37"/>
          <p:cNvSpPr/>
          <p:nvPr/>
        </p:nvSpPr>
        <p:spPr>
          <a:xfrm>
            <a:off x="472798" y="3290171"/>
            <a:ext cx="2344452" cy="5760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rPr>
              <a:t>PubMed</a:t>
            </a:r>
            <a:r>
              <a:rPr lang="zh-CN" altLang="en-US" sz="2000" b="1" dirty="0" smtClean="0">
                <a:solidFill>
                  <a:schemeClr val="tx1"/>
                </a:solidFill>
                <a:latin typeface="微软雅黑" panose="020B0503020204020204" pitchFamily="34" charset="-122"/>
                <a:ea typeface="微软雅黑" panose="020B0503020204020204" pitchFamily="34" charset="-122"/>
              </a:rPr>
              <a:t>文本挖掘</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72403" y="4003529"/>
            <a:ext cx="2545242" cy="830997"/>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应用计算机技术根据微生物与疾病关键词从</a:t>
            </a:r>
            <a:r>
              <a:rPr lang="en-US" altLang="zh-CN" sz="1200" dirty="0" smtClean="0">
                <a:latin typeface="微软雅黑" panose="020B0503020204020204" pitchFamily="34" charset="-122"/>
                <a:ea typeface="微软雅黑" panose="020B0503020204020204" pitchFamily="34" charset="-122"/>
              </a:rPr>
              <a:t>PubMed</a:t>
            </a:r>
            <a:r>
              <a:rPr lang="zh-CN" altLang="en-US" sz="1200" dirty="0" smtClean="0">
                <a:latin typeface="微软雅黑" panose="020B0503020204020204" pitchFamily="34" charset="-122"/>
                <a:ea typeface="微软雅黑" panose="020B0503020204020204" pitchFamily="34" charset="-122"/>
              </a:rPr>
              <a:t>中进行文本挖掘，根据索引到的文献添加微生物与疾病相关性的标签</a:t>
            </a:r>
            <a:endParaRPr lang="zh-CN" altLang="en-US" sz="1200"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3738609" y="4003529"/>
            <a:ext cx="2512708" cy="830997"/>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人工</a:t>
            </a:r>
            <a:r>
              <a:rPr lang="zh-CN" altLang="en-US" sz="1200" dirty="0" smtClean="0">
                <a:latin typeface="微软雅黑" panose="020B0503020204020204" pitchFamily="34" charset="-122"/>
                <a:ea typeface="微软雅黑" panose="020B0503020204020204" pitchFamily="34" charset="-122"/>
              </a:rPr>
              <a:t>查阅中英文文献</a:t>
            </a:r>
            <a:r>
              <a:rPr lang="zh-CN" altLang="en-US" sz="1200" dirty="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工具书等增加病原微生物相关信息、标记信息来源</a:t>
            </a:r>
            <a:r>
              <a:rPr lang="zh-CN" altLang="en-US" sz="1200" dirty="0">
                <a:latin typeface="微软雅黑" panose="020B0503020204020204" pitchFamily="34" charset="-122"/>
                <a:ea typeface="微软雅黑" panose="020B0503020204020204" pitchFamily="34" charset="-122"/>
              </a:rPr>
              <a:t>（如参考文献），</a:t>
            </a:r>
            <a:r>
              <a:rPr lang="zh-CN" altLang="en-US" sz="1200" dirty="0" smtClean="0">
                <a:latin typeface="微软雅黑" panose="020B0503020204020204" pitchFamily="34" charset="-122"/>
                <a:ea typeface="微软雅黑" panose="020B0503020204020204" pitchFamily="34" charset="-122"/>
              </a:rPr>
              <a:t>并</a:t>
            </a:r>
            <a:r>
              <a:rPr lang="zh-CN" altLang="en-US" sz="1200" dirty="0">
                <a:latin typeface="微软雅黑" panose="020B0503020204020204" pitchFamily="34" charset="-122"/>
                <a:ea typeface="微软雅黑" panose="020B0503020204020204" pitchFamily="34" charset="-122"/>
              </a:rPr>
              <a:t>同步校正提示疾病相关性的标签</a:t>
            </a:r>
          </a:p>
        </p:txBody>
      </p:sp>
      <p:sp>
        <p:nvSpPr>
          <p:cNvPr id="43" name="文本框 42"/>
          <p:cNvSpPr txBox="1"/>
          <p:nvPr/>
        </p:nvSpPr>
        <p:spPr>
          <a:xfrm>
            <a:off x="7235694" y="4003529"/>
            <a:ext cx="1771711" cy="830997"/>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聘请临床专家，结合</a:t>
            </a:r>
            <a:r>
              <a:rPr lang="zh-CN" altLang="en-US" sz="1200" dirty="0">
                <a:latin typeface="微软雅黑" panose="020B0503020204020204" pitchFamily="34" charset="-122"/>
                <a:ea typeface="微软雅黑" panose="020B0503020204020204" pitchFamily="34" charset="-122"/>
              </a:rPr>
              <a:t>临床经验</a:t>
            </a:r>
            <a:r>
              <a:rPr lang="zh-CN" altLang="en-US" sz="1200" dirty="0" smtClean="0">
                <a:latin typeface="微软雅黑" panose="020B0503020204020204" pitchFamily="34" charset="-122"/>
                <a:ea typeface="微软雅黑" panose="020B0503020204020204" pitchFamily="34" charset="-122"/>
              </a:rPr>
              <a:t>，针对不同类型感染疾病标记出核心致病病原微生物</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61239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小结</a:t>
            </a:r>
            <a:endParaRPr lang="zh-CN" altLang="en-US" dirty="0"/>
          </a:p>
        </p:txBody>
      </p:sp>
      <p:sp>
        <p:nvSpPr>
          <p:cNvPr id="3" name="内容占位符 2"/>
          <p:cNvSpPr>
            <a:spLocks noGrp="1"/>
          </p:cNvSpPr>
          <p:nvPr>
            <p:ph sz="quarter" idx="14"/>
          </p:nvPr>
        </p:nvSpPr>
        <p:spPr/>
        <p:txBody>
          <a:bodyPr/>
          <a:lstStyle/>
          <a:p>
            <a:pPr marL="0" indent="0">
              <a:lnSpc>
                <a:spcPct val="150000"/>
              </a:lnSpc>
              <a:buNone/>
            </a:pPr>
            <a:r>
              <a:rPr lang="zh-CN" altLang="en-US" dirty="0" smtClean="0"/>
              <a:t>经过不懈努力，一定</a:t>
            </a:r>
            <a:r>
              <a:rPr lang="zh-CN" altLang="en-US" dirty="0"/>
              <a:t>程度上</a:t>
            </a:r>
            <a:r>
              <a:rPr lang="zh-CN" altLang="en-US" dirty="0" smtClean="0"/>
              <a:t>解决了宏基因组目前</a:t>
            </a:r>
            <a:r>
              <a:rPr lang="zh-CN" altLang="en-US" dirty="0"/>
              <a:t>面临</a:t>
            </a:r>
            <a:r>
              <a:rPr lang="zh-CN" altLang="en-US" dirty="0" smtClean="0"/>
              <a:t>的几大问题：</a:t>
            </a:r>
            <a:endParaRPr lang="en-US" altLang="zh-CN" dirty="0" smtClean="0"/>
          </a:p>
          <a:p>
            <a:pPr>
              <a:lnSpc>
                <a:spcPct val="150000"/>
              </a:lnSpc>
              <a:buFont typeface="Wingdings" panose="05000000000000000000" pitchFamily="2" charset="2"/>
              <a:buChar char="Ø"/>
            </a:pPr>
            <a:r>
              <a:rPr lang="zh-CN" altLang="en-US" dirty="0" smtClean="0"/>
              <a:t>人</a:t>
            </a:r>
            <a:r>
              <a:rPr lang="zh-CN" altLang="en-US" dirty="0"/>
              <a:t>源基因组的</a:t>
            </a:r>
            <a:r>
              <a:rPr lang="zh-CN" altLang="en-US" dirty="0" smtClean="0"/>
              <a:t>干扰</a:t>
            </a:r>
            <a:endParaRPr lang="en-US" altLang="zh-CN" dirty="0" smtClean="0"/>
          </a:p>
          <a:p>
            <a:pPr>
              <a:lnSpc>
                <a:spcPct val="150000"/>
              </a:lnSpc>
              <a:buFont typeface="Wingdings" panose="05000000000000000000" pitchFamily="2" charset="2"/>
              <a:buChar char="Ø"/>
            </a:pPr>
            <a:r>
              <a:rPr lang="zh-CN" altLang="en-US" dirty="0"/>
              <a:t>特殊病原体检出率低</a:t>
            </a:r>
            <a:endParaRPr lang="en-US" altLang="zh-CN" dirty="0"/>
          </a:p>
          <a:p>
            <a:pPr>
              <a:lnSpc>
                <a:spcPct val="150000"/>
              </a:lnSpc>
              <a:buFont typeface="Wingdings" panose="05000000000000000000" pitchFamily="2" charset="2"/>
              <a:buChar char="Ø"/>
            </a:pPr>
            <a:r>
              <a:rPr lang="zh-CN" altLang="en-US" dirty="0"/>
              <a:t>背景菌干扰大</a:t>
            </a:r>
            <a:endParaRPr lang="en-US" altLang="zh-CN" dirty="0"/>
          </a:p>
          <a:p>
            <a:pPr>
              <a:lnSpc>
                <a:spcPct val="150000"/>
              </a:lnSpc>
              <a:buFont typeface="Wingdings" panose="05000000000000000000" pitchFamily="2" charset="2"/>
              <a:buChar char="Ø"/>
            </a:pPr>
            <a:r>
              <a:rPr lang="zh-CN" altLang="en-US" dirty="0"/>
              <a:t>微生物基因组数据库物种种类与基因组质量的</a:t>
            </a:r>
            <a:r>
              <a:rPr lang="zh-CN" altLang="en-US" dirty="0" smtClean="0"/>
              <a:t>平衡</a:t>
            </a:r>
            <a:endParaRPr lang="en-US" altLang="zh-CN" dirty="0" smtClean="0"/>
          </a:p>
          <a:p>
            <a:pPr>
              <a:lnSpc>
                <a:spcPct val="150000"/>
              </a:lnSpc>
              <a:buFont typeface="Wingdings" panose="05000000000000000000" pitchFamily="2" charset="2"/>
              <a:buChar char="Ø"/>
            </a:pPr>
            <a:r>
              <a:rPr lang="zh-CN" altLang="en-US" dirty="0" smtClean="0"/>
              <a:t>报告内容贴近临床</a:t>
            </a:r>
            <a:endParaRPr lang="en-US" altLang="zh-CN" dirty="0"/>
          </a:p>
          <a:p>
            <a:pPr>
              <a:lnSpc>
                <a:spcPct val="150000"/>
              </a:lnSpc>
            </a:pPr>
            <a:endParaRPr lang="zh-CN" altLang="en-US" dirty="0"/>
          </a:p>
        </p:txBody>
      </p:sp>
      <p:sp>
        <p:nvSpPr>
          <p:cNvPr id="4" name="矩形 3"/>
          <p:cNvSpPr/>
          <p:nvPr/>
        </p:nvSpPr>
        <p:spPr>
          <a:xfrm>
            <a:off x="3575720" y="2092008"/>
            <a:ext cx="413895"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3600" b="1" cap="none" spc="0" dirty="0" smtClean="0">
                <a:ln/>
                <a:solidFill>
                  <a:schemeClr val="accent3"/>
                </a:solidFill>
                <a:effectLst/>
              </a:rPr>
              <a:t>√</a:t>
            </a:r>
            <a:endParaRPr lang="zh-CN" altLang="en-US" sz="3600" b="1" cap="none" spc="0" dirty="0">
              <a:ln/>
              <a:solidFill>
                <a:schemeClr val="accent3"/>
              </a:solidFill>
              <a:effectLst/>
            </a:endParaRPr>
          </a:p>
        </p:txBody>
      </p:sp>
      <p:sp>
        <p:nvSpPr>
          <p:cNvPr id="5" name="矩形 4"/>
          <p:cNvSpPr/>
          <p:nvPr/>
        </p:nvSpPr>
        <p:spPr>
          <a:xfrm>
            <a:off x="3825924" y="2738339"/>
            <a:ext cx="413895"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3600" b="1" cap="none" spc="0" dirty="0" smtClean="0">
                <a:ln/>
                <a:solidFill>
                  <a:schemeClr val="accent3"/>
                </a:solidFill>
                <a:effectLst/>
              </a:rPr>
              <a:t>√</a:t>
            </a:r>
            <a:endParaRPr lang="zh-CN" altLang="en-US" sz="3600" b="1" cap="none" spc="0" dirty="0">
              <a:ln/>
              <a:solidFill>
                <a:schemeClr val="accent3"/>
              </a:solidFill>
              <a:effectLst/>
            </a:endParaRPr>
          </a:p>
        </p:txBody>
      </p:sp>
      <p:sp>
        <p:nvSpPr>
          <p:cNvPr id="6" name="矩形 5"/>
          <p:cNvSpPr/>
          <p:nvPr/>
        </p:nvSpPr>
        <p:spPr>
          <a:xfrm>
            <a:off x="2927648" y="3389676"/>
            <a:ext cx="413895"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3600" b="1" cap="none" spc="0" dirty="0" smtClean="0">
                <a:ln/>
                <a:solidFill>
                  <a:schemeClr val="accent3"/>
                </a:solidFill>
                <a:effectLst/>
              </a:rPr>
              <a:t>√</a:t>
            </a:r>
            <a:endParaRPr lang="zh-CN" altLang="en-US" sz="3600" b="1" cap="none" spc="0" dirty="0">
              <a:ln/>
              <a:solidFill>
                <a:schemeClr val="accent3"/>
              </a:solidFill>
              <a:effectLst/>
            </a:endParaRPr>
          </a:p>
        </p:txBody>
      </p:sp>
      <p:sp>
        <p:nvSpPr>
          <p:cNvPr id="7" name="矩形 6"/>
          <p:cNvSpPr/>
          <p:nvPr/>
        </p:nvSpPr>
        <p:spPr>
          <a:xfrm>
            <a:off x="7824192" y="4149080"/>
            <a:ext cx="413895"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3600" b="1" cap="none" spc="0" dirty="0" smtClean="0">
                <a:ln/>
                <a:solidFill>
                  <a:schemeClr val="accent3"/>
                </a:solidFill>
                <a:effectLst/>
              </a:rPr>
              <a:t>√</a:t>
            </a:r>
            <a:endParaRPr lang="zh-CN" altLang="en-US" sz="3600" b="1" cap="none" spc="0" dirty="0">
              <a:ln/>
              <a:solidFill>
                <a:schemeClr val="accent3"/>
              </a:solidFill>
              <a:effectLst/>
            </a:endParaRPr>
          </a:p>
        </p:txBody>
      </p:sp>
      <p:sp>
        <p:nvSpPr>
          <p:cNvPr id="10" name="矩形 9"/>
          <p:cNvSpPr/>
          <p:nvPr/>
        </p:nvSpPr>
        <p:spPr>
          <a:xfrm>
            <a:off x="3627463" y="4779568"/>
            <a:ext cx="413895"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3600" b="1" cap="none" spc="0" dirty="0" smtClean="0">
                <a:ln/>
                <a:solidFill>
                  <a:schemeClr val="accent3"/>
                </a:solidFill>
                <a:effectLst/>
              </a:rPr>
              <a:t>√</a:t>
            </a:r>
            <a:endParaRPr lang="zh-CN" altLang="en-US" sz="3600" b="1" cap="none" spc="0" dirty="0">
              <a:ln/>
              <a:solidFill>
                <a:schemeClr val="accent3"/>
              </a:solidFill>
              <a:effectLst/>
            </a:endParaRPr>
          </a:p>
        </p:txBody>
      </p:sp>
    </p:spTree>
    <p:extLst>
      <p:ext uri="{BB962C8B-B14F-4D97-AF65-F5344CB8AC3E}">
        <p14:creationId xmlns:p14="http://schemas.microsoft.com/office/powerpoint/2010/main" val="17096814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左大括号 9"/>
          <p:cNvSpPr/>
          <p:nvPr/>
        </p:nvSpPr>
        <p:spPr>
          <a:xfrm>
            <a:off x="3143672" y="1767334"/>
            <a:ext cx="432048" cy="2950299"/>
          </a:xfrm>
          <a:prstGeom prst="leftBrace">
            <a:avLst>
              <a:gd name="adj1" fmla="val 8333"/>
              <a:gd name="adj2" fmla="val 36926"/>
            </a:avLst>
          </a:prstGeom>
          <a:ln w="28575"/>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科学的判读标准：合理出具报告</a:t>
            </a:r>
          </a:p>
        </p:txBody>
      </p:sp>
      <p:sp>
        <p:nvSpPr>
          <p:cNvPr id="3" name="圆角矩形 2"/>
          <p:cNvSpPr/>
          <p:nvPr/>
        </p:nvSpPr>
        <p:spPr>
          <a:xfrm>
            <a:off x="23829" y="2313786"/>
            <a:ext cx="3119843" cy="3744416"/>
          </a:xfrm>
          <a:prstGeom prst="roundRect">
            <a:avLst>
              <a:gd name="adj" fmla="val 3552"/>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4" name="圆角矩形 3"/>
          <p:cNvSpPr/>
          <p:nvPr/>
        </p:nvSpPr>
        <p:spPr>
          <a:xfrm>
            <a:off x="2279576" y="2314691"/>
            <a:ext cx="864096" cy="864096"/>
          </a:xfrm>
          <a:prstGeom prst="roundRect">
            <a:avLst>
              <a:gd name="adj" fmla="val 68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68103" y="4255969"/>
            <a:ext cx="2160240" cy="461665"/>
          </a:xfrm>
          <a:prstGeom prst="rect">
            <a:avLst/>
          </a:prstGeom>
          <a:noFill/>
        </p:spPr>
        <p:txBody>
          <a:bodyPr wrap="square" rtlCol="0">
            <a:spAutoFit/>
          </a:bodyPr>
          <a:lstStyle/>
          <a:p>
            <a:pPr algn="ctr"/>
            <a:r>
              <a:rPr lang="zh-CN" altLang="en-US" sz="2400" b="1" dirty="0" smtClean="0"/>
              <a:t>人基因组序列</a:t>
            </a:r>
            <a:endParaRPr lang="zh-CN" altLang="en-US" sz="2400" b="1" dirty="0"/>
          </a:p>
        </p:txBody>
      </p:sp>
      <p:sp>
        <p:nvSpPr>
          <p:cNvPr id="7" name="文本框 6"/>
          <p:cNvSpPr txBox="1"/>
          <p:nvPr/>
        </p:nvSpPr>
        <p:spPr>
          <a:xfrm>
            <a:off x="2187009" y="2315329"/>
            <a:ext cx="1083096" cy="923330"/>
          </a:xfrm>
          <a:prstGeom prst="rect">
            <a:avLst/>
          </a:prstGeom>
          <a:noFill/>
        </p:spPr>
        <p:txBody>
          <a:bodyPr wrap="square" rtlCol="0">
            <a:spAutoFit/>
          </a:bodyPr>
          <a:lstStyle/>
          <a:p>
            <a:pPr algn="ctr"/>
            <a:r>
              <a:rPr lang="zh-CN" altLang="en-US" b="1" dirty="0" smtClean="0">
                <a:solidFill>
                  <a:schemeClr val="bg1"/>
                </a:solidFill>
              </a:rPr>
              <a:t>微生物</a:t>
            </a:r>
            <a:endParaRPr lang="en-US" altLang="zh-CN" b="1" dirty="0" smtClean="0">
              <a:solidFill>
                <a:schemeClr val="bg1"/>
              </a:solidFill>
            </a:endParaRPr>
          </a:p>
          <a:p>
            <a:pPr algn="ctr"/>
            <a:r>
              <a:rPr lang="zh-CN" altLang="en-US" b="1" dirty="0" smtClean="0">
                <a:solidFill>
                  <a:schemeClr val="bg1"/>
                </a:solidFill>
              </a:rPr>
              <a:t>基因组序列</a:t>
            </a:r>
            <a:endParaRPr lang="zh-CN" altLang="en-US" b="1" dirty="0">
              <a:solidFill>
                <a:schemeClr val="bg1"/>
              </a:solidFill>
            </a:endParaRPr>
          </a:p>
        </p:txBody>
      </p:sp>
      <p:sp>
        <p:nvSpPr>
          <p:cNvPr id="9" name="文本框 8"/>
          <p:cNvSpPr txBox="1"/>
          <p:nvPr/>
        </p:nvSpPr>
        <p:spPr>
          <a:xfrm>
            <a:off x="-96688" y="6198151"/>
            <a:ext cx="3240360" cy="461665"/>
          </a:xfrm>
          <a:prstGeom prst="rect">
            <a:avLst/>
          </a:prstGeom>
          <a:noFill/>
        </p:spPr>
        <p:txBody>
          <a:bodyPr wrap="square" rtlCol="0">
            <a:spAutoFit/>
          </a:bodyPr>
          <a:lstStyle/>
          <a:p>
            <a:pPr algn="ctr"/>
            <a:r>
              <a:rPr lang="en-US" altLang="zh-CN" sz="2400" dirty="0" err="1" smtClean="0"/>
              <a:t>mNGS</a:t>
            </a:r>
            <a:r>
              <a:rPr lang="zh-CN" altLang="en-US" sz="2400" dirty="0" smtClean="0"/>
              <a:t>测序结果</a:t>
            </a:r>
            <a:endParaRPr lang="zh-CN" altLang="en-US" sz="2400" dirty="0"/>
          </a:p>
        </p:txBody>
      </p:sp>
      <p:sp>
        <p:nvSpPr>
          <p:cNvPr id="11" name="文本框 10"/>
          <p:cNvSpPr txBox="1"/>
          <p:nvPr/>
        </p:nvSpPr>
        <p:spPr>
          <a:xfrm>
            <a:off x="3636709" y="1491362"/>
            <a:ext cx="1977245" cy="461665"/>
          </a:xfrm>
          <a:prstGeom prst="rect">
            <a:avLst/>
          </a:prstGeom>
          <a:noFill/>
        </p:spPr>
        <p:txBody>
          <a:bodyPr wrap="square" rtlCol="0">
            <a:spAutoFit/>
          </a:bodyPr>
          <a:lstStyle/>
          <a:p>
            <a:r>
              <a:rPr lang="zh-CN" altLang="en-US" sz="2400" dirty="0" smtClean="0"/>
              <a:t>污染菌</a:t>
            </a:r>
            <a:r>
              <a:rPr lang="en-US" altLang="zh-CN" sz="2400" dirty="0" smtClean="0"/>
              <a:t>/</a:t>
            </a:r>
            <a:r>
              <a:rPr lang="zh-CN" altLang="en-US" sz="2400" dirty="0" smtClean="0"/>
              <a:t>噪音</a:t>
            </a:r>
            <a:endParaRPr lang="zh-CN" altLang="en-US" sz="2400" dirty="0"/>
          </a:p>
        </p:txBody>
      </p:sp>
      <p:sp>
        <p:nvSpPr>
          <p:cNvPr id="12" name="文本框 11"/>
          <p:cNvSpPr txBox="1"/>
          <p:nvPr/>
        </p:nvSpPr>
        <p:spPr>
          <a:xfrm>
            <a:off x="3597730" y="2533009"/>
            <a:ext cx="2193269" cy="461665"/>
          </a:xfrm>
          <a:prstGeom prst="rect">
            <a:avLst/>
          </a:prstGeom>
          <a:noFill/>
        </p:spPr>
        <p:txBody>
          <a:bodyPr wrap="square" rtlCol="0">
            <a:spAutoFit/>
          </a:bodyPr>
          <a:lstStyle/>
          <a:p>
            <a:r>
              <a:rPr lang="zh-CN" altLang="en-US" sz="2400" dirty="0"/>
              <a:t>定植</a:t>
            </a:r>
            <a:r>
              <a:rPr lang="zh-CN" altLang="en-US" sz="2400" dirty="0" smtClean="0"/>
              <a:t>菌</a:t>
            </a:r>
            <a:r>
              <a:rPr lang="en-US" altLang="zh-CN" sz="2400" dirty="0" smtClean="0"/>
              <a:t>/</a:t>
            </a:r>
            <a:r>
              <a:rPr lang="zh-CN" altLang="en-US" sz="2400" dirty="0"/>
              <a:t>背景菌</a:t>
            </a:r>
          </a:p>
        </p:txBody>
      </p:sp>
      <p:sp>
        <p:nvSpPr>
          <p:cNvPr id="13" name="右箭头 12"/>
          <p:cNvSpPr/>
          <p:nvPr/>
        </p:nvSpPr>
        <p:spPr>
          <a:xfrm>
            <a:off x="5471425" y="1584206"/>
            <a:ext cx="468000" cy="275976"/>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4" name="文本框 13"/>
          <p:cNvSpPr txBox="1"/>
          <p:nvPr/>
        </p:nvSpPr>
        <p:spPr>
          <a:xfrm>
            <a:off x="6046003" y="1399028"/>
            <a:ext cx="4176465" cy="646331"/>
          </a:xfrm>
          <a:prstGeom prst="rect">
            <a:avLst/>
          </a:prstGeom>
          <a:noFill/>
        </p:spPr>
        <p:txBody>
          <a:bodyPr wrap="square" rtlCol="0">
            <a:spAutoFit/>
          </a:bodyPr>
          <a:lstStyle/>
          <a:p>
            <a:r>
              <a:rPr lang="zh-CN" altLang="en-US" dirty="0" smtClean="0"/>
              <a:t>样本中通常不存在，实验</a:t>
            </a:r>
            <a:r>
              <a:rPr lang="en-US" altLang="zh-CN" dirty="0" smtClean="0"/>
              <a:t>/</a:t>
            </a:r>
            <a:r>
              <a:rPr lang="zh-CN" altLang="en-US" dirty="0" smtClean="0"/>
              <a:t>比对噪音</a:t>
            </a:r>
            <a:endParaRPr lang="en-US" altLang="zh-CN" dirty="0" smtClean="0"/>
          </a:p>
          <a:p>
            <a:r>
              <a:rPr lang="zh-CN" altLang="en-US" dirty="0" smtClean="0"/>
              <a:t>通过阴性对照品降低或去除干扰</a:t>
            </a:r>
            <a:endParaRPr lang="zh-CN" altLang="en-US" dirty="0"/>
          </a:p>
        </p:txBody>
      </p:sp>
      <p:sp>
        <p:nvSpPr>
          <p:cNvPr id="15" name="右箭头 14"/>
          <p:cNvSpPr/>
          <p:nvPr/>
        </p:nvSpPr>
        <p:spPr>
          <a:xfrm>
            <a:off x="5737445" y="2637462"/>
            <a:ext cx="468000" cy="275976"/>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6" name="文本框 15"/>
          <p:cNvSpPr txBox="1"/>
          <p:nvPr/>
        </p:nvSpPr>
        <p:spPr>
          <a:xfrm>
            <a:off x="6225206" y="2298396"/>
            <a:ext cx="4047258" cy="1200329"/>
          </a:xfrm>
          <a:prstGeom prst="rect">
            <a:avLst/>
          </a:prstGeom>
          <a:noFill/>
        </p:spPr>
        <p:txBody>
          <a:bodyPr wrap="square" rtlCol="0">
            <a:spAutoFit/>
          </a:bodyPr>
          <a:lstStyle/>
          <a:p>
            <a:r>
              <a:rPr lang="zh-CN" altLang="en-US" dirty="0" smtClean="0"/>
              <a:t>积累样本通过机器学习建立模型</a:t>
            </a:r>
            <a:endParaRPr lang="en-US" altLang="zh-CN" dirty="0" smtClean="0"/>
          </a:p>
          <a:p>
            <a:r>
              <a:rPr lang="zh-CN" altLang="en-US" dirty="0" smtClean="0"/>
              <a:t>识别出可能的定植菌和背景菌</a:t>
            </a:r>
            <a:endParaRPr lang="en-US" altLang="zh-CN" dirty="0" smtClean="0"/>
          </a:p>
          <a:p>
            <a:r>
              <a:rPr lang="zh-CN" altLang="en-US" sz="2000" b="1" dirty="0" smtClean="0"/>
              <a:t>在报告中</a:t>
            </a:r>
            <a:r>
              <a:rPr lang="en-US" altLang="zh-CN" sz="2000" b="1" dirty="0" smtClean="0"/>
              <a:t>”</a:t>
            </a:r>
            <a:r>
              <a:rPr lang="zh-CN" altLang="en-US" sz="2000" b="1" dirty="0" smtClean="0"/>
              <a:t>提示</a:t>
            </a:r>
            <a:r>
              <a:rPr lang="en-US" altLang="zh-CN" sz="2000" b="1" dirty="0" smtClean="0"/>
              <a:t>”</a:t>
            </a:r>
          </a:p>
          <a:p>
            <a:r>
              <a:rPr lang="en-US" altLang="zh-CN" sz="1600" i="1" dirty="0"/>
              <a:t>(</a:t>
            </a:r>
            <a:r>
              <a:rPr lang="zh-CN" altLang="en-US" sz="1600" i="1" dirty="0" smtClean="0"/>
              <a:t>可能引起免疫缺陷等患者的致病性感染</a:t>
            </a:r>
            <a:r>
              <a:rPr lang="en-US" altLang="zh-CN" sz="1600" i="1" dirty="0" smtClean="0"/>
              <a:t>)</a:t>
            </a:r>
            <a:endParaRPr lang="zh-CN" altLang="en-US" sz="1600" i="1" dirty="0"/>
          </a:p>
        </p:txBody>
      </p:sp>
      <p:sp>
        <p:nvSpPr>
          <p:cNvPr id="17" name="文本框 16"/>
          <p:cNvSpPr txBox="1"/>
          <p:nvPr/>
        </p:nvSpPr>
        <p:spPr>
          <a:xfrm>
            <a:off x="3575720" y="4551511"/>
            <a:ext cx="2593775" cy="461665"/>
          </a:xfrm>
          <a:prstGeom prst="rect">
            <a:avLst/>
          </a:prstGeom>
          <a:noFill/>
        </p:spPr>
        <p:txBody>
          <a:bodyPr wrap="square" rtlCol="0">
            <a:spAutoFit/>
          </a:bodyPr>
          <a:lstStyle/>
          <a:p>
            <a:r>
              <a:rPr lang="zh-CN" altLang="en-US" sz="2400" dirty="0" smtClean="0"/>
              <a:t>疑似致病病原体</a:t>
            </a:r>
            <a:endParaRPr lang="zh-CN" altLang="en-US" sz="2400" dirty="0"/>
          </a:p>
        </p:txBody>
      </p:sp>
      <p:sp>
        <p:nvSpPr>
          <p:cNvPr id="18" name="右箭头 17"/>
          <p:cNvSpPr/>
          <p:nvPr/>
        </p:nvSpPr>
        <p:spPr>
          <a:xfrm>
            <a:off x="5944096" y="4644355"/>
            <a:ext cx="468000" cy="275976"/>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9" name="文本框 18"/>
          <p:cNvSpPr txBox="1"/>
          <p:nvPr/>
        </p:nvSpPr>
        <p:spPr>
          <a:xfrm>
            <a:off x="6429400" y="4582288"/>
            <a:ext cx="1311096" cy="400110"/>
          </a:xfrm>
          <a:prstGeom prst="rect">
            <a:avLst/>
          </a:prstGeom>
          <a:noFill/>
        </p:spPr>
        <p:txBody>
          <a:bodyPr wrap="square" rtlCol="0">
            <a:spAutoFit/>
          </a:bodyPr>
          <a:lstStyle/>
          <a:p>
            <a:r>
              <a:rPr lang="zh-CN" altLang="en-US" sz="2000" b="1" dirty="0" smtClean="0"/>
              <a:t>有效检出</a:t>
            </a:r>
            <a:endParaRPr lang="zh-CN" altLang="en-US" sz="2000" b="1" dirty="0"/>
          </a:p>
        </p:txBody>
      </p:sp>
      <p:sp>
        <p:nvSpPr>
          <p:cNvPr id="20" name="左大括号 19"/>
          <p:cNvSpPr/>
          <p:nvPr/>
        </p:nvSpPr>
        <p:spPr>
          <a:xfrm>
            <a:off x="7740496" y="4255969"/>
            <a:ext cx="259905" cy="1306628"/>
          </a:xfrm>
          <a:prstGeom prst="leftBrace">
            <a:avLst>
              <a:gd name="adj1" fmla="val 19781"/>
              <a:gd name="adj2" fmla="val 41299"/>
            </a:avLst>
          </a:prstGeom>
          <a:ln w="28575"/>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1" name="圆角矩形 20"/>
          <p:cNvSpPr/>
          <p:nvPr/>
        </p:nvSpPr>
        <p:spPr>
          <a:xfrm>
            <a:off x="8040216" y="3955362"/>
            <a:ext cx="1728192" cy="994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致病菌</a:t>
            </a:r>
            <a:r>
              <a:rPr lang="en-US" altLang="zh-CN" sz="2000" dirty="0" smtClean="0"/>
              <a:t>/</a:t>
            </a:r>
            <a:r>
              <a:rPr lang="zh-CN" altLang="en-US" sz="2000" dirty="0" smtClean="0"/>
              <a:t>条件致病菌</a:t>
            </a:r>
            <a:endParaRPr lang="zh-CN" altLang="en-US" sz="2000" dirty="0"/>
          </a:p>
        </p:txBody>
      </p:sp>
      <p:sp>
        <p:nvSpPr>
          <p:cNvPr id="22" name="圆角矩形 21"/>
          <p:cNvSpPr/>
          <p:nvPr/>
        </p:nvSpPr>
        <p:spPr>
          <a:xfrm>
            <a:off x="8040216" y="5223743"/>
            <a:ext cx="1728192" cy="974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临床</a:t>
            </a:r>
            <a:r>
              <a:rPr lang="zh-CN" altLang="en-US" sz="2000" dirty="0" smtClean="0"/>
              <a:t>意义未明微生物</a:t>
            </a:r>
            <a:r>
              <a:rPr lang="en-US" altLang="zh-CN" sz="2000" dirty="0" smtClean="0"/>
              <a:t>(</a:t>
            </a:r>
            <a:r>
              <a:rPr lang="zh-CN" altLang="en-US" sz="2000" dirty="0" smtClean="0"/>
              <a:t>未见致病报道</a:t>
            </a:r>
            <a:r>
              <a:rPr lang="en-US" altLang="zh-CN" sz="2000" dirty="0" smtClean="0"/>
              <a:t>)</a:t>
            </a:r>
            <a:endParaRPr lang="zh-CN" altLang="en-US" sz="2000" dirty="0"/>
          </a:p>
        </p:txBody>
      </p:sp>
      <p:sp>
        <p:nvSpPr>
          <p:cNvPr id="23" name="文本框 22"/>
          <p:cNvSpPr txBox="1"/>
          <p:nvPr/>
        </p:nvSpPr>
        <p:spPr>
          <a:xfrm>
            <a:off x="9808223" y="3978969"/>
            <a:ext cx="2097049" cy="1015663"/>
          </a:xfrm>
          <a:prstGeom prst="rect">
            <a:avLst/>
          </a:prstGeom>
          <a:noFill/>
        </p:spPr>
        <p:txBody>
          <a:bodyPr wrap="square" rtlCol="0">
            <a:spAutoFit/>
          </a:bodyPr>
          <a:lstStyle/>
          <a:p>
            <a:r>
              <a:rPr lang="zh-CN" altLang="en-US" sz="2000" b="1" dirty="0" smtClean="0"/>
              <a:t>正文报告</a:t>
            </a:r>
            <a:endParaRPr lang="en-US" altLang="zh-CN" sz="2000" b="1" dirty="0" smtClean="0"/>
          </a:p>
          <a:p>
            <a:r>
              <a:rPr lang="zh-CN" altLang="en-US" sz="2000" b="1" dirty="0" smtClean="0"/>
              <a:t>建议重点关注，结合临床判断</a:t>
            </a:r>
            <a:endParaRPr lang="zh-CN" altLang="en-US" sz="2000" b="1" dirty="0"/>
          </a:p>
        </p:txBody>
      </p:sp>
      <p:sp>
        <p:nvSpPr>
          <p:cNvPr id="24" name="文本框 23"/>
          <p:cNvSpPr txBox="1"/>
          <p:nvPr/>
        </p:nvSpPr>
        <p:spPr>
          <a:xfrm>
            <a:off x="9808223" y="5379410"/>
            <a:ext cx="2097049" cy="677108"/>
          </a:xfrm>
          <a:prstGeom prst="rect">
            <a:avLst/>
          </a:prstGeom>
          <a:noFill/>
        </p:spPr>
        <p:txBody>
          <a:bodyPr wrap="square" rtlCol="0">
            <a:spAutoFit/>
          </a:bodyPr>
          <a:lstStyle/>
          <a:p>
            <a:r>
              <a:rPr lang="zh-CN" altLang="en-US" sz="2000" b="1" dirty="0"/>
              <a:t>在</a:t>
            </a:r>
            <a:r>
              <a:rPr lang="zh-CN" altLang="en-US" sz="2000" b="1" dirty="0" smtClean="0"/>
              <a:t>报告中</a:t>
            </a:r>
            <a:r>
              <a:rPr lang="en-US" altLang="zh-CN" sz="2000" b="1" dirty="0" smtClean="0"/>
              <a:t>”</a:t>
            </a:r>
            <a:r>
              <a:rPr lang="zh-CN" altLang="en-US" sz="2000" b="1" dirty="0"/>
              <a:t>提示</a:t>
            </a:r>
            <a:r>
              <a:rPr lang="en-US" altLang="zh-CN" sz="2000" b="1" dirty="0" smtClean="0"/>
              <a:t>”</a:t>
            </a:r>
          </a:p>
          <a:p>
            <a:r>
              <a:rPr lang="zh-CN" altLang="en-US" dirty="0" smtClean="0"/>
              <a:t>结合临床判断</a:t>
            </a:r>
            <a:endParaRPr lang="zh-CN" altLang="en-US" dirty="0"/>
          </a:p>
        </p:txBody>
      </p:sp>
    </p:spTree>
    <p:extLst>
      <p:ext uri="{BB962C8B-B14F-4D97-AF65-F5344CB8AC3E}">
        <p14:creationId xmlns:p14="http://schemas.microsoft.com/office/powerpoint/2010/main" val="251289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14" grpId="0"/>
      <p:bldP spid="15" grpId="0" animBg="1"/>
      <p:bldP spid="16" grpId="0"/>
      <p:bldP spid="17" grpId="0"/>
      <p:bldP spid="18" grpId="0" animBg="1"/>
      <p:bldP spid="19" grpId="0"/>
      <p:bldP spid="20" grpId="0" animBg="1"/>
      <p:bldP spid="21" grpId="0" animBg="1"/>
      <p:bldP spid="22" grpId="0" animBg="1"/>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“定制化”判读</a:t>
            </a:r>
            <a:endParaRPr lang="zh-CN" altLang="en-US" dirty="0"/>
          </a:p>
        </p:txBody>
      </p:sp>
      <p:sp>
        <p:nvSpPr>
          <p:cNvPr id="3" name="内容占位符 2"/>
          <p:cNvSpPr txBox="1">
            <a:spLocks/>
          </p:cNvSpPr>
          <p:nvPr/>
        </p:nvSpPr>
        <p:spPr>
          <a:xfrm>
            <a:off x="-18091" y="1556792"/>
            <a:ext cx="11593288" cy="4968552"/>
          </a:xfrm>
          <a:prstGeom prst="rect">
            <a:avLst/>
          </a:prstGeom>
        </p:spPr>
        <p:txBody>
          <a:bodyPr>
            <a:noAutofit/>
          </a:bodyPr>
          <a:lstStyle>
            <a:lvl1pPr marL="342900" indent="-342900" algn="l" defTabSz="914400" rtl="0" eaLnBrk="1" latinLnBrk="0" hangingPunct="1">
              <a:lnSpc>
                <a:spcPct val="120000"/>
              </a:lnSpc>
              <a:spcBef>
                <a:spcPts val="1000"/>
              </a:spcBef>
              <a:buFont typeface="微软雅黑" panose="020B0503020204020204" pitchFamily="34" charset="-122"/>
              <a:buChar char="▪"/>
              <a:defRPr sz="2400" kern="1200">
                <a:solidFill>
                  <a:srgbClr val="006E27"/>
                </a:solidFill>
                <a:latin typeface="+mn-lt"/>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微软雅黑" panose="020B0503020204020204" pitchFamily="34" charset="-122"/>
              <a:buChar char="▪"/>
              <a:defRPr sz="2000" kern="1200">
                <a:solidFill>
                  <a:schemeClr val="tx1">
                    <a:lumMod val="85000"/>
                    <a:lumOff val="15000"/>
                  </a:schemeClr>
                </a:solidFill>
                <a:latin typeface="+mn-lt"/>
                <a:ea typeface="微软雅黑" panose="020B0503020204020204" pitchFamily="34" charset="-122"/>
                <a:cs typeface="+mn-cs"/>
              </a:defRPr>
            </a:lvl2pPr>
            <a:lvl3pPr marL="11430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600" kern="1200">
                <a:solidFill>
                  <a:schemeClr val="tx1">
                    <a:lumMod val="85000"/>
                    <a:lumOff val="15000"/>
                  </a:schemeClr>
                </a:solidFill>
                <a:latin typeface="+mn-lt"/>
                <a:ea typeface="微软雅黑" panose="020B0503020204020204" pitchFamily="34" charset="-122"/>
                <a:cs typeface="+mn-cs"/>
              </a:defRPr>
            </a:lvl3pPr>
            <a:lvl4pPr marL="16002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400" kern="1200">
                <a:solidFill>
                  <a:schemeClr val="tx1">
                    <a:lumMod val="85000"/>
                    <a:lumOff val="15000"/>
                  </a:schemeClr>
                </a:solidFill>
                <a:latin typeface="+mn-lt"/>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微软雅黑" panose="020B0503020204020204" pitchFamily="34" charset="-122"/>
              <a:buChar char="–"/>
              <a:defRPr sz="1400" kern="1200">
                <a:solidFill>
                  <a:schemeClr val="tx1">
                    <a:lumMod val="85000"/>
                    <a:lumOff val="15000"/>
                  </a:schemeClr>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2400" dirty="0" smtClean="0"/>
              <a:t>考虑</a:t>
            </a:r>
            <a:r>
              <a:rPr lang="zh-CN" altLang="en-US" sz="2400" u="sng" dirty="0" smtClean="0"/>
              <a:t>基因组大小、序列特殊性、环境中分布情况</a:t>
            </a:r>
            <a:r>
              <a:rPr lang="zh-CN" altLang="en-US" sz="2400" dirty="0" smtClean="0"/>
              <a:t>，针对</a:t>
            </a:r>
            <a:r>
              <a:rPr lang="zh-CN" altLang="en-US" sz="2400" dirty="0" smtClean="0">
                <a:solidFill>
                  <a:srgbClr val="C00000"/>
                </a:solidFill>
              </a:rPr>
              <a:t>不同类别微生物</a:t>
            </a:r>
            <a:r>
              <a:rPr lang="zh-CN" altLang="en-US" sz="2400" dirty="0" smtClean="0"/>
              <a:t>设定不同判读标准：</a:t>
            </a:r>
            <a:endParaRPr lang="en-US" altLang="zh-CN" sz="2400" dirty="0" smtClean="0"/>
          </a:p>
          <a:p>
            <a:pPr lvl="2"/>
            <a:r>
              <a:rPr lang="zh-CN" altLang="en-US" sz="2400" dirty="0" smtClean="0"/>
              <a:t>病毒、细菌、真菌、寄生虫</a:t>
            </a:r>
            <a:endParaRPr lang="en-US" altLang="zh-CN" sz="2400" dirty="0" smtClean="0"/>
          </a:p>
          <a:p>
            <a:pPr lvl="1"/>
            <a:endParaRPr lang="en-US" altLang="zh-CN" sz="2400" dirty="0" smtClean="0"/>
          </a:p>
          <a:p>
            <a:pPr lvl="1"/>
            <a:r>
              <a:rPr lang="zh-CN" altLang="en-US" sz="2400" dirty="0" smtClean="0"/>
              <a:t>考虑</a:t>
            </a:r>
            <a:r>
              <a:rPr lang="zh-CN" altLang="en-US" sz="2400" u="sng" dirty="0" smtClean="0"/>
              <a:t>临床相关性、致病能力、提取难易程度</a:t>
            </a:r>
            <a:r>
              <a:rPr lang="zh-CN" altLang="en-US" sz="2400" dirty="0" smtClean="0"/>
              <a:t>，针对</a:t>
            </a:r>
            <a:r>
              <a:rPr lang="zh-CN" altLang="en-US" sz="2400" dirty="0" smtClean="0">
                <a:solidFill>
                  <a:srgbClr val="C00000"/>
                </a:solidFill>
              </a:rPr>
              <a:t>特殊病原体</a:t>
            </a:r>
            <a:r>
              <a:rPr lang="zh-CN" altLang="en-US" sz="2400" dirty="0" smtClean="0"/>
              <a:t>设定特殊判读标准： </a:t>
            </a:r>
            <a:endParaRPr lang="en-US" altLang="zh-CN" sz="2400" dirty="0" smtClean="0"/>
          </a:p>
          <a:p>
            <a:pPr lvl="2"/>
            <a:r>
              <a:rPr lang="zh-CN" altLang="en-US" sz="2400" dirty="0" smtClean="0"/>
              <a:t>结核分枝杆菌、隐球菌、布鲁氏菌等</a:t>
            </a:r>
            <a:endParaRPr lang="en-US" altLang="zh-CN" sz="2400" dirty="0" smtClean="0"/>
          </a:p>
          <a:p>
            <a:pPr lvl="1"/>
            <a:endParaRPr lang="en-US" altLang="zh-CN" sz="2400" dirty="0" smtClean="0"/>
          </a:p>
          <a:p>
            <a:pPr lvl="1"/>
            <a:r>
              <a:rPr lang="zh-CN" altLang="en-US" sz="2400" dirty="0" smtClean="0"/>
              <a:t>考虑</a:t>
            </a:r>
            <a:r>
              <a:rPr lang="zh-CN" altLang="en-US" sz="2400" u="sng" dirty="0" smtClean="0"/>
              <a:t>基因组序列差异性大小、临床需求</a:t>
            </a:r>
            <a:r>
              <a:rPr lang="zh-CN" altLang="en-US" sz="2400" dirty="0" smtClean="0"/>
              <a:t>，针对某些病原体设定不同级别的报出：</a:t>
            </a:r>
            <a:endParaRPr lang="en-US" altLang="zh-CN" sz="2400" dirty="0" smtClean="0"/>
          </a:p>
          <a:p>
            <a:pPr lvl="2"/>
            <a:r>
              <a:rPr lang="en-US" altLang="zh-CN" sz="2400" dirty="0" smtClean="0"/>
              <a:t>E.g. RNA</a:t>
            </a:r>
            <a:r>
              <a:rPr lang="zh-CN" altLang="en-US" sz="2400" dirty="0"/>
              <a:t>病毒分型至“亚种”级别</a:t>
            </a:r>
          </a:p>
        </p:txBody>
      </p:sp>
    </p:spTree>
    <p:extLst>
      <p:ext uri="{BB962C8B-B14F-4D97-AF65-F5344CB8AC3E}">
        <p14:creationId xmlns:p14="http://schemas.microsoft.com/office/powerpoint/2010/main" val="38508142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方法学比对</a:t>
            </a:r>
            <a:endParaRPr lang="zh-CN" altLang="en-US" dirty="0"/>
          </a:p>
        </p:txBody>
      </p:sp>
      <p:sp>
        <p:nvSpPr>
          <p:cNvPr id="4" name="文本占位符 5"/>
          <p:cNvSpPr txBox="1">
            <a:spLocks/>
          </p:cNvSpPr>
          <p:nvPr/>
        </p:nvSpPr>
        <p:spPr>
          <a:xfrm>
            <a:off x="3504084" y="1555056"/>
            <a:ext cx="5157787" cy="823912"/>
          </a:xfrm>
          <a:prstGeom prst="rect">
            <a:avLst/>
          </a:prstGeom>
        </p:spPr>
        <p:txBody>
          <a:bodyPr>
            <a:normAutofit/>
          </a:bodyPr>
          <a:lstStyle>
            <a:lvl1pPr marL="342900" indent="-342900" algn="l" defTabSz="914400" rtl="0" eaLnBrk="1" latinLnBrk="0" hangingPunct="1">
              <a:lnSpc>
                <a:spcPct val="120000"/>
              </a:lnSpc>
              <a:spcBef>
                <a:spcPts val="1000"/>
              </a:spcBef>
              <a:buFont typeface="微软雅黑" panose="020B0503020204020204" pitchFamily="34" charset="-122"/>
              <a:buChar char="▪"/>
              <a:defRPr sz="2400" kern="1200">
                <a:solidFill>
                  <a:srgbClr val="006E27"/>
                </a:solidFill>
                <a:latin typeface="+mn-lt"/>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微软雅黑" panose="020B0503020204020204" pitchFamily="34" charset="-122"/>
              <a:buChar char="▪"/>
              <a:defRPr sz="2000" kern="1200">
                <a:solidFill>
                  <a:schemeClr val="tx1">
                    <a:lumMod val="85000"/>
                    <a:lumOff val="15000"/>
                  </a:schemeClr>
                </a:solidFill>
                <a:latin typeface="+mn-lt"/>
                <a:ea typeface="微软雅黑" panose="020B0503020204020204" pitchFamily="34" charset="-122"/>
                <a:cs typeface="+mn-cs"/>
              </a:defRPr>
            </a:lvl2pPr>
            <a:lvl3pPr marL="11430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600" kern="1200">
                <a:solidFill>
                  <a:schemeClr val="tx1">
                    <a:lumMod val="85000"/>
                    <a:lumOff val="15000"/>
                  </a:schemeClr>
                </a:solidFill>
                <a:latin typeface="+mn-lt"/>
                <a:ea typeface="微软雅黑" panose="020B0503020204020204" pitchFamily="34" charset="-122"/>
                <a:cs typeface="+mn-cs"/>
              </a:defRPr>
            </a:lvl3pPr>
            <a:lvl4pPr marL="16002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400" kern="1200">
                <a:solidFill>
                  <a:schemeClr val="tx1">
                    <a:lumMod val="85000"/>
                    <a:lumOff val="15000"/>
                  </a:schemeClr>
                </a:solidFill>
                <a:latin typeface="+mn-lt"/>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微软雅黑" panose="020B0503020204020204" pitchFamily="34" charset="-122"/>
              <a:buChar char="–"/>
              <a:defRPr sz="1400" kern="1200">
                <a:solidFill>
                  <a:schemeClr val="tx1">
                    <a:lumMod val="85000"/>
                    <a:lumOff val="15000"/>
                  </a:schemeClr>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Bef>
                <a:spcPct val="0"/>
              </a:spcBef>
              <a:spcAft>
                <a:spcPct val="0"/>
              </a:spcAft>
              <a:buNone/>
            </a:pPr>
            <a:r>
              <a:rPr lang="en-US" altLang="zh-CN" dirty="0" smtClean="0">
                <a:latin typeface="微软雅黑" panose="020B0503020204020204" pitchFamily="34" charset="-122"/>
              </a:rPr>
              <a:t>DNA</a:t>
            </a:r>
            <a:r>
              <a:rPr lang="zh-CN" altLang="en-US" dirty="0" smtClean="0">
                <a:latin typeface="微软雅黑" panose="020B0503020204020204" pitchFamily="34" charset="-122"/>
              </a:rPr>
              <a:t>病毒</a:t>
            </a:r>
            <a:r>
              <a:rPr lang="zh-CN" altLang="en-US" sz="1200" dirty="0" smtClean="0">
                <a:latin typeface="微软雅黑" panose="020B0503020204020204" pitchFamily="34" charset="-122"/>
              </a:rPr>
              <a:t>（</a:t>
            </a:r>
            <a:r>
              <a:rPr lang="en-US" altLang="zh-CN" sz="1200" dirty="0" smtClean="0"/>
              <a:t>HSV I</a:t>
            </a:r>
            <a:r>
              <a:rPr lang="zh-CN" altLang="zh-CN" sz="1200" dirty="0" smtClean="0"/>
              <a:t>、</a:t>
            </a:r>
            <a:r>
              <a:rPr lang="en-US" altLang="zh-CN" sz="1200" dirty="0" smtClean="0"/>
              <a:t>HSV II</a:t>
            </a:r>
            <a:r>
              <a:rPr lang="zh-CN" altLang="zh-CN" sz="1200" dirty="0" smtClean="0"/>
              <a:t>、</a:t>
            </a:r>
            <a:r>
              <a:rPr lang="en-US" altLang="zh-CN" sz="1200" dirty="0" smtClean="0"/>
              <a:t>VZV</a:t>
            </a:r>
            <a:r>
              <a:rPr lang="zh-CN" altLang="zh-CN" sz="1200" dirty="0" smtClean="0"/>
              <a:t>、</a:t>
            </a:r>
            <a:r>
              <a:rPr lang="en-US" altLang="zh-CN" sz="1200" dirty="0" smtClean="0"/>
              <a:t> EBV</a:t>
            </a:r>
            <a:r>
              <a:rPr lang="zh-CN" altLang="zh-CN" sz="1200" dirty="0" smtClean="0"/>
              <a:t>、</a:t>
            </a:r>
            <a:r>
              <a:rPr lang="en-US" altLang="zh-CN" sz="1200" dirty="0" smtClean="0"/>
              <a:t>CMV</a:t>
            </a:r>
            <a:r>
              <a:rPr lang="zh-CN" altLang="zh-CN" sz="1200" dirty="0" smtClean="0"/>
              <a:t>、</a:t>
            </a:r>
            <a:r>
              <a:rPr lang="en-US" altLang="zh-CN" sz="1200" dirty="0" smtClean="0"/>
              <a:t>HHV-6</a:t>
            </a:r>
            <a:r>
              <a:rPr lang="zh-CN" altLang="en-US" sz="1200" dirty="0" smtClean="0">
                <a:latin typeface="微软雅黑" panose="020B0503020204020204" pitchFamily="34" charset="-122"/>
              </a:rPr>
              <a:t>）</a:t>
            </a:r>
            <a:endParaRPr lang="zh-CN" altLang="en-US" sz="1200" dirty="0"/>
          </a:p>
        </p:txBody>
      </p:sp>
      <p:sp>
        <p:nvSpPr>
          <p:cNvPr id="5" name="内容占位符 6"/>
          <p:cNvSpPr txBox="1">
            <a:spLocks/>
          </p:cNvSpPr>
          <p:nvPr/>
        </p:nvSpPr>
        <p:spPr>
          <a:xfrm>
            <a:off x="3215680" y="4663403"/>
            <a:ext cx="5962872" cy="2194597"/>
          </a:xfrm>
          <a:prstGeom prst="rect">
            <a:avLst/>
          </a:prstGeom>
        </p:spPr>
        <p:txBody>
          <a:bodyPr>
            <a:normAutofit/>
          </a:bodyPr>
          <a:lstStyle>
            <a:lvl1pPr marL="342900" indent="-342900" algn="l" defTabSz="914400" rtl="0" eaLnBrk="1" latinLnBrk="0" hangingPunct="1">
              <a:lnSpc>
                <a:spcPct val="120000"/>
              </a:lnSpc>
              <a:spcBef>
                <a:spcPts val="1000"/>
              </a:spcBef>
              <a:buFont typeface="微软雅黑" panose="020B0503020204020204" pitchFamily="34" charset="-122"/>
              <a:buChar char="▪"/>
              <a:defRPr sz="2400" kern="1200">
                <a:solidFill>
                  <a:srgbClr val="006E27"/>
                </a:solidFill>
                <a:latin typeface="+mn-lt"/>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微软雅黑" panose="020B0503020204020204" pitchFamily="34" charset="-122"/>
              <a:buChar char="▪"/>
              <a:defRPr sz="2000" kern="1200">
                <a:solidFill>
                  <a:schemeClr val="tx1">
                    <a:lumMod val="85000"/>
                    <a:lumOff val="15000"/>
                  </a:schemeClr>
                </a:solidFill>
                <a:latin typeface="+mn-lt"/>
                <a:ea typeface="微软雅黑" panose="020B0503020204020204" pitchFamily="34" charset="-122"/>
                <a:cs typeface="+mn-cs"/>
              </a:defRPr>
            </a:lvl2pPr>
            <a:lvl3pPr marL="11430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600" kern="1200">
                <a:solidFill>
                  <a:schemeClr val="tx1">
                    <a:lumMod val="85000"/>
                    <a:lumOff val="15000"/>
                  </a:schemeClr>
                </a:solidFill>
                <a:latin typeface="+mn-lt"/>
                <a:ea typeface="微软雅黑" panose="020B0503020204020204" pitchFamily="34" charset="-122"/>
                <a:cs typeface="+mn-cs"/>
              </a:defRPr>
            </a:lvl3pPr>
            <a:lvl4pPr marL="16002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400" kern="1200">
                <a:solidFill>
                  <a:schemeClr val="tx1">
                    <a:lumMod val="85000"/>
                    <a:lumOff val="15000"/>
                  </a:schemeClr>
                </a:solidFill>
                <a:latin typeface="+mn-lt"/>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微软雅黑" panose="020B0503020204020204" pitchFamily="34" charset="-122"/>
              <a:buChar char="–"/>
              <a:defRPr sz="1400" kern="1200">
                <a:solidFill>
                  <a:schemeClr val="tx1">
                    <a:lumMod val="85000"/>
                    <a:lumOff val="15000"/>
                  </a:schemeClr>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一致率</a:t>
            </a:r>
            <a:r>
              <a:rPr lang="zh-CN" altLang="en-US" dirty="0" smtClean="0"/>
              <a:t>： </a:t>
            </a:r>
            <a:r>
              <a:rPr lang="en-US" altLang="zh-CN" dirty="0" smtClean="0"/>
              <a:t>96.97%</a:t>
            </a:r>
          </a:p>
          <a:p>
            <a:pPr marL="0" indent="0">
              <a:buNone/>
            </a:pPr>
            <a:endParaRPr lang="zh-CN" altLang="en-US" sz="1600" dirty="0"/>
          </a:p>
        </p:txBody>
      </p:sp>
      <p:graphicFrame>
        <p:nvGraphicFramePr>
          <p:cNvPr id="9" name="表格 8"/>
          <p:cNvGraphicFramePr>
            <a:graphicFrameLocks noGrp="1"/>
          </p:cNvGraphicFramePr>
          <p:nvPr>
            <p:extLst>
              <p:ext uri="{D42A27DB-BD31-4B8C-83A1-F6EECF244321}">
                <p14:modId xmlns:p14="http://schemas.microsoft.com/office/powerpoint/2010/main" val="2725945101"/>
              </p:ext>
            </p:extLst>
          </p:nvPr>
        </p:nvGraphicFramePr>
        <p:xfrm>
          <a:off x="3701604" y="2337216"/>
          <a:ext cx="4342953" cy="2000504"/>
        </p:xfrm>
        <a:graphic>
          <a:graphicData uri="http://schemas.openxmlformats.org/drawingml/2006/table">
            <a:tbl>
              <a:tblPr/>
              <a:tblGrid>
                <a:gridCol w="1381169">
                  <a:extLst>
                    <a:ext uri="{9D8B030D-6E8A-4147-A177-3AD203B41FA5}">
                      <a16:colId xmlns="" xmlns:a16="http://schemas.microsoft.com/office/drawing/2014/main" val="694614615"/>
                    </a:ext>
                  </a:extLst>
                </a:gridCol>
                <a:gridCol w="945560">
                  <a:extLst>
                    <a:ext uri="{9D8B030D-6E8A-4147-A177-3AD203B41FA5}">
                      <a16:colId xmlns="" xmlns:a16="http://schemas.microsoft.com/office/drawing/2014/main" val="3746212365"/>
                    </a:ext>
                  </a:extLst>
                </a:gridCol>
                <a:gridCol w="1152128">
                  <a:extLst>
                    <a:ext uri="{9D8B030D-6E8A-4147-A177-3AD203B41FA5}">
                      <a16:colId xmlns="" xmlns:a16="http://schemas.microsoft.com/office/drawing/2014/main" val="508339078"/>
                    </a:ext>
                  </a:extLst>
                </a:gridCol>
                <a:gridCol w="864096">
                  <a:extLst>
                    <a:ext uri="{9D8B030D-6E8A-4147-A177-3AD203B41FA5}">
                      <a16:colId xmlns="" xmlns:a16="http://schemas.microsoft.com/office/drawing/2014/main" val="2715375569"/>
                    </a:ext>
                  </a:extLst>
                </a:gridCol>
              </a:tblGrid>
              <a:tr h="441563">
                <a:tc rowSpan="2">
                  <a:txBody>
                    <a:bodyPr/>
                    <a:lstStyle/>
                    <a:p>
                      <a:pPr algn="ctr">
                        <a:spcAft>
                          <a:spcPts val="0"/>
                        </a:spcAft>
                      </a:pPr>
                      <a:r>
                        <a:rPr lang="zh-CN" altLang="en-US" sz="1600" b="0" dirty="0" smtClean="0">
                          <a:effectLst/>
                          <a:latin typeface="微软雅黑" panose="020B0503020204020204" pitchFamily="34" charset="-122"/>
                          <a:ea typeface="微软雅黑" panose="020B0503020204020204" pitchFamily="34" charset="-122"/>
                        </a:rPr>
                        <a:t>宏基因组检测</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spcAft>
                          <a:spcPts val="0"/>
                        </a:spcAft>
                      </a:pPr>
                      <a:r>
                        <a:rPr lang="en-US" altLang="zh-CN" sz="1600" b="0" dirty="0" smtClean="0">
                          <a:effectLst/>
                          <a:latin typeface="微软雅黑" panose="020B0503020204020204" pitchFamily="34" charset="-122"/>
                          <a:ea typeface="微软雅黑" panose="020B0503020204020204" pitchFamily="34" charset="-122"/>
                        </a:rPr>
                        <a:t>QPCR</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rowSpan="2">
                  <a:txBody>
                    <a:bodyPr/>
                    <a:lstStyle/>
                    <a:p>
                      <a:pPr algn="ctr">
                        <a:spcAft>
                          <a:spcPts val="0"/>
                        </a:spcAft>
                      </a:pPr>
                      <a:r>
                        <a:rPr lang="zh-CN" sz="1600" b="0" dirty="0">
                          <a:effectLst/>
                          <a:latin typeface="微软雅黑" panose="020B0503020204020204" pitchFamily="34" charset="-122"/>
                          <a:ea typeface="微软雅黑" panose="020B0503020204020204" pitchFamily="34" charset="-122"/>
                        </a:rPr>
                        <a:t>合计</a:t>
                      </a: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3628171187"/>
                  </a:ext>
                </a:extLst>
              </a:tr>
              <a:tr h="406423">
                <a:tc vMerge="1">
                  <a:txBody>
                    <a:bodyPr/>
                    <a:lstStyle/>
                    <a:p>
                      <a:endParaRPr lang="zh-CN" altLang="en-US"/>
                    </a:p>
                  </a:txBody>
                  <a:tcPr/>
                </a:tc>
                <a:tc>
                  <a:txBody>
                    <a:bodyPr/>
                    <a:lstStyle/>
                    <a:p>
                      <a:pPr algn="ctr">
                        <a:spcAft>
                          <a:spcPts val="0"/>
                        </a:spcAft>
                      </a:pPr>
                      <a:r>
                        <a:rPr lang="zh-CN" sz="1600" b="0" dirty="0">
                          <a:effectLst/>
                          <a:latin typeface="微软雅黑" panose="020B0503020204020204" pitchFamily="34" charset="-122"/>
                          <a:ea typeface="微软雅黑" panose="020B0503020204020204" pitchFamily="34" charset="-122"/>
                        </a:rPr>
                        <a:t>阳性</a:t>
                      </a: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600" b="0" dirty="0" smtClean="0">
                          <a:effectLst/>
                          <a:latin typeface="微软雅黑" panose="020B0503020204020204" pitchFamily="34" charset="-122"/>
                          <a:ea typeface="微软雅黑" panose="020B0503020204020204" pitchFamily="34" charset="-122"/>
                        </a:rPr>
                        <a:t>阴性</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 xmlns:a16="http://schemas.microsoft.com/office/drawing/2014/main" val="1876232238"/>
                  </a:ext>
                </a:extLst>
              </a:tr>
              <a:tr h="360040">
                <a:tc>
                  <a:txBody>
                    <a:bodyPr/>
                    <a:lstStyle/>
                    <a:p>
                      <a:pPr algn="ctr">
                        <a:spcAft>
                          <a:spcPts val="0"/>
                        </a:spcAft>
                      </a:pPr>
                      <a:r>
                        <a:rPr lang="zh-CN" sz="1600" b="0" dirty="0" smtClean="0">
                          <a:effectLst/>
                          <a:latin typeface="微软雅黑" panose="020B0503020204020204" pitchFamily="34" charset="-122"/>
                          <a:ea typeface="微软雅黑" panose="020B0503020204020204" pitchFamily="34" charset="-122"/>
                        </a:rPr>
                        <a:t>阳性</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rgbClr val="000000"/>
                          </a:solidFill>
                          <a:effectLst/>
                          <a:latin typeface="微软雅黑" panose="020B0503020204020204" pitchFamily="34" charset="-122"/>
                          <a:ea typeface="微软雅黑" panose="020B0503020204020204" pitchFamily="34" charset="-122"/>
                        </a:rPr>
                        <a:t>10</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600" b="0" dirty="0" smtClean="0">
                          <a:solidFill>
                            <a:srgbClr val="0000FF"/>
                          </a:solidFill>
                          <a:effectLst/>
                          <a:latin typeface="微软雅黑" panose="020B0503020204020204" pitchFamily="34" charset="-122"/>
                          <a:ea typeface="微软雅黑" panose="020B0503020204020204" pitchFamily="34" charset="-122"/>
                        </a:rPr>
                        <a:t>0</a:t>
                      </a:r>
                      <a:endParaRPr lang="zh-CN" sz="1600" b="0" dirty="0">
                        <a:solidFill>
                          <a:srgbClr val="0000FF"/>
                        </a:solidFill>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600" b="1" dirty="0" smtClean="0">
                          <a:solidFill>
                            <a:srgbClr val="000000"/>
                          </a:solidFill>
                          <a:effectLst/>
                          <a:latin typeface="微软雅黑" panose="020B0503020204020204" pitchFamily="34" charset="-122"/>
                          <a:ea typeface="微软雅黑" panose="020B0503020204020204" pitchFamily="34" charset="-122"/>
                        </a:rPr>
                        <a:t>10</a:t>
                      </a:r>
                      <a:endParaRPr lang="zh-CN" sz="1600" b="1"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188879967"/>
                  </a:ext>
                </a:extLst>
              </a:tr>
              <a:tr h="401501">
                <a:tc>
                  <a:txBody>
                    <a:bodyPr/>
                    <a:lstStyle/>
                    <a:p>
                      <a:pPr algn="ctr">
                        <a:spcAft>
                          <a:spcPts val="0"/>
                        </a:spcAft>
                      </a:pPr>
                      <a:r>
                        <a:rPr lang="zh-CN" sz="1600" b="0" dirty="0" smtClean="0">
                          <a:effectLst/>
                          <a:latin typeface="微软雅黑" panose="020B0503020204020204" pitchFamily="34" charset="-122"/>
                          <a:ea typeface="微软雅黑" panose="020B0503020204020204" pitchFamily="34" charset="-122"/>
                        </a:rPr>
                        <a:t>阴性</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rgbClr val="FF0000"/>
                          </a:solidFill>
                          <a:effectLst/>
                          <a:latin typeface="微软雅黑" panose="020B0503020204020204" pitchFamily="34" charset="-122"/>
                          <a:ea typeface="微软雅黑" panose="020B0503020204020204" pitchFamily="34" charset="-122"/>
                        </a:rPr>
                        <a:t>1</a:t>
                      </a:r>
                      <a:endParaRPr lang="zh-CN" sz="1600" b="0" dirty="0">
                        <a:solidFill>
                          <a:srgbClr val="FF0000"/>
                        </a:solidFill>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600" b="0" dirty="0" smtClean="0">
                          <a:solidFill>
                            <a:srgbClr val="000000"/>
                          </a:solidFill>
                          <a:effectLst/>
                          <a:latin typeface="微软雅黑" panose="020B0503020204020204" pitchFamily="34" charset="-122"/>
                          <a:ea typeface="微软雅黑" panose="020B0503020204020204" pitchFamily="34" charset="-122"/>
                        </a:rPr>
                        <a:t>22</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600" b="1" dirty="0" smtClean="0">
                          <a:solidFill>
                            <a:srgbClr val="000000"/>
                          </a:solidFill>
                          <a:effectLst/>
                          <a:latin typeface="微软雅黑" panose="020B0503020204020204" pitchFamily="34" charset="-122"/>
                          <a:ea typeface="微软雅黑" panose="020B0503020204020204" pitchFamily="34" charset="-122"/>
                        </a:rPr>
                        <a:t>22</a:t>
                      </a:r>
                      <a:endParaRPr lang="zh-CN" sz="1600" b="1"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853717699"/>
                  </a:ext>
                </a:extLst>
              </a:tr>
              <a:tr h="390977">
                <a:tc>
                  <a:txBody>
                    <a:bodyPr/>
                    <a:lstStyle/>
                    <a:p>
                      <a:pPr algn="ctr">
                        <a:spcAft>
                          <a:spcPts val="0"/>
                        </a:spcAft>
                      </a:pPr>
                      <a:r>
                        <a:rPr lang="zh-CN" sz="1600" b="0" dirty="0">
                          <a:effectLst/>
                          <a:latin typeface="微软雅黑" panose="020B0503020204020204" pitchFamily="34" charset="-122"/>
                          <a:ea typeface="微软雅黑" panose="020B0503020204020204" pitchFamily="34" charset="-122"/>
                        </a:rPr>
                        <a:t>合计</a:t>
                      </a: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600" b="1" dirty="0" smtClean="0">
                          <a:effectLst/>
                          <a:latin typeface="微软雅黑" panose="020B0503020204020204" pitchFamily="34" charset="-122"/>
                          <a:ea typeface="微软雅黑" panose="020B0503020204020204" pitchFamily="34" charset="-122"/>
                        </a:rPr>
                        <a:t>11</a:t>
                      </a:r>
                      <a:endParaRPr lang="zh-CN" sz="1600" b="1"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600" b="1" dirty="0" smtClean="0">
                          <a:solidFill>
                            <a:srgbClr val="000000"/>
                          </a:solidFill>
                          <a:effectLst/>
                          <a:latin typeface="微软雅黑" panose="020B0503020204020204" pitchFamily="34" charset="-122"/>
                          <a:ea typeface="微软雅黑" panose="020B0503020204020204" pitchFamily="34" charset="-122"/>
                        </a:rPr>
                        <a:t>22</a:t>
                      </a:r>
                      <a:endParaRPr lang="zh-CN" sz="1600" b="1"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zh-CN" sz="1600" b="1" dirty="0" smtClean="0">
                          <a:effectLst/>
                          <a:latin typeface="微软雅黑" panose="020B0503020204020204" pitchFamily="34" charset="-122"/>
                          <a:ea typeface="微软雅黑" panose="020B0503020204020204" pitchFamily="34" charset="-122"/>
                        </a:rPr>
                        <a:t>33</a:t>
                      </a:r>
                      <a:endParaRPr lang="zh-CN" sz="1600" b="1"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13485181"/>
                  </a:ext>
                </a:extLst>
              </a:tr>
            </a:tbl>
          </a:graphicData>
        </a:graphic>
      </p:graphicFrame>
    </p:spTree>
    <p:extLst>
      <p:ext uri="{BB962C8B-B14F-4D97-AF65-F5344CB8AC3E}">
        <p14:creationId xmlns:p14="http://schemas.microsoft.com/office/powerpoint/2010/main" val="6000278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方法学比对</a:t>
            </a:r>
          </a:p>
        </p:txBody>
      </p:sp>
      <p:sp>
        <p:nvSpPr>
          <p:cNvPr id="3" name="文本占位符 7"/>
          <p:cNvSpPr txBox="1">
            <a:spLocks/>
          </p:cNvSpPr>
          <p:nvPr/>
        </p:nvSpPr>
        <p:spPr>
          <a:xfrm>
            <a:off x="3503712" y="1355739"/>
            <a:ext cx="4608512" cy="639762"/>
          </a:xfrm>
          <a:prstGeom prst="rect">
            <a:avLst/>
          </a:prstGeom>
        </p:spPr>
        <p:txBody>
          <a:bodyPr>
            <a:normAutofit/>
          </a:bodyPr>
          <a:lstStyle>
            <a:lvl1pPr marL="342900" indent="-342900" algn="l" defTabSz="914400" rtl="0" eaLnBrk="1" latinLnBrk="0" hangingPunct="1">
              <a:lnSpc>
                <a:spcPct val="120000"/>
              </a:lnSpc>
              <a:spcBef>
                <a:spcPts val="1000"/>
              </a:spcBef>
              <a:buFont typeface="微软雅黑" panose="020B0503020204020204" pitchFamily="34" charset="-122"/>
              <a:buChar char="▪"/>
              <a:defRPr sz="2400" kern="1200">
                <a:solidFill>
                  <a:srgbClr val="006E27"/>
                </a:solidFill>
                <a:latin typeface="+mn-lt"/>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微软雅黑" panose="020B0503020204020204" pitchFamily="34" charset="-122"/>
              <a:buChar char="▪"/>
              <a:defRPr sz="2000" kern="1200">
                <a:solidFill>
                  <a:schemeClr val="tx1">
                    <a:lumMod val="85000"/>
                    <a:lumOff val="15000"/>
                  </a:schemeClr>
                </a:solidFill>
                <a:latin typeface="+mn-lt"/>
                <a:ea typeface="微软雅黑" panose="020B0503020204020204" pitchFamily="34" charset="-122"/>
                <a:cs typeface="+mn-cs"/>
              </a:defRPr>
            </a:lvl2pPr>
            <a:lvl3pPr marL="11430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600" kern="1200">
                <a:solidFill>
                  <a:schemeClr val="tx1">
                    <a:lumMod val="85000"/>
                    <a:lumOff val="15000"/>
                  </a:schemeClr>
                </a:solidFill>
                <a:latin typeface="+mn-lt"/>
                <a:ea typeface="微软雅黑" panose="020B0503020204020204" pitchFamily="34" charset="-122"/>
                <a:cs typeface="+mn-cs"/>
              </a:defRPr>
            </a:lvl3pPr>
            <a:lvl4pPr marL="16002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400" kern="1200">
                <a:solidFill>
                  <a:schemeClr val="tx1">
                    <a:lumMod val="85000"/>
                    <a:lumOff val="15000"/>
                  </a:schemeClr>
                </a:solidFill>
                <a:latin typeface="+mn-lt"/>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微软雅黑" panose="020B0503020204020204" pitchFamily="34" charset="-122"/>
              <a:buChar char="–"/>
              <a:defRPr sz="1400" kern="1200">
                <a:solidFill>
                  <a:schemeClr val="tx1">
                    <a:lumMod val="85000"/>
                    <a:lumOff val="15000"/>
                  </a:schemeClr>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smtClean="0">
                <a:latin typeface="微软雅黑" panose="020B0503020204020204" pitchFamily="34" charset="-122"/>
              </a:rPr>
              <a:t>RNA</a:t>
            </a:r>
            <a:r>
              <a:rPr lang="zh-CN" altLang="en-US" dirty="0" smtClean="0">
                <a:latin typeface="微软雅黑" panose="020B0503020204020204" pitchFamily="34" charset="-122"/>
              </a:rPr>
              <a:t>病毒</a:t>
            </a:r>
            <a:r>
              <a:rPr lang="zh-CN" altLang="en-US" sz="1200" dirty="0" smtClean="0">
                <a:latin typeface="微软雅黑" panose="020B0503020204020204" pitchFamily="34" charset="-122"/>
              </a:rPr>
              <a:t>（</a:t>
            </a:r>
            <a:r>
              <a:rPr lang="en-US" altLang="zh-CN" sz="1200" dirty="0" smtClean="0"/>
              <a:t>EV</a:t>
            </a:r>
            <a:r>
              <a:rPr lang="zh-CN" altLang="en-US" sz="1200" dirty="0" smtClean="0">
                <a:latin typeface="微软雅黑" panose="020B0503020204020204" pitchFamily="34" charset="-122"/>
              </a:rPr>
              <a:t>）</a:t>
            </a:r>
            <a:endParaRPr lang="zh-CN" altLang="en-US" sz="1200" dirty="0"/>
          </a:p>
        </p:txBody>
      </p:sp>
      <p:sp>
        <p:nvSpPr>
          <p:cNvPr id="4" name="内容占位符 8"/>
          <p:cNvSpPr txBox="1">
            <a:spLocks/>
          </p:cNvSpPr>
          <p:nvPr/>
        </p:nvSpPr>
        <p:spPr>
          <a:xfrm>
            <a:off x="3503712" y="4509120"/>
            <a:ext cx="4968552" cy="1646743"/>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Font typeface="微软雅黑" panose="020B0503020204020204" pitchFamily="34" charset="-122"/>
              <a:buChar char="▪"/>
              <a:defRPr sz="2400" kern="1200">
                <a:solidFill>
                  <a:srgbClr val="006E27"/>
                </a:solidFill>
                <a:latin typeface="+mn-lt"/>
                <a:ea typeface="微软雅黑" panose="020B0503020204020204" pitchFamily="34" charset="-122"/>
                <a:cs typeface="+mn-cs"/>
              </a:defRPr>
            </a:lvl1pPr>
            <a:lvl2pPr marL="685800" indent="-228600" algn="l" defTabSz="914400" rtl="0" eaLnBrk="1" latinLnBrk="0" hangingPunct="1">
              <a:lnSpc>
                <a:spcPct val="120000"/>
              </a:lnSpc>
              <a:spcBef>
                <a:spcPts val="500"/>
              </a:spcBef>
              <a:buFont typeface="微软雅黑" panose="020B0503020204020204" pitchFamily="34" charset="-122"/>
              <a:buChar char="▪"/>
              <a:defRPr sz="2000" kern="1200">
                <a:solidFill>
                  <a:schemeClr val="tx1">
                    <a:lumMod val="85000"/>
                    <a:lumOff val="15000"/>
                  </a:schemeClr>
                </a:solidFill>
                <a:latin typeface="+mn-lt"/>
                <a:ea typeface="微软雅黑" panose="020B0503020204020204" pitchFamily="34" charset="-122"/>
                <a:cs typeface="+mn-cs"/>
              </a:defRPr>
            </a:lvl2pPr>
            <a:lvl3pPr marL="11430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600" kern="1200">
                <a:solidFill>
                  <a:schemeClr val="tx1">
                    <a:lumMod val="85000"/>
                    <a:lumOff val="15000"/>
                  </a:schemeClr>
                </a:solidFill>
                <a:latin typeface="+mn-lt"/>
                <a:ea typeface="微软雅黑" panose="020B0503020204020204" pitchFamily="34" charset="-122"/>
                <a:cs typeface="+mn-cs"/>
              </a:defRPr>
            </a:lvl3pPr>
            <a:lvl4pPr marL="1600200" marR="0" indent="-228600" algn="l" defTabSz="914400" rtl="0" eaLnBrk="1" fontAlgn="auto" latinLnBrk="0" hangingPunct="1">
              <a:lnSpc>
                <a:spcPct val="120000"/>
              </a:lnSpc>
              <a:spcBef>
                <a:spcPts val="500"/>
              </a:spcBef>
              <a:spcAft>
                <a:spcPts val="0"/>
              </a:spcAft>
              <a:buClrTx/>
              <a:buSzTx/>
              <a:buFont typeface="微软雅黑" panose="020B0503020204020204" pitchFamily="34" charset="-122"/>
              <a:buChar char="–"/>
              <a:tabLst/>
              <a:defRPr sz="1400" kern="1200">
                <a:solidFill>
                  <a:schemeClr val="tx1">
                    <a:lumMod val="85000"/>
                    <a:lumOff val="15000"/>
                  </a:schemeClr>
                </a:solidFill>
                <a:latin typeface="+mn-lt"/>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微软雅黑" panose="020B0503020204020204" pitchFamily="34" charset="-122"/>
              <a:buChar char="–"/>
              <a:defRPr sz="1400" kern="1200">
                <a:solidFill>
                  <a:schemeClr val="tx1">
                    <a:lumMod val="85000"/>
                    <a:lumOff val="15000"/>
                  </a:schemeClr>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一致</a:t>
            </a:r>
            <a:r>
              <a:rPr lang="zh-CN" altLang="en-US" dirty="0" smtClean="0"/>
              <a:t>率：</a:t>
            </a:r>
            <a:r>
              <a:rPr lang="en-US" altLang="zh-CN" dirty="0" smtClean="0"/>
              <a:t>94.44%</a:t>
            </a:r>
            <a:endParaRPr lang="en-US" altLang="zh-CN" dirty="0"/>
          </a:p>
        </p:txBody>
      </p:sp>
      <p:graphicFrame>
        <p:nvGraphicFramePr>
          <p:cNvPr id="5" name="表格 4"/>
          <p:cNvGraphicFramePr>
            <a:graphicFrameLocks noGrp="1"/>
          </p:cNvGraphicFramePr>
          <p:nvPr>
            <p:extLst>
              <p:ext uri="{D42A27DB-BD31-4B8C-83A1-F6EECF244321}">
                <p14:modId xmlns:p14="http://schemas.microsoft.com/office/powerpoint/2010/main" val="3848267960"/>
              </p:ext>
            </p:extLst>
          </p:nvPr>
        </p:nvGraphicFramePr>
        <p:xfrm>
          <a:off x="3608920" y="2076958"/>
          <a:ext cx="4392487" cy="2016225"/>
        </p:xfrm>
        <a:graphic>
          <a:graphicData uri="http://schemas.openxmlformats.org/drawingml/2006/table">
            <a:tbl>
              <a:tblPr/>
              <a:tblGrid>
                <a:gridCol w="1366090">
                  <a:extLst>
                    <a:ext uri="{9D8B030D-6E8A-4147-A177-3AD203B41FA5}">
                      <a16:colId xmlns="" xmlns:a16="http://schemas.microsoft.com/office/drawing/2014/main" val="20000"/>
                    </a:ext>
                  </a:extLst>
                </a:gridCol>
                <a:gridCol w="936104">
                  <a:extLst>
                    <a:ext uri="{9D8B030D-6E8A-4147-A177-3AD203B41FA5}">
                      <a16:colId xmlns="" xmlns:a16="http://schemas.microsoft.com/office/drawing/2014/main" val="20001"/>
                    </a:ext>
                  </a:extLst>
                </a:gridCol>
                <a:gridCol w="1152128">
                  <a:extLst>
                    <a:ext uri="{9D8B030D-6E8A-4147-A177-3AD203B41FA5}">
                      <a16:colId xmlns="" xmlns:a16="http://schemas.microsoft.com/office/drawing/2014/main" val="20002"/>
                    </a:ext>
                  </a:extLst>
                </a:gridCol>
                <a:gridCol w="938165">
                  <a:extLst>
                    <a:ext uri="{9D8B030D-6E8A-4147-A177-3AD203B41FA5}">
                      <a16:colId xmlns="" xmlns:a16="http://schemas.microsoft.com/office/drawing/2014/main" val="20003"/>
                    </a:ext>
                  </a:extLst>
                </a:gridCol>
              </a:tblGrid>
              <a:tr h="403245">
                <a:tc rowSpan="2">
                  <a:txBody>
                    <a:bodyPr/>
                    <a:lstStyle/>
                    <a:p>
                      <a:pPr algn="ctr">
                        <a:spcAft>
                          <a:spcPts val="0"/>
                        </a:spcAft>
                      </a:pPr>
                      <a:r>
                        <a:rPr lang="zh-CN" altLang="en-US" sz="1600" b="0" dirty="0" smtClean="0">
                          <a:effectLst/>
                          <a:latin typeface="微软雅黑" panose="020B0503020204020204" pitchFamily="34" charset="-122"/>
                          <a:ea typeface="微软雅黑" panose="020B0503020204020204" pitchFamily="34" charset="-122"/>
                        </a:rPr>
                        <a:t>宏基因组检测</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spcAft>
                          <a:spcPts val="0"/>
                        </a:spcAft>
                      </a:pPr>
                      <a:r>
                        <a:rPr lang="en-US" altLang="zh-CN" sz="1600" b="0" dirty="0" smtClean="0">
                          <a:effectLst/>
                          <a:latin typeface="微软雅黑" panose="020B0503020204020204" pitchFamily="34" charset="-122"/>
                          <a:ea typeface="微软雅黑" panose="020B0503020204020204" pitchFamily="34" charset="-122"/>
                        </a:rPr>
                        <a:t>QPCR</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rowSpan="2">
                  <a:txBody>
                    <a:bodyPr/>
                    <a:lstStyle/>
                    <a:p>
                      <a:pPr algn="ctr">
                        <a:spcAft>
                          <a:spcPts val="0"/>
                        </a:spcAft>
                      </a:pPr>
                      <a:r>
                        <a:rPr lang="zh-CN" sz="1600" b="1" dirty="0">
                          <a:effectLst/>
                          <a:latin typeface="微软雅黑" panose="020B0503020204020204" pitchFamily="34" charset="-122"/>
                          <a:ea typeface="微软雅黑" panose="020B0503020204020204" pitchFamily="34" charset="-122"/>
                        </a:rPr>
                        <a:t>合计</a:t>
                      </a: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403245">
                <a:tc vMerge="1">
                  <a:txBody>
                    <a:bodyPr/>
                    <a:lstStyle/>
                    <a:p>
                      <a:endParaRPr lang="zh-CN" altLang="en-US"/>
                    </a:p>
                  </a:txBody>
                  <a:tcPr/>
                </a:tc>
                <a:tc>
                  <a:txBody>
                    <a:bodyPr/>
                    <a:lstStyle/>
                    <a:p>
                      <a:pPr algn="ctr">
                        <a:spcAft>
                          <a:spcPts val="0"/>
                        </a:spcAft>
                      </a:pPr>
                      <a:r>
                        <a:rPr lang="zh-CN" sz="1600" b="0" dirty="0">
                          <a:effectLst/>
                          <a:latin typeface="微软雅黑" panose="020B0503020204020204" pitchFamily="34" charset="-122"/>
                          <a:ea typeface="微软雅黑" panose="020B0503020204020204" pitchFamily="34" charset="-122"/>
                        </a:rPr>
                        <a:t>阳性</a:t>
                      </a: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altLang="en-US" sz="1600" b="0" dirty="0" smtClean="0">
                          <a:effectLst/>
                          <a:latin typeface="微软雅黑" panose="020B0503020204020204" pitchFamily="34" charset="-122"/>
                          <a:ea typeface="微软雅黑" panose="020B0503020204020204" pitchFamily="34" charset="-122"/>
                        </a:rPr>
                        <a:t>阴性</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a:p>
                  </a:txBody>
                  <a:tcPr/>
                </a:tc>
                <a:extLst>
                  <a:ext uri="{0D108BD9-81ED-4DB2-BD59-A6C34878D82A}">
                    <a16:rowId xmlns="" xmlns:a16="http://schemas.microsoft.com/office/drawing/2014/main" val="10001"/>
                  </a:ext>
                </a:extLst>
              </a:tr>
              <a:tr h="403245">
                <a:tc>
                  <a:txBody>
                    <a:bodyPr/>
                    <a:lstStyle/>
                    <a:p>
                      <a:pPr algn="ctr">
                        <a:spcAft>
                          <a:spcPts val="0"/>
                        </a:spcAft>
                      </a:pPr>
                      <a:r>
                        <a:rPr lang="zh-CN" sz="1600" b="0" dirty="0" smtClean="0">
                          <a:effectLst/>
                          <a:latin typeface="微软雅黑" panose="020B0503020204020204" pitchFamily="34" charset="-122"/>
                          <a:ea typeface="微软雅黑" panose="020B0503020204020204" pitchFamily="34" charset="-122"/>
                        </a:rPr>
                        <a:t>阳性</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sz="1600" b="0" dirty="0" smtClean="0">
                          <a:solidFill>
                            <a:srgbClr val="000000"/>
                          </a:solidFill>
                          <a:effectLst/>
                          <a:latin typeface="微软雅黑" panose="020B0503020204020204" pitchFamily="34" charset="-122"/>
                          <a:ea typeface="微软雅黑" panose="020B0503020204020204" pitchFamily="34" charset="-122"/>
                        </a:rPr>
                        <a:t>13</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zh-CN" sz="1600" b="0" dirty="0" smtClean="0">
                          <a:solidFill>
                            <a:srgbClr val="FF0000"/>
                          </a:solidFill>
                          <a:effectLst/>
                          <a:latin typeface="微软雅黑" panose="020B0503020204020204" pitchFamily="34" charset="-122"/>
                          <a:ea typeface="微软雅黑" panose="020B0503020204020204" pitchFamily="34" charset="-122"/>
                        </a:rPr>
                        <a:t>2</a:t>
                      </a:r>
                      <a:endParaRPr lang="zh-CN" altLang="zh-CN" sz="1600" b="0" dirty="0">
                        <a:solidFill>
                          <a:srgbClr val="FF0000"/>
                        </a:solidFill>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600" b="1" dirty="0" smtClean="0">
                          <a:solidFill>
                            <a:srgbClr val="000000"/>
                          </a:solidFill>
                          <a:effectLst/>
                          <a:latin typeface="微软雅黑" panose="020B0503020204020204" pitchFamily="34" charset="-122"/>
                          <a:ea typeface="微软雅黑" panose="020B0503020204020204" pitchFamily="34" charset="-122"/>
                        </a:rPr>
                        <a:t>15</a:t>
                      </a:r>
                      <a:endParaRPr lang="zh-CN" sz="1600" b="1"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403245">
                <a:tc>
                  <a:txBody>
                    <a:bodyPr/>
                    <a:lstStyle/>
                    <a:p>
                      <a:pPr algn="ctr">
                        <a:spcAft>
                          <a:spcPts val="0"/>
                        </a:spcAft>
                      </a:pPr>
                      <a:r>
                        <a:rPr lang="zh-CN" sz="1600" b="0" dirty="0" smtClean="0">
                          <a:effectLst/>
                          <a:latin typeface="微软雅黑" panose="020B0503020204020204" pitchFamily="34" charset="-122"/>
                          <a:ea typeface="微软雅黑" panose="020B0503020204020204" pitchFamily="34" charset="-122"/>
                        </a:rPr>
                        <a:t>阴性</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600" b="0" dirty="0" smtClean="0">
                          <a:effectLst/>
                          <a:latin typeface="微软雅黑" panose="020B0503020204020204" pitchFamily="34" charset="-122"/>
                          <a:ea typeface="微软雅黑" panose="020B0503020204020204" pitchFamily="34" charset="-122"/>
                        </a:rPr>
                        <a:t>0</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600" b="0" dirty="0" smtClean="0">
                          <a:solidFill>
                            <a:srgbClr val="000000"/>
                          </a:solidFill>
                          <a:effectLst/>
                          <a:latin typeface="微软雅黑" panose="020B0503020204020204" pitchFamily="34" charset="-122"/>
                          <a:ea typeface="微软雅黑" panose="020B0503020204020204" pitchFamily="34" charset="-122"/>
                        </a:rPr>
                        <a:t>21</a:t>
                      </a:r>
                      <a:endParaRPr lang="zh-CN" sz="1600" b="0"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600" b="1" dirty="0" smtClean="0">
                          <a:solidFill>
                            <a:srgbClr val="000000"/>
                          </a:solidFill>
                          <a:effectLst/>
                          <a:latin typeface="微软雅黑" panose="020B0503020204020204" pitchFamily="34" charset="-122"/>
                          <a:ea typeface="微软雅黑" panose="020B0503020204020204" pitchFamily="34" charset="-122"/>
                        </a:rPr>
                        <a:t>21</a:t>
                      </a:r>
                      <a:endParaRPr lang="zh-CN" sz="1600" b="1"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403245">
                <a:tc>
                  <a:txBody>
                    <a:bodyPr/>
                    <a:lstStyle/>
                    <a:p>
                      <a:pPr algn="ctr">
                        <a:spcAft>
                          <a:spcPts val="0"/>
                        </a:spcAft>
                      </a:pPr>
                      <a:r>
                        <a:rPr lang="zh-CN" sz="1600" b="0" dirty="0">
                          <a:effectLst/>
                          <a:latin typeface="微软雅黑" panose="020B0503020204020204" pitchFamily="34" charset="-122"/>
                          <a:ea typeface="微软雅黑" panose="020B0503020204020204" pitchFamily="34" charset="-122"/>
                        </a:rPr>
                        <a:t>合计</a:t>
                      </a: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en-US" altLang="zh-CN" sz="1600" b="1" dirty="0" smtClean="0">
                          <a:effectLst/>
                          <a:latin typeface="微软雅黑" panose="020B0503020204020204" pitchFamily="34" charset="-122"/>
                          <a:ea typeface="微软雅黑" panose="020B0503020204020204" pitchFamily="34" charset="-122"/>
                        </a:rPr>
                        <a:t>13</a:t>
                      </a:r>
                      <a:endParaRPr lang="zh-CN" sz="1600" b="1"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1600" b="1" dirty="0" smtClean="0">
                          <a:solidFill>
                            <a:srgbClr val="000000"/>
                          </a:solidFill>
                          <a:effectLst/>
                          <a:latin typeface="微软雅黑" panose="020B0503020204020204" pitchFamily="34" charset="-122"/>
                          <a:ea typeface="微软雅黑" panose="020B0503020204020204" pitchFamily="34" charset="-122"/>
                        </a:rPr>
                        <a:t>23</a:t>
                      </a:r>
                      <a:endParaRPr lang="zh-CN" sz="1600" b="1"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zh-CN" sz="1600" b="1" dirty="0" smtClean="0">
                          <a:effectLst/>
                          <a:latin typeface="微软雅黑" panose="020B0503020204020204" pitchFamily="34" charset="-122"/>
                          <a:ea typeface="微软雅黑" panose="020B0503020204020204" pitchFamily="34" charset="-122"/>
                        </a:rPr>
                        <a:t>36</a:t>
                      </a:r>
                      <a:endParaRPr lang="zh-CN" sz="1600" b="1" dirty="0">
                        <a:effectLst/>
                        <a:latin typeface="微软雅黑" panose="020B0503020204020204" pitchFamily="34" charset="-122"/>
                        <a:ea typeface="微软雅黑" panose="020B0503020204020204" pitchFamily="34" charset="-122"/>
                      </a:endParaRPr>
                    </a:p>
                  </a:txBody>
                  <a:tcPr marL="22860" marR="228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1675425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accent6">
              <a:lumMod val="60000"/>
              <a:lumOff val="40000"/>
            </a:schemeClr>
          </a:solidFill>
          <a:ln w="9525" algn="ctr">
            <a:noFill/>
            <a:miter lim="800000"/>
            <a:headEnd/>
            <a:tailEnd/>
          </a:ln>
          <a:effectLst/>
        </p:spPr>
        <p:txBody>
          <a:bodyPr wrap="none" anchor="ctr"/>
          <a:lstStyle/>
          <a:p>
            <a:pPr>
              <a:defRPr/>
            </a:pPr>
            <a:endParaRPr lang="zh-CN" altLang="en-US">
              <a:latin typeface="Arial" charset="0"/>
              <a:ea typeface="宋体" charset="-122"/>
            </a:endParaRPr>
          </a:p>
        </p:txBody>
      </p:sp>
      <p:grpSp>
        <p:nvGrpSpPr>
          <p:cNvPr id="11" name="Group 60"/>
          <p:cNvGrpSpPr>
            <a:grpSpLocks/>
          </p:cNvGrpSpPr>
          <p:nvPr/>
        </p:nvGrpSpPr>
        <p:grpSpPr bwMode="auto">
          <a:xfrm>
            <a:off x="2068135" y="3028397"/>
            <a:ext cx="381000" cy="381000"/>
            <a:chOff x="2078" y="1680"/>
            <a:chExt cx="1615" cy="1615"/>
          </a:xfrm>
        </p:grpSpPr>
        <p:sp>
          <p:nvSpPr>
            <p:cNvPr id="12"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4"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15"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6"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17"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39" name="Group 60"/>
          <p:cNvGrpSpPr>
            <a:grpSpLocks/>
          </p:cNvGrpSpPr>
          <p:nvPr/>
        </p:nvGrpSpPr>
        <p:grpSpPr bwMode="auto">
          <a:xfrm>
            <a:off x="2046195" y="4296366"/>
            <a:ext cx="381000" cy="381000"/>
            <a:chOff x="2078" y="1680"/>
            <a:chExt cx="1615" cy="1615"/>
          </a:xfrm>
        </p:grpSpPr>
        <p:sp>
          <p:nvSpPr>
            <p:cNvPr id="40"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1"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2"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43"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4"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45"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46" name="Group 60"/>
          <p:cNvGrpSpPr>
            <a:grpSpLocks/>
          </p:cNvGrpSpPr>
          <p:nvPr/>
        </p:nvGrpSpPr>
        <p:grpSpPr bwMode="auto">
          <a:xfrm>
            <a:off x="1429395" y="1893567"/>
            <a:ext cx="381000" cy="381000"/>
            <a:chOff x="2078" y="1680"/>
            <a:chExt cx="1615" cy="1615"/>
          </a:xfrm>
        </p:grpSpPr>
        <p:sp>
          <p:nvSpPr>
            <p:cNvPr id="47"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8"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9"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50"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52"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53" name="Group 60"/>
          <p:cNvGrpSpPr>
            <a:grpSpLocks/>
          </p:cNvGrpSpPr>
          <p:nvPr/>
        </p:nvGrpSpPr>
        <p:grpSpPr bwMode="auto">
          <a:xfrm>
            <a:off x="1299289" y="5445224"/>
            <a:ext cx="381000" cy="381000"/>
            <a:chOff x="2078" y="1680"/>
            <a:chExt cx="1615" cy="1615"/>
          </a:xfrm>
        </p:grpSpPr>
        <p:sp>
          <p:nvSpPr>
            <p:cNvPr id="54"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5"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6"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57"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8"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59"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60" name="文本框 59"/>
          <p:cNvSpPr txBox="1"/>
          <p:nvPr/>
        </p:nvSpPr>
        <p:spPr>
          <a:xfrm>
            <a:off x="3559150" y="1934852"/>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宏基因技术在感染性疾病检测的应用</a:t>
            </a:r>
            <a:endParaRPr lang="zh-CN" altLang="en-US" sz="2400" b="1" dirty="0">
              <a:solidFill>
                <a:schemeClr val="tx1">
                  <a:lumMod val="25000"/>
                  <a:lumOff val="75000"/>
                </a:schemeClr>
              </a:solidFill>
            </a:endParaRPr>
          </a:p>
        </p:txBody>
      </p:sp>
      <p:sp>
        <p:nvSpPr>
          <p:cNvPr id="61" name="文本框 60"/>
          <p:cNvSpPr txBox="1"/>
          <p:nvPr/>
        </p:nvSpPr>
        <p:spPr>
          <a:xfrm>
            <a:off x="3592565" y="3013632"/>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欧蒙未一宏基因检测项目介绍</a:t>
            </a:r>
            <a:endParaRPr lang="zh-CN" altLang="en-US" sz="2400" b="1" dirty="0">
              <a:solidFill>
                <a:schemeClr val="tx1">
                  <a:lumMod val="25000"/>
                  <a:lumOff val="75000"/>
                </a:schemeClr>
              </a:solidFill>
            </a:endParaRPr>
          </a:p>
        </p:txBody>
      </p:sp>
      <p:sp>
        <p:nvSpPr>
          <p:cNvPr id="62" name="文本框 61"/>
          <p:cNvSpPr txBox="1"/>
          <p:nvPr/>
        </p:nvSpPr>
        <p:spPr>
          <a:xfrm>
            <a:off x="3592565" y="4296366"/>
            <a:ext cx="6552728" cy="461665"/>
          </a:xfrm>
          <a:prstGeom prst="rect">
            <a:avLst/>
          </a:prstGeom>
          <a:noFill/>
        </p:spPr>
        <p:txBody>
          <a:bodyPr wrap="square" rtlCol="0">
            <a:spAutoFit/>
          </a:bodyPr>
          <a:lstStyle/>
          <a:p>
            <a:r>
              <a:rPr lang="zh-CN" altLang="en-US" sz="2400" b="1" dirty="0" smtClean="0"/>
              <a:t>欧蒙未一宏基因检测市场定位</a:t>
            </a:r>
            <a:endParaRPr lang="zh-CN" altLang="en-US" sz="2400" b="1" dirty="0"/>
          </a:p>
        </p:txBody>
      </p:sp>
      <p:sp>
        <p:nvSpPr>
          <p:cNvPr id="63" name="文本框 62"/>
          <p:cNvSpPr txBox="1"/>
          <p:nvPr/>
        </p:nvSpPr>
        <p:spPr>
          <a:xfrm>
            <a:off x="3592565" y="5404537"/>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典型案例分享</a:t>
            </a:r>
            <a:endParaRPr lang="zh-CN" altLang="en-US" sz="2400" b="1" dirty="0">
              <a:solidFill>
                <a:schemeClr val="tx1">
                  <a:lumMod val="25000"/>
                  <a:lumOff val="75000"/>
                </a:schemeClr>
              </a:solidFill>
            </a:endParaRPr>
          </a:p>
        </p:txBody>
      </p:sp>
    </p:spTree>
    <p:extLst>
      <p:ext uri="{BB962C8B-B14F-4D97-AF65-F5344CB8AC3E}">
        <p14:creationId xmlns:p14="http://schemas.microsoft.com/office/powerpoint/2010/main" val="3216900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宏基因市场分析</a:t>
            </a:r>
            <a:endParaRPr lang="zh-CN" altLang="en-US" dirty="0"/>
          </a:p>
        </p:txBody>
      </p:sp>
      <p:grpSp>
        <p:nvGrpSpPr>
          <p:cNvPr id="33" name="组合 32"/>
          <p:cNvGrpSpPr/>
          <p:nvPr/>
        </p:nvGrpSpPr>
        <p:grpSpPr>
          <a:xfrm>
            <a:off x="371364" y="2060848"/>
            <a:ext cx="11496176" cy="3357838"/>
            <a:chOff x="1404938" y="2297515"/>
            <a:chExt cx="10711428" cy="3354668"/>
          </a:xfrm>
        </p:grpSpPr>
        <p:grpSp>
          <p:nvGrpSpPr>
            <p:cNvPr id="4" name="925abcfc-8c3b-4acc-b194-93090ee6577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404938" y="2297515"/>
              <a:ext cx="5808662" cy="3354668"/>
              <a:chOff x="719138" y="2073800"/>
              <a:chExt cx="6960982" cy="4020166"/>
            </a:xfrm>
          </p:grpSpPr>
          <p:sp>
            <p:nvSpPr>
              <p:cNvPr id="5" name="îṣḻiḋè"/>
              <p:cNvSpPr/>
              <p:nvPr/>
            </p:nvSpPr>
            <p:spPr>
              <a:xfrm>
                <a:off x="3587802" y="4445436"/>
                <a:ext cx="1224136" cy="431426"/>
              </a:xfrm>
              <a:prstGeom prst="rect">
                <a:avLst/>
              </a:prstGeom>
              <a:solidFill>
                <a:srgbClr val="B9171C"/>
              </a:solidFill>
              <a:ln w="19050" cap="flat" cmpd="sng" algn="ctr">
                <a:solidFill>
                  <a:srgbClr val="FFFFFF"/>
                </a:solidFill>
                <a:prstDash val="solid"/>
                <a:miter lim="800000"/>
              </a:ln>
              <a:effectLst/>
            </p:spPr>
            <p:txBody>
              <a:bodyPr wrap="none" anchor="ctr">
                <a:normAutofit fontScale="92500" lnSpcReduction="10000"/>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FFFFFF"/>
                    </a:solidFill>
                    <a:effectLst/>
                    <a:uLnTx/>
                    <a:uFillTx/>
                    <a:latin typeface="Arial"/>
                    <a:ea typeface="微软雅黑"/>
                    <a:cs typeface="+mn-cs"/>
                  </a:rPr>
                  <a:t>知己</a:t>
                </a:r>
              </a:p>
            </p:txBody>
          </p:sp>
          <p:sp>
            <p:nvSpPr>
              <p:cNvPr id="6" name="iS1ïḑè"/>
              <p:cNvSpPr/>
              <p:nvPr/>
            </p:nvSpPr>
            <p:spPr>
              <a:xfrm>
                <a:off x="5021893" y="3613918"/>
                <a:ext cx="1224136" cy="431426"/>
              </a:xfrm>
              <a:prstGeom prst="rect">
                <a:avLst/>
              </a:prstGeom>
              <a:solidFill>
                <a:srgbClr val="E53238"/>
              </a:solidFill>
              <a:ln w="19050" cap="flat" cmpd="sng" algn="ctr">
                <a:solidFill>
                  <a:srgbClr val="FFFFFF"/>
                </a:solidFill>
                <a:prstDash val="solid"/>
                <a:miter lim="800000"/>
              </a:ln>
              <a:effectLst/>
            </p:spPr>
            <p:txBody>
              <a:bodyPr wrap="none" anchor="ctr">
                <a:normAutofit fontScale="92500" lnSpcReduction="10000"/>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FFFFFF"/>
                    </a:solidFill>
                    <a:effectLst/>
                    <a:uLnTx/>
                    <a:uFillTx/>
                    <a:latin typeface="Arial"/>
                    <a:ea typeface="微软雅黑"/>
                    <a:cs typeface="+mn-cs"/>
                  </a:rPr>
                  <a:t>知彼</a:t>
                </a:r>
              </a:p>
            </p:txBody>
          </p:sp>
          <p:sp>
            <p:nvSpPr>
              <p:cNvPr id="7" name="íşļïḋé"/>
              <p:cNvSpPr/>
              <p:nvPr/>
            </p:nvSpPr>
            <p:spPr>
              <a:xfrm>
                <a:off x="6455984" y="2782400"/>
                <a:ext cx="1224136" cy="431426"/>
              </a:xfrm>
              <a:prstGeom prst="rect">
                <a:avLst/>
              </a:prstGeom>
              <a:solidFill>
                <a:srgbClr val="B9171C"/>
              </a:solidFill>
              <a:ln w="12700" cap="flat" cmpd="sng" algn="ctr">
                <a:noFill/>
                <a:prstDash val="solid"/>
                <a:miter lim="800000"/>
              </a:ln>
              <a:effectLst/>
            </p:spPr>
            <p:txBody>
              <a:bodyPr wrap="none" anchor="ctr">
                <a:normAutofit fontScale="92500" lnSpcReduction="10000"/>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smtClean="0">
                    <a:ln>
                      <a:noFill/>
                    </a:ln>
                    <a:solidFill>
                      <a:srgbClr val="FFFFFF"/>
                    </a:solidFill>
                    <a:effectLst/>
                    <a:uLnTx/>
                    <a:uFillTx/>
                    <a:latin typeface="Arial"/>
                    <a:ea typeface="微软雅黑"/>
                    <a:cs typeface="+mn-cs"/>
                  </a:rPr>
                  <a:t>知他</a:t>
                </a:r>
              </a:p>
            </p:txBody>
          </p:sp>
          <p:cxnSp>
            <p:nvCxnSpPr>
              <p:cNvPr id="8" name="肘形连接符 7"/>
              <p:cNvCxnSpPr>
                <a:stCxn id="5" idx="3"/>
                <a:endCxn id="6" idx="2"/>
              </p:cNvCxnSpPr>
              <p:nvPr/>
            </p:nvCxnSpPr>
            <p:spPr>
              <a:xfrm flipV="1">
                <a:off x="4811938" y="4045344"/>
                <a:ext cx="822023" cy="615805"/>
              </a:xfrm>
              <a:prstGeom prst="bentConnector2">
                <a:avLst/>
              </a:prstGeom>
              <a:noFill/>
              <a:ln w="6350" cap="flat" cmpd="sng" algn="ctr">
                <a:solidFill>
                  <a:srgbClr val="FFFFFF">
                    <a:lumMod val="85000"/>
                  </a:srgbClr>
                </a:solidFill>
                <a:prstDash val="dash"/>
                <a:miter lim="800000"/>
              </a:ln>
              <a:effectLst/>
            </p:spPr>
          </p:cxnSp>
          <p:cxnSp>
            <p:nvCxnSpPr>
              <p:cNvPr id="9" name="肘形连接符 8"/>
              <p:cNvCxnSpPr>
                <a:cxnSpLocks/>
                <a:stCxn id="6" idx="3"/>
                <a:endCxn id="7" idx="2"/>
              </p:cNvCxnSpPr>
              <p:nvPr/>
            </p:nvCxnSpPr>
            <p:spPr>
              <a:xfrm flipV="1">
                <a:off x="6246029" y="3213826"/>
                <a:ext cx="822023" cy="615805"/>
              </a:xfrm>
              <a:prstGeom prst="bentConnector2">
                <a:avLst/>
              </a:prstGeom>
              <a:noFill/>
              <a:ln w="6350" cap="flat" cmpd="sng" algn="ctr">
                <a:solidFill>
                  <a:srgbClr val="FFFFFF">
                    <a:lumMod val="85000"/>
                  </a:srgbClr>
                </a:solidFill>
                <a:prstDash val="dash"/>
                <a:miter lim="800000"/>
              </a:ln>
              <a:effectLst/>
            </p:spPr>
          </p:cxnSp>
          <p:grpSp>
            <p:nvGrpSpPr>
              <p:cNvPr id="10" name="íşlîḓe"/>
              <p:cNvGrpSpPr/>
              <p:nvPr/>
            </p:nvGrpSpPr>
            <p:grpSpPr>
              <a:xfrm>
                <a:off x="719138" y="2073800"/>
                <a:ext cx="2634344" cy="4020166"/>
                <a:chOff x="719138" y="2073800"/>
                <a:chExt cx="2634344" cy="4020166"/>
              </a:xfrm>
            </p:grpSpPr>
            <p:sp>
              <p:nvSpPr>
                <p:cNvPr id="11" name="iślïḓé"/>
                <p:cNvSpPr>
                  <a:spLocks/>
                </p:cNvSpPr>
                <p:nvPr/>
              </p:nvSpPr>
              <p:spPr bwMode="auto">
                <a:xfrm>
                  <a:off x="912292" y="2073800"/>
                  <a:ext cx="2224763" cy="3679238"/>
                </a:xfrm>
                <a:custGeom>
                  <a:avLst/>
                  <a:gdLst>
                    <a:gd name="T0" fmla="*/ 966 w 1077"/>
                    <a:gd name="T1" fmla="*/ 315 h 1781"/>
                    <a:gd name="T2" fmla="*/ 793 w 1077"/>
                    <a:gd name="T3" fmla="*/ 486 h 1781"/>
                    <a:gd name="T4" fmla="*/ 650 w 1077"/>
                    <a:gd name="T5" fmla="*/ 297 h 1781"/>
                    <a:gd name="T6" fmla="*/ 625 w 1077"/>
                    <a:gd name="T7" fmla="*/ 266 h 1781"/>
                    <a:gd name="T8" fmla="*/ 632 w 1077"/>
                    <a:gd name="T9" fmla="*/ 236 h 1781"/>
                    <a:gd name="T10" fmla="*/ 682 w 1077"/>
                    <a:gd name="T11" fmla="*/ 187 h 1781"/>
                    <a:gd name="T12" fmla="*/ 698 w 1077"/>
                    <a:gd name="T13" fmla="*/ 150 h 1781"/>
                    <a:gd name="T14" fmla="*/ 665 w 1077"/>
                    <a:gd name="T15" fmla="*/ 82 h 1781"/>
                    <a:gd name="T16" fmla="*/ 661 w 1077"/>
                    <a:gd name="T17" fmla="*/ 50 h 1781"/>
                    <a:gd name="T18" fmla="*/ 627 w 1077"/>
                    <a:gd name="T19" fmla="*/ 24 h 1781"/>
                    <a:gd name="T20" fmla="*/ 576 w 1077"/>
                    <a:gd name="T21" fmla="*/ 3 h 1781"/>
                    <a:gd name="T22" fmla="*/ 492 w 1077"/>
                    <a:gd name="T23" fmla="*/ 48 h 1781"/>
                    <a:gd name="T24" fmla="*/ 471 w 1077"/>
                    <a:gd name="T25" fmla="*/ 119 h 1781"/>
                    <a:gd name="T26" fmla="*/ 513 w 1077"/>
                    <a:gd name="T27" fmla="*/ 199 h 1781"/>
                    <a:gd name="T28" fmla="*/ 495 w 1077"/>
                    <a:gd name="T29" fmla="*/ 223 h 1781"/>
                    <a:gd name="T30" fmla="*/ 386 w 1077"/>
                    <a:gd name="T31" fmla="*/ 230 h 1781"/>
                    <a:gd name="T32" fmla="*/ 106 w 1077"/>
                    <a:gd name="T33" fmla="*/ 313 h 1781"/>
                    <a:gd name="T34" fmla="*/ 60 w 1077"/>
                    <a:gd name="T35" fmla="*/ 630 h 1781"/>
                    <a:gd name="T36" fmla="*/ 138 w 1077"/>
                    <a:gd name="T37" fmla="*/ 599 h 1781"/>
                    <a:gd name="T38" fmla="*/ 169 w 1077"/>
                    <a:gd name="T39" fmla="*/ 527 h 1781"/>
                    <a:gd name="T40" fmla="*/ 176 w 1077"/>
                    <a:gd name="T41" fmla="*/ 406 h 1781"/>
                    <a:gd name="T42" fmla="*/ 220 w 1077"/>
                    <a:gd name="T43" fmla="*/ 373 h 1781"/>
                    <a:gd name="T44" fmla="*/ 308 w 1077"/>
                    <a:gd name="T45" fmla="*/ 360 h 1781"/>
                    <a:gd name="T46" fmla="*/ 317 w 1077"/>
                    <a:gd name="T47" fmla="*/ 358 h 1781"/>
                    <a:gd name="T48" fmla="*/ 256 w 1077"/>
                    <a:gd name="T49" fmla="*/ 760 h 1781"/>
                    <a:gd name="T50" fmla="*/ 254 w 1077"/>
                    <a:gd name="T51" fmla="*/ 794 h 1781"/>
                    <a:gd name="T52" fmla="*/ 261 w 1077"/>
                    <a:gd name="T53" fmla="*/ 896 h 1781"/>
                    <a:gd name="T54" fmla="*/ 123 w 1077"/>
                    <a:gd name="T55" fmla="*/ 1406 h 1781"/>
                    <a:gd name="T56" fmla="*/ 47 w 1077"/>
                    <a:gd name="T57" fmla="*/ 1578 h 1781"/>
                    <a:gd name="T58" fmla="*/ 4 w 1077"/>
                    <a:gd name="T59" fmla="*/ 1633 h 1781"/>
                    <a:gd name="T60" fmla="*/ 56 w 1077"/>
                    <a:gd name="T61" fmla="*/ 1688 h 1781"/>
                    <a:gd name="T62" fmla="*/ 104 w 1077"/>
                    <a:gd name="T63" fmla="*/ 1714 h 1781"/>
                    <a:gd name="T64" fmla="*/ 122 w 1077"/>
                    <a:gd name="T65" fmla="*/ 1741 h 1781"/>
                    <a:gd name="T66" fmla="*/ 174 w 1077"/>
                    <a:gd name="T67" fmla="*/ 1703 h 1781"/>
                    <a:gd name="T68" fmla="*/ 161 w 1077"/>
                    <a:gd name="T69" fmla="*/ 1636 h 1781"/>
                    <a:gd name="T70" fmla="*/ 323 w 1077"/>
                    <a:gd name="T71" fmla="*/ 1294 h 1781"/>
                    <a:gd name="T72" fmla="*/ 385 w 1077"/>
                    <a:gd name="T73" fmla="*/ 1152 h 1781"/>
                    <a:gd name="T74" fmla="*/ 481 w 1077"/>
                    <a:gd name="T75" fmla="*/ 943 h 1781"/>
                    <a:gd name="T76" fmla="*/ 699 w 1077"/>
                    <a:gd name="T77" fmla="*/ 879 h 1781"/>
                    <a:gd name="T78" fmla="*/ 682 w 1077"/>
                    <a:gd name="T79" fmla="*/ 976 h 1781"/>
                    <a:gd name="T80" fmla="*/ 632 w 1077"/>
                    <a:gd name="T81" fmla="*/ 1141 h 1781"/>
                    <a:gd name="T82" fmla="*/ 618 w 1077"/>
                    <a:gd name="T83" fmla="*/ 1225 h 1781"/>
                    <a:gd name="T84" fmla="*/ 670 w 1077"/>
                    <a:gd name="T85" fmla="*/ 1269 h 1781"/>
                    <a:gd name="T86" fmla="*/ 795 w 1077"/>
                    <a:gd name="T87" fmla="*/ 1285 h 1781"/>
                    <a:gd name="T88" fmla="*/ 830 w 1077"/>
                    <a:gd name="T89" fmla="*/ 1219 h 1781"/>
                    <a:gd name="T90" fmla="*/ 746 w 1077"/>
                    <a:gd name="T91" fmla="*/ 1165 h 1781"/>
                    <a:gd name="T92" fmla="*/ 840 w 1077"/>
                    <a:gd name="T93" fmla="*/ 864 h 1781"/>
                    <a:gd name="T94" fmla="*/ 831 w 1077"/>
                    <a:gd name="T95" fmla="*/ 762 h 1781"/>
                    <a:gd name="T96" fmla="*/ 507 w 1077"/>
                    <a:gd name="T97" fmla="*/ 757 h 1781"/>
                    <a:gd name="T98" fmla="*/ 508 w 1077"/>
                    <a:gd name="T99" fmla="*/ 758 h 1781"/>
                    <a:gd name="T100" fmla="*/ 560 w 1077"/>
                    <a:gd name="T101" fmla="*/ 658 h 1781"/>
                    <a:gd name="T102" fmla="*/ 607 w 1077"/>
                    <a:gd name="T103" fmla="*/ 511 h 1781"/>
                    <a:gd name="T104" fmla="*/ 643 w 1077"/>
                    <a:gd name="T105" fmla="*/ 449 h 1781"/>
                    <a:gd name="T106" fmla="*/ 784 w 1077"/>
                    <a:gd name="T107" fmla="*/ 596 h 1781"/>
                    <a:gd name="T108" fmla="*/ 836 w 1077"/>
                    <a:gd name="T109" fmla="*/ 566 h 1781"/>
                    <a:gd name="T110" fmla="*/ 999 w 1077"/>
                    <a:gd name="T111" fmla="*/ 402 h 1781"/>
                    <a:gd name="T112" fmla="*/ 1042 w 1077"/>
                    <a:gd name="T113" fmla="*/ 374 h 1781"/>
                    <a:gd name="T114" fmla="*/ 1033 w 1077"/>
                    <a:gd name="T115" fmla="*/ 280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rgbClr val="22386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12" name="iṧļíďè"/>
                <p:cNvSpPr>
                  <a:spLocks/>
                </p:cNvSpPr>
                <p:nvPr/>
              </p:nvSpPr>
              <p:spPr bwMode="auto">
                <a:xfrm>
                  <a:off x="719138" y="5893830"/>
                  <a:ext cx="719092" cy="200136"/>
                </a:xfrm>
                <a:custGeom>
                  <a:avLst/>
                  <a:gdLst>
                    <a:gd name="T0" fmla="*/ 590 w 618"/>
                    <a:gd name="T1" fmla="*/ 0 h 172"/>
                    <a:gd name="T2" fmla="*/ 0 w 618"/>
                    <a:gd name="T3" fmla="*/ 0 h 172"/>
                    <a:gd name="T4" fmla="*/ 0 w 618"/>
                    <a:gd name="T5" fmla="*/ 16 h 172"/>
                    <a:gd name="T6" fmla="*/ 590 w 618"/>
                    <a:gd name="T7" fmla="*/ 16 h 172"/>
                    <a:gd name="T8" fmla="*/ 590 w 618"/>
                    <a:gd name="T9" fmla="*/ 33 h 172"/>
                    <a:gd name="T10" fmla="*/ 29 w 618"/>
                    <a:gd name="T11" fmla="*/ 33 h 172"/>
                    <a:gd name="T12" fmla="*/ 29 w 618"/>
                    <a:gd name="T13" fmla="*/ 140 h 172"/>
                    <a:gd name="T14" fmla="*/ 590 w 618"/>
                    <a:gd name="T15" fmla="*/ 140 h 172"/>
                    <a:gd name="T16" fmla="*/ 590 w 618"/>
                    <a:gd name="T17" fmla="*/ 156 h 172"/>
                    <a:gd name="T18" fmla="*/ 0 w 618"/>
                    <a:gd name="T19" fmla="*/ 156 h 172"/>
                    <a:gd name="T20" fmla="*/ 0 w 618"/>
                    <a:gd name="T21" fmla="*/ 172 h 172"/>
                    <a:gd name="T22" fmla="*/ 590 w 618"/>
                    <a:gd name="T23" fmla="*/ 172 h 172"/>
                    <a:gd name="T24" fmla="*/ 618 w 618"/>
                    <a:gd name="T25" fmla="*/ 172 h 172"/>
                    <a:gd name="T26" fmla="*/ 618 w 618"/>
                    <a:gd name="T27" fmla="*/ 156 h 172"/>
                    <a:gd name="T28" fmla="*/ 618 w 618"/>
                    <a:gd name="T29" fmla="*/ 140 h 172"/>
                    <a:gd name="T30" fmla="*/ 618 w 618"/>
                    <a:gd name="T31" fmla="*/ 33 h 172"/>
                    <a:gd name="T32" fmla="*/ 618 w 618"/>
                    <a:gd name="T33" fmla="*/ 16 h 172"/>
                    <a:gd name="T34" fmla="*/ 618 w 618"/>
                    <a:gd name="T35" fmla="*/ 0 h 172"/>
                    <a:gd name="T36" fmla="*/ 590 w 618"/>
                    <a:gd name="T37"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172">
                      <a:moveTo>
                        <a:pt x="590" y="0"/>
                      </a:moveTo>
                      <a:lnTo>
                        <a:pt x="0" y="0"/>
                      </a:lnTo>
                      <a:lnTo>
                        <a:pt x="0" y="16"/>
                      </a:lnTo>
                      <a:lnTo>
                        <a:pt x="590" y="16"/>
                      </a:lnTo>
                      <a:lnTo>
                        <a:pt x="590" y="33"/>
                      </a:lnTo>
                      <a:lnTo>
                        <a:pt x="29" y="33"/>
                      </a:lnTo>
                      <a:lnTo>
                        <a:pt x="29" y="140"/>
                      </a:lnTo>
                      <a:lnTo>
                        <a:pt x="590" y="140"/>
                      </a:lnTo>
                      <a:lnTo>
                        <a:pt x="590" y="156"/>
                      </a:lnTo>
                      <a:lnTo>
                        <a:pt x="0" y="156"/>
                      </a:lnTo>
                      <a:lnTo>
                        <a:pt x="0" y="172"/>
                      </a:lnTo>
                      <a:lnTo>
                        <a:pt x="590" y="172"/>
                      </a:lnTo>
                      <a:lnTo>
                        <a:pt x="618" y="172"/>
                      </a:lnTo>
                      <a:lnTo>
                        <a:pt x="618" y="156"/>
                      </a:lnTo>
                      <a:lnTo>
                        <a:pt x="618" y="140"/>
                      </a:lnTo>
                      <a:lnTo>
                        <a:pt x="618" y="33"/>
                      </a:lnTo>
                      <a:lnTo>
                        <a:pt x="618" y="16"/>
                      </a:lnTo>
                      <a:lnTo>
                        <a:pt x="618" y="0"/>
                      </a:lnTo>
                      <a:lnTo>
                        <a:pt x="590"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13" name="ïṣliḍé"/>
                <p:cNvSpPr>
                  <a:spLocks/>
                </p:cNvSpPr>
                <p:nvPr/>
              </p:nvSpPr>
              <p:spPr bwMode="auto">
                <a:xfrm>
                  <a:off x="719138" y="5728602"/>
                  <a:ext cx="766799" cy="160574"/>
                </a:xfrm>
                <a:custGeom>
                  <a:avLst/>
                  <a:gdLst>
                    <a:gd name="T0" fmla="*/ 627 w 659"/>
                    <a:gd name="T1" fmla="*/ 0 h 138"/>
                    <a:gd name="T2" fmla="*/ 0 w 659"/>
                    <a:gd name="T3" fmla="*/ 0 h 138"/>
                    <a:gd name="T4" fmla="*/ 0 w 659"/>
                    <a:gd name="T5" fmla="*/ 14 h 138"/>
                    <a:gd name="T6" fmla="*/ 627 w 659"/>
                    <a:gd name="T7" fmla="*/ 14 h 138"/>
                    <a:gd name="T8" fmla="*/ 627 w 659"/>
                    <a:gd name="T9" fmla="*/ 26 h 138"/>
                    <a:gd name="T10" fmla="*/ 31 w 659"/>
                    <a:gd name="T11" fmla="*/ 26 h 138"/>
                    <a:gd name="T12" fmla="*/ 31 w 659"/>
                    <a:gd name="T13" fmla="*/ 113 h 138"/>
                    <a:gd name="T14" fmla="*/ 627 w 659"/>
                    <a:gd name="T15" fmla="*/ 113 h 138"/>
                    <a:gd name="T16" fmla="*/ 627 w 659"/>
                    <a:gd name="T17" fmla="*/ 126 h 138"/>
                    <a:gd name="T18" fmla="*/ 0 w 659"/>
                    <a:gd name="T19" fmla="*/ 126 h 138"/>
                    <a:gd name="T20" fmla="*/ 0 w 659"/>
                    <a:gd name="T21" fmla="*/ 138 h 138"/>
                    <a:gd name="T22" fmla="*/ 627 w 659"/>
                    <a:gd name="T23" fmla="*/ 138 h 138"/>
                    <a:gd name="T24" fmla="*/ 659 w 659"/>
                    <a:gd name="T25" fmla="*/ 138 h 138"/>
                    <a:gd name="T26" fmla="*/ 659 w 659"/>
                    <a:gd name="T27" fmla="*/ 126 h 138"/>
                    <a:gd name="T28" fmla="*/ 659 w 659"/>
                    <a:gd name="T29" fmla="*/ 113 h 138"/>
                    <a:gd name="T30" fmla="*/ 659 w 659"/>
                    <a:gd name="T31" fmla="*/ 26 h 138"/>
                    <a:gd name="T32" fmla="*/ 659 w 659"/>
                    <a:gd name="T33" fmla="*/ 14 h 138"/>
                    <a:gd name="T34" fmla="*/ 659 w 659"/>
                    <a:gd name="T35" fmla="*/ 0 h 138"/>
                    <a:gd name="T36" fmla="*/ 627 w 659"/>
                    <a:gd name="T3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38">
                      <a:moveTo>
                        <a:pt x="627" y="0"/>
                      </a:moveTo>
                      <a:lnTo>
                        <a:pt x="0" y="0"/>
                      </a:lnTo>
                      <a:lnTo>
                        <a:pt x="0" y="14"/>
                      </a:lnTo>
                      <a:lnTo>
                        <a:pt x="627" y="14"/>
                      </a:lnTo>
                      <a:lnTo>
                        <a:pt x="627" y="26"/>
                      </a:lnTo>
                      <a:lnTo>
                        <a:pt x="31" y="26"/>
                      </a:lnTo>
                      <a:lnTo>
                        <a:pt x="31" y="113"/>
                      </a:lnTo>
                      <a:lnTo>
                        <a:pt x="627" y="113"/>
                      </a:lnTo>
                      <a:lnTo>
                        <a:pt x="627" y="126"/>
                      </a:lnTo>
                      <a:lnTo>
                        <a:pt x="0" y="126"/>
                      </a:lnTo>
                      <a:lnTo>
                        <a:pt x="0" y="138"/>
                      </a:lnTo>
                      <a:lnTo>
                        <a:pt x="627" y="138"/>
                      </a:lnTo>
                      <a:lnTo>
                        <a:pt x="659" y="138"/>
                      </a:lnTo>
                      <a:lnTo>
                        <a:pt x="659" y="126"/>
                      </a:lnTo>
                      <a:lnTo>
                        <a:pt x="659" y="113"/>
                      </a:lnTo>
                      <a:lnTo>
                        <a:pt x="659" y="26"/>
                      </a:lnTo>
                      <a:lnTo>
                        <a:pt x="659" y="14"/>
                      </a:lnTo>
                      <a:lnTo>
                        <a:pt x="659" y="0"/>
                      </a:lnTo>
                      <a:lnTo>
                        <a:pt x="627"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14" name="îṡļíďé"/>
                <p:cNvSpPr>
                  <a:spLocks/>
                </p:cNvSpPr>
                <p:nvPr/>
              </p:nvSpPr>
              <p:spPr bwMode="auto">
                <a:xfrm>
                  <a:off x="1637202" y="5905466"/>
                  <a:ext cx="719092" cy="172210"/>
                </a:xfrm>
                <a:custGeom>
                  <a:avLst/>
                  <a:gdLst>
                    <a:gd name="T0" fmla="*/ 589 w 618"/>
                    <a:gd name="T1" fmla="*/ 0 h 148"/>
                    <a:gd name="T2" fmla="*/ 0 w 618"/>
                    <a:gd name="T3" fmla="*/ 0 h 148"/>
                    <a:gd name="T4" fmla="*/ 0 w 618"/>
                    <a:gd name="T5" fmla="*/ 15 h 148"/>
                    <a:gd name="T6" fmla="*/ 589 w 618"/>
                    <a:gd name="T7" fmla="*/ 15 h 148"/>
                    <a:gd name="T8" fmla="*/ 589 w 618"/>
                    <a:gd name="T9" fmla="*/ 29 h 148"/>
                    <a:gd name="T10" fmla="*/ 28 w 618"/>
                    <a:gd name="T11" fmla="*/ 29 h 148"/>
                    <a:gd name="T12" fmla="*/ 28 w 618"/>
                    <a:gd name="T13" fmla="*/ 121 h 148"/>
                    <a:gd name="T14" fmla="*/ 589 w 618"/>
                    <a:gd name="T15" fmla="*/ 121 h 148"/>
                    <a:gd name="T16" fmla="*/ 589 w 618"/>
                    <a:gd name="T17" fmla="*/ 134 h 148"/>
                    <a:gd name="T18" fmla="*/ 0 w 618"/>
                    <a:gd name="T19" fmla="*/ 134 h 148"/>
                    <a:gd name="T20" fmla="*/ 0 w 618"/>
                    <a:gd name="T21" fmla="*/ 148 h 148"/>
                    <a:gd name="T22" fmla="*/ 589 w 618"/>
                    <a:gd name="T23" fmla="*/ 148 h 148"/>
                    <a:gd name="T24" fmla="*/ 618 w 618"/>
                    <a:gd name="T25" fmla="*/ 148 h 148"/>
                    <a:gd name="T26" fmla="*/ 618 w 618"/>
                    <a:gd name="T27" fmla="*/ 134 h 148"/>
                    <a:gd name="T28" fmla="*/ 618 w 618"/>
                    <a:gd name="T29" fmla="*/ 121 h 148"/>
                    <a:gd name="T30" fmla="*/ 618 w 618"/>
                    <a:gd name="T31" fmla="*/ 29 h 148"/>
                    <a:gd name="T32" fmla="*/ 618 w 618"/>
                    <a:gd name="T33" fmla="*/ 15 h 148"/>
                    <a:gd name="T34" fmla="*/ 618 w 618"/>
                    <a:gd name="T35" fmla="*/ 0 h 148"/>
                    <a:gd name="T36" fmla="*/ 589 w 618"/>
                    <a:gd name="T3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148">
                      <a:moveTo>
                        <a:pt x="589" y="0"/>
                      </a:moveTo>
                      <a:lnTo>
                        <a:pt x="0" y="0"/>
                      </a:lnTo>
                      <a:lnTo>
                        <a:pt x="0" y="15"/>
                      </a:lnTo>
                      <a:lnTo>
                        <a:pt x="589" y="15"/>
                      </a:lnTo>
                      <a:lnTo>
                        <a:pt x="589" y="29"/>
                      </a:lnTo>
                      <a:lnTo>
                        <a:pt x="28" y="29"/>
                      </a:lnTo>
                      <a:lnTo>
                        <a:pt x="28" y="121"/>
                      </a:lnTo>
                      <a:lnTo>
                        <a:pt x="589" y="121"/>
                      </a:lnTo>
                      <a:lnTo>
                        <a:pt x="589" y="134"/>
                      </a:lnTo>
                      <a:lnTo>
                        <a:pt x="0" y="134"/>
                      </a:lnTo>
                      <a:lnTo>
                        <a:pt x="0" y="148"/>
                      </a:lnTo>
                      <a:lnTo>
                        <a:pt x="589" y="148"/>
                      </a:lnTo>
                      <a:lnTo>
                        <a:pt x="618" y="148"/>
                      </a:lnTo>
                      <a:lnTo>
                        <a:pt x="618" y="134"/>
                      </a:lnTo>
                      <a:lnTo>
                        <a:pt x="618" y="121"/>
                      </a:lnTo>
                      <a:lnTo>
                        <a:pt x="618" y="29"/>
                      </a:lnTo>
                      <a:lnTo>
                        <a:pt x="618" y="15"/>
                      </a:lnTo>
                      <a:lnTo>
                        <a:pt x="618" y="0"/>
                      </a:lnTo>
                      <a:lnTo>
                        <a:pt x="589"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15" name="ïś1iďe"/>
                <p:cNvSpPr>
                  <a:spLocks/>
                </p:cNvSpPr>
                <p:nvPr/>
              </p:nvSpPr>
              <p:spPr bwMode="auto">
                <a:xfrm>
                  <a:off x="1637202" y="5763510"/>
                  <a:ext cx="765635" cy="138466"/>
                </a:xfrm>
                <a:custGeom>
                  <a:avLst/>
                  <a:gdLst>
                    <a:gd name="T0" fmla="*/ 628 w 658"/>
                    <a:gd name="T1" fmla="*/ 0 h 119"/>
                    <a:gd name="T2" fmla="*/ 0 w 658"/>
                    <a:gd name="T3" fmla="*/ 0 h 119"/>
                    <a:gd name="T4" fmla="*/ 0 w 658"/>
                    <a:gd name="T5" fmla="*/ 12 h 119"/>
                    <a:gd name="T6" fmla="*/ 628 w 658"/>
                    <a:gd name="T7" fmla="*/ 12 h 119"/>
                    <a:gd name="T8" fmla="*/ 628 w 658"/>
                    <a:gd name="T9" fmla="*/ 23 h 119"/>
                    <a:gd name="T10" fmla="*/ 30 w 658"/>
                    <a:gd name="T11" fmla="*/ 23 h 119"/>
                    <a:gd name="T12" fmla="*/ 30 w 658"/>
                    <a:gd name="T13" fmla="*/ 98 h 119"/>
                    <a:gd name="T14" fmla="*/ 628 w 658"/>
                    <a:gd name="T15" fmla="*/ 98 h 119"/>
                    <a:gd name="T16" fmla="*/ 628 w 658"/>
                    <a:gd name="T17" fmla="*/ 108 h 119"/>
                    <a:gd name="T18" fmla="*/ 0 w 658"/>
                    <a:gd name="T19" fmla="*/ 108 h 119"/>
                    <a:gd name="T20" fmla="*/ 0 w 658"/>
                    <a:gd name="T21" fmla="*/ 119 h 119"/>
                    <a:gd name="T22" fmla="*/ 628 w 658"/>
                    <a:gd name="T23" fmla="*/ 119 h 119"/>
                    <a:gd name="T24" fmla="*/ 658 w 658"/>
                    <a:gd name="T25" fmla="*/ 119 h 119"/>
                    <a:gd name="T26" fmla="*/ 658 w 658"/>
                    <a:gd name="T27" fmla="*/ 108 h 119"/>
                    <a:gd name="T28" fmla="*/ 658 w 658"/>
                    <a:gd name="T29" fmla="*/ 98 h 119"/>
                    <a:gd name="T30" fmla="*/ 658 w 658"/>
                    <a:gd name="T31" fmla="*/ 23 h 119"/>
                    <a:gd name="T32" fmla="*/ 658 w 658"/>
                    <a:gd name="T33" fmla="*/ 12 h 119"/>
                    <a:gd name="T34" fmla="*/ 658 w 658"/>
                    <a:gd name="T35" fmla="*/ 0 h 119"/>
                    <a:gd name="T36" fmla="*/ 628 w 658"/>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119">
                      <a:moveTo>
                        <a:pt x="628" y="0"/>
                      </a:moveTo>
                      <a:lnTo>
                        <a:pt x="0" y="0"/>
                      </a:lnTo>
                      <a:lnTo>
                        <a:pt x="0" y="12"/>
                      </a:lnTo>
                      <a:lnTo>
                        <a:pt x="628" y="12"/>
                      </a:lnTo>
                      <a:lnTo>
                        <a:pt x="628" y="23"/>
                      </a:lnTo>
                      <a:lnTo>
                        <a:pt x="30" y="23"/>
                      </a:lnTo>
                      <a:lnTo>
                        <a:pt x="30" y="98"/>
                      </a:lnTo>
                      <a:lnTo>
                        <a:pt x="628" y="98"/>
                      </a:lnTo>
                      <a:lnTo>
                        <a:pt x="628" y="108"/>
                      </a:lnTo>
                      <a:lnTo>
                        <a:pt x="0" y="108"/>
                      </a:lnTo>
                      <a:lnTo>
                        <a:pt x="0" y="119"/>
                      </a:lnTo>
                      <a:lnTo>
                        <a:pt x="628" y="119"/>
                      </a:lnTo>
                      <a:lnTo>
                        <a:pt x="658" y="119"/>
                      </a:lnTo>
                      <a:lnTo>
                        <a:pt x="658" y="108"/>
                      </a:lnTo>
                      <a:lnTo>
                        <a:pt x="658" y="98"/>
                      </a:lnTo>
                      <a:lnTo>
                        <a:pt x="658" y="23"/>
                      </a:lnTo>
                      <a:lnTo>
                        <a:pt x="658" y="12"/>
                      </a:lnTo>
                      <a:lnTo>
                        <a:pt x="658" y="0"/>
                      </a:lnTo>
                      <a:lnTo>
                        <a:pt x="628"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16" name="íşḻîḓè"/>
                <p:cNvSpPr>
                  <a:spLocks/>
                </p:cNvSpPr>
                <p:nvPr/>
              </p:nvSpPr>
              <p:spPr bwMode="auto">
                <a:xfrm>
                  <a:off x="1560406" y="5592463"/>
                  <a:ext cx="719092" cy="171046"/>
                </a:xfrm>
                <a:custGeom>
                  <a:avLst/>
                  <a:gdLst>
                    <a:gd name="T0" fmla="*/ 590 w 618"/>
                    <a:gd name="T1" fmla="*/ 0 h 147"/>
                    <a:gd name="T2" fmla="*/ 0 w 618"/>
                    <a:gd name="T3" fmla="*/ 0 h 147"/>
                    <a:gd name="T4" fmla="*/ 0 w 618"/>
                    <a:gd name="T5" fmla="*/ 14 h 147"/>
                    <a:gd name="T6" fmla="*/ 590 w 618"/>
                    <a:gd name="T7" fmla="*/ 14 h 147"/>
                    <a:gd name="T8" fmla="*/ 590 w 618"/>
                    <a:gd name="T9" fmla="*/ 28 h 147"/>
                    <a:gd name="T10" fmla="*/ 28 w 618"/>
                    <a:gd name="T11" fmla="*/ 28 h 147"/>
                    <a:gd name="T12" fmla="*/ 28 w 618"/>
                    <a:gd name="T13" fmla="*/ 120 h 147"/>
                    <a:gd name="T14" fmla="*/ 590 w 618"/>
                    <a:gd name="T15" fmla="*/ 120 h 147"/>
                    <a:gd name="T16" fmla="*/ 590 w 618"/>
                    <a:gd name="T17" fmla="*/ 133 h 147"/>
                    <a:gd name="T18" fmla="*/ 0 w 618"/>
                    <a:gd name="T19" fmla="*/ 133 h 147"/>
                    <a:gd name="T20" fmla="*/ 0 w 618"/>
                    <a:gd name="T21" fmla="*/ 147 h 147"/>
                    <a:gd name="T22" fmla="*/ 590 w 618"/>
                    <a:gd name="T23" fmla="*/ 147 h 147"/>
                    <a:gd name="T24" fmla="*/ 618 w 618"/>
                    <a:gd name="T25" fmla="*/ 147 h 147"/>
                    <a:gd name="T26" fmla="*/ 618 w 618"/>
                    <a:gd name="T27" fmla="*/ 133 h 147"/>
                    <a:gd name="T28" fmla="*/ 618 w 618"/>
                    <a:gd name="T29" fmla="*/ 120 h 147"/>
                    <a:gd name="T30" fmla="*/ 618 w 618"/>
                    <a:gd name="T31" fmla="*/ 28 h 147"/>
                    <a:gd name="T32" fmla="*/ 618 w 618"/>
                    <a:gd name="T33" fmla="*/ 14 h 147"/>
                    <a:gd name="T34" fmla="*/ 618 w 618"/>
                    <a:gd name="T35" fmla="*/ 0 h 147"/>
                    <a:gd name="T36" fmla="*/ 590 w 618"/>
                    <a:gd name="T3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147">
                      <a:moveTo>
                        <a:pt x="590" y="0"/>
                      </a:moveTo>
                      <a:lnTo>
                        <a:pt x="0" y="0"/>
                      </a:lnTo>
                      <a:lnTo>
                        <a:pt x="0" y="14"/>
                      </a:lnTo>
                      <a:lnTo>
                        <a:pt x="590" y="14"/>
                      </a:lnTo>
                      <a:lnTo>
                        <a:pt x="590" y="28"/>
                      </a:lnTo>
                      <a:lnTo>
                        <a:pt x="28" y="28"/>
                      </a:lnTo>
                      <a:lnTo>
                        <a:pt x="28" y="120"/>
                      </a:lnTo>
                      <a:lnTo>
                        <a:pt x="590" y="120"/>
                      </a:lnTo>
                      <a:lnTo>
                        <a:pt x="590" y="133"/>
                      </a:lnTo>
                      <a:lnTo>
                        <a:pt x="0" y="133"/>
                      </a:lnTo>
                      <a:lnTo>
                        <a:pt x="0" y="147"/>
                      </a:lnTo>
                      <a:lnTo>
                        <a:pt x="590" y="147"/>
                      </a:lnTo>
                      <a:lnTo>
                        <a:pt x="618" y="147"/>
                      </a:lnTo>
                      <a:lnTo>
                        <a:pt x="618" y="133"/>
                      </a:lnTo>
                      <a:lnTo>
                        <a:pt x="618" y="120"/>
                      </a:lnTo>
                      <a:lnTo>
                        <a:pt x="618" y="28"/>
                      </a:lnTo>
                      <a:lnTo>
                        <a:pt x="618" y="14"/>
                      </a:lnTo>
                      <a:lnTo>
                        <a:pt x="618" y="0"/>
                      </a:lnTo>
                      <a:lnTo>
                        <a:pt x="590"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17" name="ïs1ïďè"/>
                <p:cNvSpPr>
                  <a:spLocks/>
                </p:cNvSpPr>
                <p:nvPr/>
              </p:nvSpPr>
              <p:spPr bwMode="auto">
                <a:xfrm>
                  <a:off x="1560406" y="5451670"/>
                  <a:ext cx="766799" cy="138466"/>
                </a:xfrm>
                <a:custGeom>
                  <a:avLst/>
                  <a:gdLst>
                    <a:gd name="T0" fmla="*/ 629 w 659"/>
                    <a:gd name="T1" fmla="*/ 0 h 119"/>
                    <a:gd name="T2" fmla="*/ 0 w 659"/>
                    <a:gd name="T3" fmla="*/ 0 h 119"/>
                    <a:gd name="T4" fmla="*/ 0 w 659"/>
                    <a:gd name="T5" fmla="*/ 10 h 119"/>
                    <a:gd name="T6" fmla="*/ 629 w 659"/>
                    <a:gd name="T7" fmla="*/ 10 h 119"/>
                    <a:gd name="T8" fmla="*/ 629 w 659"/>
                    <a:gd name="T9" fmla="*/ 23 h 119"/>
                    <a:gd name="T10" fmla="*/ 30 w 659"/>
                    <a:gd name="T11" fmla="*/ 23 h 119"/>
                    <a:gd name="T12" fmla="*/ 30 w 659"/>
                    <a:gd name="T13" fmla="*/ 97 h 119"/>
                    <a:gd name="T14" fmla="*/ 629 w 659"/>
                    <a:gd name="T15" fmla="*/ 97 h 119"/>
                    <a:gd name="T16" fmla="*/ 629 w 659"/>
                    <a:gd name="T17" fmla="*/ 108 h 119"/>
                    <a:gd name="T18" fmla="*/ 0 w 659"/>
                    <a:gd name="T19" fmla="*/ 108 h 119"/>
                    <a:gd name="T20" fmla="*/ 0 w 659"/>
                    <a:gd name="T21" fmla="*/ 119 h 119"/>
                    <a:gd name="T22" fmla="*/ 629 w 659"/>
                    <a:gd name="T23" fmla="*/ 119 h 119"/>
                    <a:gd name="T24" fmla="*/ 659 w 659"/>
                    <a:gd name="T25" fmla="*/ 119 h 119"/>
                    <a:gd name="T26" fmla="*/ 659 w 659"/>
                    <a:gd name="T27" fmla="*/ 108 h 119"/>
                    <a:gd name="T28" fmla="*/ 659 w 659"/>
                    <a:gd name="T29" fmla="*/ 97 h 119"/>
                    <a:gd name="T30" fmla="*/ 659 w 659"/>
                    <a:gd name="T31" fmla="*/ 23 h 119"/>
                    <a:gd name="T32" fmla="*/ 659 w 659"/>
                    <a:gd name="T33" fmla="*/ 10 h 119"/>
                    <a:gd name="T34" fmla="*/ 659 w 659"/>
                    <a:gd name="T35" fmla="*/ 0 h 119"/>
                    <a:gd name="T36" fmla="*/ 629 w 659"/>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19">
                      <a:moveTo>
                        <a:pt x="629" y="0"/>
                      </a:moveTo>
                      <a:lnTo>
                        <a:pt x="0" y="0"/>
                      </a:lnTo>
                      <a:lnTo>
                        <a:pt x="0" y="10"/>
                      </a:lnTo>
                      <a:lnTo>
                        <a:pt x="629" y="10"/>
                      </a:lnTo>
                      <a:lnTo>
                        <a:pt x="629" y="23"/>
                      </a:lnTo>
                      <a:lnTo>
                        <a:pt x="30" y="23"/>
                      </a:lnTo>
                      <a:lnTo>
                        <a:pt x="30" y="97"/>
                      </a:lnTo>
                      <a:lnTo>
                        <a:pt x="629" y="97"/>
                      </a:lnTo>
                      <a:lnTo>
                        <a:pt x="629" y="108"/>
                      </a:lnTo>
                      <a:lnTo>
                        <a:pt x="0" y="108"/>
                      </a:lnTo>
                      <a:lnTo>
                        <a:pt x="0" y="119"/>
                      </a:lnTo>
                      <a:lnTo>
                        <a:pt x="629" y="119"/>
                      </a:lnTo>
                      <a:lnTo>
                        <a:pt x="659" y="119"/>
                      </a:lnTo>
                      <a:lnTo>
                        <a:pt x="659" y="108"/>
                      </a:lnTo>
                      <a:lnTo>
                        <a:pt x="659" y="97"/>
                      </a:lnTo>
                      <a:lnTo>
                        <a:pt x="659" y="23"/>
                      </a:lnTo>
                      <a:lnTo>
                        <a:pt x="659" y="10"/>
                      </a:lnTo>
                      <a:lnTo>
                        <a:pt x="659" y="0"/>
                      </a:lnTo>
                      <a:lnTo>
                        <a:pt x="629"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18" name="išlïďê"/>
                <p:cNvSpPr>
                  <a:spLocks/>
                </p:cNvSpPr>
                <p:nvPr/>
              </p:nvSpPr>
              <p:spPr bwMode="auto">
                <a:xfrm>
                  <a:off x="1637202" y="5313204"/>
                  <a:ext cx="765635" cy="138466"/>
                </a:xfrm>
                <a:custGeom>
                  <a:avLst/>
                  <a:gdLst>
                    <a:gd name="T0" fmla="*/ 628 w 658"/>
                    <a:gd name="T1" fmla="*/ 0 h 119"/>
                    <a:gd name="T2" fmla="*/ 0 w 658"/>
                    <a:gd name="T3" fmla="*/ 0 h 119"/>
                    <a:gd name="T4" fmla="*/ 0 w 658"/>
                    <a:gd name="T5" fmla="*/ 10 h 119"/>
                    <a:gd name="T6" fmla="*/ 628 w 658"/>
                    <a:gd name="T7" fmla="*/ 10 h 119"/>
                    <a:gd name="T8" fmla="*/ 628 w 658"/>
                    <a:gd name="T9" fmla="*/ 23 h 119"/>
                    <a:gd name="T10" fmla="*/ 30 w 658"/>
                    <a:gd name="T11" fmla="*/ 23 h 119"/>
                    <a:gd name="T12" fmla="*/ 30 w 658"/>
                    <a:gd name="T13" fmla="*/ 97 h 119"/>
                    <a:gd name="T14" fmla="*/ 628 w 658"/>
                    <a:gd name="T15" fmla="*/ 97 h 119"/>
                    <a:gd name="T16" fmla="*/ 628 w 658"/>
                    <a:gd name="T17" fmla="*/ 108 h 119"/>
                    <a:gd name="T18" fmla="*/ 0 w 658"/>
                    <a:gd name="T19" fmla="*/ 108 h 119"/>
                    <a:gd name="T20" fmla="*/ 0 w 658"/>
                    <a:gd name="T21" fmla="*/ 119 h 119"/>
                    <a:gd name="T22" fmla="*/ 628 w 658"/>
                    <a:gd name="T23" fmla="*/ 119 h 119"/>
                    <a:gd name="T24" fmla="*/ 658 w 658"/>
                    <a:gd name="T25" fmla="*/ 119 h 119"/>
                    <a:gd name="T26" fmla="*/ 658 w 658"/>
                    <a:gd name="T27" fmla="*/ 108 h 119"/>
                    <a:gd name="T28" fmla="*/ 658 w 658"/>
                    <a:gd name="T29" fmla="*/ 97 h 119"/>
                    <a:gd name="T30" fmla="*/ 658 w 658"/>
                    <a:gd name="T31" fmla="*/ 23 h 119"/>
                    <a:gd name="T32" fmla="*/ 658 w 658"/>
                    <a:gd name="T33" fmla="*/ 10 h 119"/>
                    <a:gd name="T34" fmla="*/ 658 w 658"/>
                    <a:gd name="T35" fmla="*/ 0 h 119"/>
                    <a:gd name="T36" fmla="*/ 628 w 658"/>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119">
                      <a:moveTo>
                        <a:pt x="628" y="0"/>
                      </a:moveTo>
                      <a:lnTo>
                        <a:pt x="0" y="0"/>
                      </a:lnTo>
                      <a:lnTo>
                        <a:pt x="0" y="10"/>
                      </a:lnTo>
                      <a:lnTo>
                        <a:pt x="628" y="10"/>
                      </a:lnTo>
                      <a:lnTo>
                        <a:pt x="628" y="23"/>
                      </a:lnTo>
                      <a:lnTo>
                        <a:pt x="30" y="23"/>
                      </a:lnTo>
                      <a:lnTo>
                        <a:pt x="30" y="97"/>
                      </a:lnTo>
                      <a:lnTo>
                        <a:pt x="628" y="97"/>
                      </a:lnTo>
                      <a:lnTo>
                        <a:pt x="628" y="108"/>
                      </a:lnTo>
                      <a:lnTo>
                        <a:pt x="0" y="108"/>
                      </a:lnTo>
                      <a:lnTo>
                        <a:pt x="0" y="119"/>
                      </a:lnTo>
                      <a:lnTo>
                        <a:pt x="628" y="119"/>
                      </a:lnTo>
                      <a:lnTo>
                        <a:pt x="658" y="119"/>
                      </a:lnTo>
                      <a:lnTo>
                        <a:pt x="658" y="108"/>
                      </a:lnTo>
                      <a:lnTo>
                        <a:pt x="658" y="97"/>
                      </a:lnTo>
                      <a:lnTo>
                        <a:pt x="658" y="23"/>
                      </a:lnTo>
                      <a:lnTo>
                        <a:pt x="658" y="10"/>
                      </a:lnTo>
                      <a:lnTo>
                        <a:pt x="658" y="0"/>
                      </a:lnTo>
                      <a:lnTo>
                        <a:pt x="628"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19" name="í$ļïḋê"/>
                <p:cNvSpPr>
                  <a:spLocks/>
                </p:cNvSpPr>
                <p:nvPr/>
              </p:nvSpPr>
              <p:spPr bwMode="auto">
                <a:xfrm>
                  <a:off x="2586683" y="5922920"/>
                  <a:ext cx="719092" cy="171046"/>
                </a:xfrm>
                <a:custGeom>
                  <a:avLst/>
                  <a:gdLst>
                    <a:gd name="T0" fmla="*/ 590 w 618"/>
                    <a:gd name="T1" fmla="*/ 0 h 147"/>
                    <a:gd name="T2" fmla="*/ 0 w 618"/>
                    <a:gd name="T3" fmla="*/ 0 h 147"/>
                    <a:gd name="T4" fmla="*/ 0 w 618"/>
                    <a:gd name="T5" fmla="*/ 14 h 147"/>
                    <a:gd name="T6" fmla="*/ 590 w 618"/>
                    <a:gd name="T7" fmla="*/ 14 h 147"/>
                    <a:gd name="T8" fmla="*/ 590 w 618"/>
                    <a:gd name="T9" fmla="*/ 28 h 147"/>
                    <a:gd name="T10" fmla="*/ 29 w 618"/>
                    <a:gd name="T11" fmla="*/ 28 h 147"/>
                    <a:gd name="T12" fmla="*/ 29 w 618"/>
                    <a:gd name="T13" fmla="*/ 120 h 147"/>
                    <a:gd name="T14" fmla="*/ 590 w 618"/>
                    <a:gd name="T15" fmla="*/ 120 h 147"/>
                    <a:gd name="T16" fmla="*/ 590 w 618"/>
                    <a:gd name="T17" fmla="*/ 133 h 147"/>
                    <a:gd name="T18" fmla="*/ 0 w 618"/>
                    <a:gd name="T19" fmla="*/ 133 h 147"/>
                    <a:gd name="T20" fmla="*/ 0 w 618"/>
                    <a:gd name="T21" fmla="*/ 147 h 147"/>
                    <a:gd name="T22" fmla="*/ 590 w 618"/>
                    <a:gd name="T23" fmla="*/ 147 h 147"/>
                    <a:gd name="T24" fmla="*/ 618 w 618"/>
                    <a:gd name="T25" fmla="*/ 147 h 147"/>
                    <a:gd name="T26" fmla="*/ 618 w 618"/>
                    <a:gd name="T27" fmla="*/ 133 h 147"/>
                    <a:gd name="T28" fmla="*/ 618 w 618"/>
                    <a:gd name="T29" fmla="*/ 120 h 147"/>
                    <a:gd name="T30" fmla="*/ 618 w 618"/>
                    <a:gd name="T31" fmla="*/ 28 h 147"/>
                    <a:gd name="T32" fmla="*/ 618 w 618"/>
                    <a:gd name="T33" fmla="*/ 14 h 147"/>
                    <a:gd name="T34" fmla="*/ 618 w 618"/>
                    <a:gd name="T35" fmla="*/ 0 h 147"/>
                    <a:gd name="T36" fmla="*/ 590 w 618"/>
                    <a:gd name="T3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147">
                      <a:moveTo>
                        <a:pt x="590" y="0"/>
                      </a:moveTo>
                      <a:lnTo>
                        <a:pt x="0" y="0"/>
                      </a:lnTo>
                      <a:lnTo>
                        <a:pt x="0" y="14"/>
                      </a:lnTo>
                      <a:lnTo>
                        <a:pt x="590" y="14"/>
                      </a:lnTo>
                      <a:lnTo>
                        <a:pt x="590" y="28"/>
                      </a:lnTo>
                      <a:lnTo>
                        <a:pt x="29" y="28"/>
                      </a:lnTo>
                      <a:lnTo>
                        <a:pt x="29" y="120"/>
                      </a:lnTo>
                      <a:lnTo>
                        <a:pt x="590" y="120"/>
                      </a:lnTo>
                      <a:lnTo>
                        <a:pt x="590" y="133"/>
                      </a:lnTo>
                      <a:lnTo>
                        <a:pt x="0" y="133"/>
                      </a:lnTo>
                      <a:lnTo>
                        <a:pt x="0" y="147"/>
                      </a:lnTo>
                      <a:lnTo>
                        <a:pt x="590" y="147"/>
                      </a:lnTo>
                      <a:lnTo>
                        <a:pt x="618" y="147"/>
                      </a:lnTo>
                      <a:lnTo>
                        <a:pt x="618" y="133"/>
                      </a:lnTo>
                      <a:lnTo>
                        <a:pt x="618" y="120"/>
                      </a:lnTo>
                      <a:lnTo>
                        <a:pt x="618" y="28"/>
                      </a:lnTo>
                      <a:lnTo>
                        <a:pt x="618" y="14"/>
                      </a:lnTo>
                      <a:lnTo>
                        <a:pt x="618" y="0"/>
                      </a:lnTo>
                      <a:lnTo>
                        <a:pt x="590"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20" name="işľídè"/>
                <p:cNvSpPr>
                  <a:spLocks/>
                </p:cNvSpPr>
                <p:nvPr/>
              </p:nvSpPr>
              <p:spPr bwMode="auto">
                <a:xfrm>
                  <a:off x="2586683" y="5779800"/>
                  <a:ext cx="766799" cy="138466"/>
                </a:xfrm>
                <a:custGeom>
                  <a:avLst/>
                  <a:gdLst>
                    <a:gd name="T0" fmla="*/ 627 w 659"/>
                    <a:gd name="T1" fmla="*/ 0 h 119"/>
                    <a:gd name="T2" fmla="*/ 0 w 659"/>
                    <a:gd name="T3" fmla="*/ 0 h 119"/>
                    <a:gd name="T4" fmla="*/ 0 w 659"/>
                    <a:gd name="T5" fmla="*/ 13 h 119"/>
                    <a:gd name="T6" fmla="*/ 627 w 659"/>
                    <a:gd name="T7" fmla="*/ 13 h 119"/>
                    <a:gd name="T8" fmla="*/ 627 w 659"/>
                    <a:gd name="T9" fmla="*/ 23 h 119"/>
                    <a:gd name="T10" fmla="*/ 31 w 659"/>
                    <a:gd name="T11" fmla="*/ 23 h 119"/>
                    <a:gd name="T12" fmla="*/ 31 w 659"/>
                    <a:gd name="T13" fmla="*/ 98 h 119"/>
                    <a:gd name="T14" fmla="*/ 627 w 659"/>
                    <a:gd name="T15" fmla="*/ 98 h 119"/>
                    <a:gd name="T16" fmla="*/ 627 w 659"/>
                    <a:gd name="T17" fmla="*/ 108 h 119"/>
                    <a:gd name="T18" fmla="*/ 0 w 659"/>
                    <a:gd name="T19" fmla="*/ 108 h 119"/>
                    <a:gd name="T20" fmla="*/ 0 w 659"/>
                    <a:gd name="T21" fmla="*/ 119 h 119"/>
                    <a:gd name="T22" fmla="*/ 627 w 659"/>
                    <a:gd name="T23" fmla="*/ 119 h 119"/>
                    <a:gd name="T24" fmla="*/ 659 w 659"/>
                    <a:gd name="T25" fmla="*/ 119 h 119"/>
                    <a:gd name="T26" fmla="*/ 659 w 659"/>
                    <a:gd name="T27" fmla="*/ 108 h 119"/>
                    <a:gd name="T28" fmla="*/ 659 w 659"/>
                    <a:gd name="T29" fmla="*/ 98 h 119"/>
                    <a:gd name="T30" fmla="*/ 659 w 659"/>
                    <a:gd name="T31" fmla="*/ 23 h 119"/>
                    <a:gd name="T32" fmla="*/ 659 w 659"/>
                    <a:gd name="T33" fmla="*/ 13 h 119"/>
                    <a:gd name="T34" fmla="*/ 659 w 659"/>
                    <a:gd name="T35" fmla="*/ 0 h 119"/>
                    <a:gd name="T36" fmla="*/ 627 w 659"/>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19">
                      <a:moveTo>
                        <a:pt x="627" y="0"/>
                      </a:moveTo>
                      <a:lnTo>
                        <a:pt x="0" y="0"/>
                      </a:lnTo>
                      <a:lnTo>
                        <a:pt x="0" y="13"/>
                      </a:lnTo>
                      <a:lnTo>
                        <a:pt x="627" y="13"/>
                      </a:lnTo>
                      <a:lnTo>
                        <a:pt x="627" y="23"/>
                      </a:lnTo>
                      <a:lnTo>
                        <a:pt x="31" y="23"/>
                      </a:lnTo>
                      <a:lnTo>
                        <a:pt x="31" y="98"/>
                      </a:lnTo>
                      <a:lnTo>
                        <a:pt x="627" y="98"/>
                      </a:lnTo>
                      <a:lnTo>
                        <a:pt x="627" y="108"/>
                      </a:lnTo>
                      <a:lnTo>
                        <a:pt x="0" y="108"/>
                      </a:lnTo>
                      <a:lnTo>
                        <a:pt x="0" y="119"/>
                      </a:lnTo>
                      <a:lnTo>
                        <a:pt x="627" y="119"/>
                      </a:lnTo>
                      <a:lnTo>
                        <a:pt x="659" y="119"/>
                      </a:lnTo>
                      <a:lnTo>
                        <a:pt x="659" y="108"/>
                      </a:lnTo>
                      <a:lnTo>
                        <a:pt x="659" y="98"/>
                      </a:lnTo>
                      <a:lnTo>
                        <a:pt x="659" y="23"/>
                      </a:lnTo>
                      <a:lnTo>
                        <a:pt x="659" y="13"/>
                      </a:lnTo>
                      <a:lnTo>
                        <a:pt x="659" y="0"/>
                      </a:lnTo>
                      <a:lnTo>
                        <a:pt x="627"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21" name="îšḷídê"/>
                <p:cNvSpPr>
                  <a:spLocks/>
                </p:cNvSpPr>
                <p:nvPr/>
              </p:nvSpPr>
              <p:spPr bwMode="auto">
                <a:xfrm>
                  <a:off x="2508723" y="5608753"/>
                  <a:ext cx="719092" cy="171046"/>
                </a:xfrm>
                <a:custGeom>
                  <a:avLst/>
                  <a:gdLst>
                    <a:gd name="T0" fmla="*/ 589 w 618"/>
                    <a:gd name="T1" fmla="*/ 0 h 147"/>
                    <a:gd name="T2" fmla="*/ 0 w 618"/>
                    <a:gd name="T3" fmla="*/ 0 h 147"/>
                    <a:gd name="T4" fmla="*/ 0 w 618"/>
                    <a:gd name="T5" fmla="*/ 14 h 147"/>
                    <a:gd name="T6" fmla="*/ 589 w 618"/>
                    <a:gd name="T7" fmla="*/ 14 h 147"/>
                    <a:gd name="T8" fmla="*/ 589 w 618"/>
                    <a:gd name="T9" fmla="*/ 28 h 147"/>
                    <a:gd name="T10" fmla="*/ 28 w 618"/>
                    <a:gd name="T11" fmla="*/ 28 h 147"/>
                    <a:gd name="T12" fmla="*/ 28 w 618"/>
                    <a:gd name="T13" fmla="*/ 120 h 147"/>
                    <a:gd name="T14" fmla="*/ 589 w 618"/>
                    <a:gd name="T15" fmla="*/ 120 h 147"/>
                    <a:gd name="T16" fmla="*/ 589 w 618"/>
                    <a:gd name="T17" fmla="*/ 133 h 147"/>
                    <a:gd name="T18" fmla="*/ 0 w 618"/>
                    <a:gd name="T19" fmla="*/ 133 h 147"/>
                    <a:gd name="T20" fmla="*/ 0 w 618"/>
                    <a:gd name="T21" fmla="*/ 147 h 147"/>
                    <a:gd name="T22" fmla="*/ 589 w 618"/>
                    <a:gd name="T23" fmla="*/ 147 h 147"/>
                    <a:gd name="T24" fmla="*/ 618 w 618"/>
                    <a:gd name="T25" fmla="*/ 147 h 147"/>
                    <a:gd name="T26" fmla="*/ 618 w 618"/>
                    <a:gd name="T27" fmla="*/ 133 h 147"/>
                    <a:gd name="T28" fmla="*/ 618 w 618"/>
                    <a:gd name="T29" fmla="*/ 120 h 147"/>
                    <a:gd name="T30" fmla="*/ 618 w 618"/>
                    <a:gd name="T31" fmla="*/ 28 h 147"/>
                    <a:gd name="T32" fmla="*/ 618 w 618"/>
                    <a:gd name="T33" fmla="*/ 14 h 147"/>
                    <a:gd name="T34" fmla="*/ 618 w 618"/>
                    <a:gd name="T35" fmla="*/ 0 h 147"/>
                    <a:gd name="T36" fmla="*/ 589 w 618"/>
                    <a:gd name="T3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8" h="147">
                      <a:moveTo>
                        <a:pt x="589" y="0"/>
                      </a:moveTo>
                      <a:lnTo>
                        <a:pt x="0" y="0"/>
                      </a:lnTo>
                      <a:lnTo>
                        <a:pt x="0" y="14"/>
                      </a:lnTo>
                      <a:lnTo>
                        <a:pt x="589" y="14"/>
                      </a:lnTo>
                      <a:lnTo>
                        <a:pt x="589" y="28"/>
                      </a:lnTo>
                      <a:lnTo>
                        <a:pt x="28" y="28"/>
                      </a:lnTo>
                      <a:lnTo>
                        <a:pt x="28" y="120"/>
                      </a:lnTo>
                      <a:lnTo>
                        <a:pt x="589" y="120"/>
                      </a:lnTo>
                      <a:lnTo>
                        <a:pt x="589" y="133"/>
                      </a:lnTo>
                      <a:lnTo>
                        <a:pt x="0" y="133"/>
                      </a:lnTo>
                      <a:lnTo>
                        <a:pt x="0" y="147"/>
                      </a:lnTo>
                      <a:lnTo>
                        <a:pt x="589" y="147"/>
                      </a:lnTo>
                      <a:lnTo>
                        <a:pt x="618" y="147"/>
                      </a:lnTo>
                      <a:lnTo>
                        <a:pt x="618" y="133"/>
                      </a:lnTo>
                      <a:lnTo>
                        <a:pt x="618" y="120"/>
                      </a:lnTo>
                      <a:lnTo>
                        <a:pt x="618" y="28"/>
                      </a:lnTo>
                      <a:lnTo>
                        <a:pt x="618" y="14"/>
                      </a:lnTo>
                      <a:lnTo>
                        <a:pt x="618" y="0"/>
                      </a:lnTo>
                      <a:lnTo>
                        <a:pt x="589"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22" name="ísḷïḍè"/>
                <p:cNvSpPr>
                  <a:spLocks/>
                </p:cNvSpPr>
                <p:nvPr/>
              </p:nvSpPr>
              <p:spPr bwMode="auto">
                <a:xfrm>
                  <a:off x="2508723" y="5467960"/>
                  <a:ext cx="766799" cy="138466"/>
                </a:xfrm>
                <a:custGeom>
                  <a:avLst/>
                  <a:gdLst>
                    <a:gd name="T0" fmla="*/ 629 w 659"/>
                    <a:gd name="T1" fmla="*/ 0 h 119"/>
                    <a:gd name="T2" fmla="*/ 0 w 659"/>
                    <a:gd name="T3" fmla="*/ 0 h 119"/>
                    <a:gd name="T4" fmla="*/ 0 w 659"/>
                    <a:gd name="T5" fmla="*/ 11 h 119"/>
                    <a:gd name="T6" fmla="*/ 629 w 659"/>
                    <a:gd name="T7" fmla="*/ 11 h 119"/>
                    <a:gd name="T8" fmla="*/ 629 w 659"/>
                    <a:gd name="T9" fmla="*/ 23 h 119"/>
                    <a:gd name="T10" fmla="*/ 30 w 659"/>
                    <a:gd name="T11" fmla="*/ 23 h 119"/>
                    <a:gd name="T12" fmla="*/ 30 w 659"/>
                    <a:gd name="T13" fmla="*/ 98 h 119"/>
                    <a:gd name="T14" fmla="*/ 629 w 659"/>
                    <a:gd name="T15" fmla="*/ 98 h 119"/>
                    <a:gd name="T16" fmla="*/ 629 w 659"/>
                    <a:gd name="T17" fmla="*/ 108 h 119"/>
                    <a:gd name="T18" fmla="*/ 0 w 659"/>
                    <a:gd name="T19" fmla="*/ 108 h 119"/>
                    <a:gd name="T20" fmla="*/ 0 w 659"/>
                    <a:gd name="T21" fmla="*/ 119 h 119"/>
                    <a:gd name="T22" fmla="*/ 629 w 659"/>
                    <a:gd name="T23" fmla="*/ 119 h 119"/>
                    <a:gd name="T24" fmla="*/ 659 w 659"/>
                    <a:gd name="T25" fmla="*/ 119 h 119"/>
                    <a:gd name="T26" fmla="*/ 659 w 659"/>
                    <a:gd name="T27" fmla="*/ 108 h 119"/>
                    <a:gd name="T28" fmla="*/ 659 w 659"/>
                    <a:gd name="T29" fmla="*/ 98 h 119"/>
                    <a:gd name="T30" fmla="*/ 659 w 659"/>
                    <a:gd name="T31" fmla="*/ 23 h 119"/>
                    <a:gd name="T32" fmla="*/ 659 w 659"/>
                    <a:gd name="T33" fmla="*/ 11 h 119"/>
                    <a:gd name="T34" fmla="*/ 659 w 659"/>
                    <a:gd name="T35" fmla="*/ 0 h 119"/>
                    <a:gd name="T36" fmla="*/ 629 w 659"/>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19">
                      <a:moveTo>
                        <a:pt x="629" y="0"/>
                      </a:moveTo>
                      <a:lnTo>
                        <a:pt x="0" y="0"/>
                      </a:lnTo>
                      <a:lnTo>
                        <a:pt x="0" y="11"/>
                      </a:lnTo>
                      <a:lnTo>
                        <a:pt x="629" y="11"/>
                      </a:lnTo>
                      <a:lnTo>
                        <a:pt x="629" y="23"/>
                      </a:lnTo>
                      <a:lnTo>
                        <a:pt x="30" y="23"/>
                      </a:lnTo>
                      <a:lnTo>
                        <a:pt x="30" y="98"/>
                      </a:lnTo>
                      <a:lnTo>
                        <a:pt x="629" y="98"/>
                      </a:lnTo>
                      <a:lnTo>
                        <a:pt x="629" y="108"/>
                      </a:lnTo>
                      <a:lnTo>
                        <a:pt x="0" y="108"/>
                      </a:lnTo>
                      <a:lnTo>
                        <a:pt x="0" y="119"/>
                      </a:lnTo>
                      <a:lnTo>
                        <a:pt x="629" y="119"/>
                      </a:lnTo>
                      <a:lnTo>
                        <a:pt x="659" y="119"/>
                      </a:lnTo>
                      <a:lnTo>
                        <a:pt x="659" y="108"/>
                      </a:lnTo>
                      <a:lnTo>
                        <a:pt x="659" y="98"/>
                      </a:lnTo>
                      <a:lnTo>
                        <a:pt x="659" y="23"/>
                      </a:lnTo>
                      <a:lnTo>
                        <a:pt x="659" y="11"/>
                      </a:lnTo>
                      <a:lnTo>
                        <a:pt x="659" y="0"/>
                      </a:lnTo>
                      <a:lnTo>
                        <a:pt x="629"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23" name="îṣļíde"/>
                <p:cNvSpPr>
                  <a:spLocks/>
                </p:cNvSpPr>
                <p:nvPr/>
              </p:nvSpPr>
              <p:spPr bwMode="auto">
                <a:xfrm>
                  <a:off x="2431927" y="5191029"/>
                  <a:ext cx="766799" cy="138466"/>
                </a:xfrm>
                <a:custGeom>
                  <a:avLst/>
                  <a:gdLst>
                    <a:gd name="T0" fmla="*/ 629 w 659"/>
                    <a:gd name="T1" fmla="*/ 0 h 119"/>
                    <a:gd name="T2" fmla="*/ 0 w 659"/>
                    <a:gd name="T3" fmla="*/ 0 h 119"/>
                    <a:gd name="T4" fmla="*/ 0 w 659"/>
                    <a:gd name="T5" fmla="*/ 11 h 119"/>
                    <a:gd name="T6" fmla="*/ 629 w 659"/>
                    <a:gd name="T7" fmla="*/ 11 h 119"/>
                    <a:gd name="T8" fmla="*/ 629 w 659"/>
                    <a:gd name="T9" fmla="*/ 23 h 119"/>
                    <a:gd name="T10" fmla="*/ 30 w 659"/>
                    <a:gd name="T11" fmla="*/ 23 h 119"/>
                    <a:gd name="T12" fmla="*/ 30 w 659"/>
                    <a:gd name="T13" fmla="*/ 98 h 119"/>
                    <a:gd name="T14" fmla="*/ 629 w 659"/>
                    <a:gd name="T15" fmla="*/ 98 h 119"/>
                    <a:gd name="T16" fmla="*/ 629 w 659"/>
                    <a:gd name="T17" fmla="*/ 108 h 119"/>
                    <a:gd name="T18" fmla="*/ 0 w 659"/>
                    <a:gd name="T19" fmla="*/ 108 h 119"/>
                    <a:gd name="T20" fmla="*/ 0 w 659"/>
                    <a:gd name="T21" fmla="*/ 119 h 119"/>
                    <a:gd name="T22" fmla="*/ 629 w 659"/>
                    <a:gd name="T23" fmla="*/ 119 h 119"/>
                    <a:gd name="T24" fmla="*/ 659 w 659"/>
                    <a:gd name="T25" fmla="*/ 119 h 119"/>
                    <a:gd name="T26" fmla="*/ 659 w 659"/>
                    <a:gd name="T27" fmla="*/ 108 h 119"/>
                    <a:gd name="T28" fmla="*/ 659 w 659"/>
                    <a:gd name="T29" fmla="*/ 98 h 119"/>
                    <a:gd name="T30" fmla="*/ 659 w 659"/>
                    <a:gd name="T31" fmla="*/ 23 h 119"/>
                    <a:gd name="T32" fmla="*/ 659 w 659"/>
                    <a:gd name="T33" fmla="*/ 11 h 119"/>
                    <a:gd name="T34" fmla="*/ 659 w 659"/>
                    <a:gd name="T35" fmla="*/ 0 h 119"/>
                    <a:gd name="T36" fmla="*/ 629 w 659"/>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19">
                      <a:moveTo>
                        <a:pt x="629" y="0"/>
                      </a:moveTo>
                      <a:lnTo>
                        <a:pt x="0" y="0"/>
                      </a:lnTo>
                      <a:lnTo>
                        <a:pt x="0" y="11"/>
                      </a:lnTo>
                      <a:lnTo>
                        <a:pt x="629" y="11"/>
                      </a:lnTo>
                      <a:lnTo>
                        <a:pt x="629" y="23"/>
                      </a:lnTo>
                      <a:lnTo>
                        <a:pt x="30" y="23"/>
                      </a:lnTo>
                      <a:lnTo>
                        <a:pt x="30" y="98"/>
                      </a:lnTo>
                      <a:lnTo>
                        <a:pt x="629" y="98"/>
                      </a:lnTo>
                      <a:lnTo>
                        <a:pt x="629" y="108"/>
                      </a:lnTo>
                      <a:lnTo>
                        <a:pt x="0" y="108"/>
                      </a:lnTo>
                      <a:lnTo>
                        <a:pt x="0" y="119"/>
                      </a:lnTo>
                      <a:lnTo>
                        <a:pt x="629" y="119"/>
                      </a:lnTo>
                      <a:lnTo>
                        <a:pt x="659" y="119"/>
                      </a:lnTo>
                      <a:lnTo>
                        <a:pt x="659" y="108"/>
                      </a:lnTo>
                      <a:lnTo>
                        <a:pt x="659" y="98"/>
                      </a:lnTo>
                      <a:lnTo>
                        <a:pt x="659" y="23"/>
                      </a:lnTo>
                      <a:lnTo>
                        <a:pt x="659" y="11"/>
                      </a:lnTo>
                      <a:lnTo>
                        <a:pt x="659" y="0"/>
                      </a:lnTo>
                      <a:lnTo>
                        <a:pt x="629"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24" name="îSliďê"/>
                <p:cNvSpPr>
                  <a:spLocks/>
                </p:cNvSpPr>
                <p:nvPr/>
              </p:nvSpPr>
              <p:spPr bwMode="auto">
                <a:xfrm>
                  <a:off x="2409819" y="4738396"/>
                  <a:ext cx="765635" cy="138466"/>
                </a:xfrm>
                <a:custGeom>
                  <a:avLst/>
                  <a:gdLst>
                    <a:gd name="T0" fmla="*/ 628 w 658"/>
                    <a:gd name="T1" fmla="*/ 0 h 119"/>
                    <a:gd name="T2" fmla="*/ 0 w 658"/>
                    <a:gd name="T3" fmla="*/ 0 h 119"/>
                    <a:gd name="T4" fmla="*/ 0 w 658"/>
                    <a:gd name="T5" fmla="*/ 13 h 119"/>
                    <a:gd name="T6" fmla="*/ 628 w 658"/>
                    <a:gd name="T7" fmla="*/ 13 h 119"/>
                    <a:gd name="T8" fmla="*/ 628 w 658"/>
                    <a:gd name="T9" fmla="*/ 23 h 119"/>
                    <a:gd name="T10" fmla="*/ 30 w 658"/>
                    <a:gd name="T11" fmla="*/ 23 h 119"/>
                    <a:gd name="T12" fmla="*/ 30 w 658"/>
                    <a:gd name="T13" fmla="*/ 98 h 119"/>
                    <a:gd name="T14" fmla="*/ 628 w 658"/>
                    <a:gd name="T15" fmla="*/ 98 h 119"/>
                    <a:gd name="T16" fmla="*/ 628 w 658"/>
                    <a:gd name="T17" fmla="*/ 109 h 119"/>
                    <a:gd name="T18" fmla="*/ 0 w 658"/>
                    <a:gd name="T19" fmla="*/ 109 h 119"/>
                    <a:gd name="T20" fmla="*/ 0 w 658"/>
                    <a:gd name="T21" fmla="*/ 119 h 119"/>
                    <a:gd name="T22" fmla="*/ 628 w 658"/>
                    <a:gd name="T23" fmla="*/ 119 h 119"/>
                    <a:gd name="T24" fmla="*/ 658 w 658"/>
                    <a:gd name="T25" fmla="*/ 119 h 119"/>
                    <a:gd name="T26" fmla="*/ 658 w 658"/>
                    <a:gd name="T27" fmla="*/ 109 h 119"/>
                    <a:gd name="T28" fmla="*/ 658 w 658"/>
                    <a:gd name="T29" fmla="*/ 98 h 119"/>
                    <a:gd name="T30" fmla="*/ 658 w 658"/>
                    <a:gd name="T31" fmla="*/ 23 h 119"/>
                    <a:gd name="T32" fmla="*/ 658 w 658"/>
                    <a:gd name="T33" fmla="*/ 13 h 119"/>
                    <a:gd name="T34" fmla="*/ 658 w 658"/>
                    <a:gd name="T35" fmla="*/ 0 h 119"/>
                    <a:gd name="T36" fmla="*/ 628 w 658"/>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119">
                      <a:moveTo>
                        <a:pt x="628" y="0"/>
                      </a:moveTo>
                      <a:lnTo>
                        <a:pt x="0" y="0"/>
                      </a:lnTo>
                      <a:lnTo>
                        <a:pt x="0" y="13"/>
                      </a:lnTo>
                      <a:lnTo>
                        <a:pt x="628" y="13"/>
                      </a:lnTo>
                      <a:lnTo>
                        <a:pt x="628" y="23"/>
                      </a:lnTo>
                      <a:lnTo>
                        <a:pt x="30" y="23"/>
                      </a:lnTo>
                      <a:lnTo>
                        <a:pt x="30" y="98"/>
                      </a:lnTo>
                      <a:lnTo>
                        <a:pt x="628" y="98"/>
                      </a:lnTo>
                      <a:lnTo>
                        <a:pt x="628" y="109"/>
                      </a:lnTo>
                      <a:lnTo>
                        <a:pt x="0" y="109"/>
                      </a:lnTo>
                      <a:lnTo>
                        <a:pt x="0" y="119"/>
                      </a:lnTo>
                      <a:lnTo>
                        <a:pt x="628" y="119"/>
                      </a:lnTo>
                      <a:lnTo>
                        <a:pt x="658" y="119"/>
                      </a:lnTo>
                      <a:lnTo>
                        <a:pt x="658" y="109"/>
                      </a:lnTo>
                      <a:lnTo>
                        <a:pt x="658" y="98"/>
                      </a:lnTo>
                      <a:lnTo>
                        <a:pt x="658" y="23"/>
                      </a:lnTo>
                      <a:lnTo>
                        <a:pt x="658" y="13"/>
                      </a:lnTo>
                      <a:lnTo>
                        <a:pt x="658" y="0"/>
                      </a:lnTo>
                      <a:lnTo>
                        <a:pt x="628"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25" name="îṡḷiḓê"/>
                <p:cNvSpPr>
                  <a:spLocks/>
                </p:cNvSpPr>
                <p:nvPr/>
              </p:nvSpPr>
              <p:spPr bwMode="auto">
                <a:xfrm>
                  <a:off x="2356294" y="5019982"/>
                  <a:ext cx="717929" cy="171046"/>
                </a:xfrm>
                <a:custGeom>
                  <a:avLst/>
                  <a:gdLst>
                    <a:gd name="T0" fmla="*/ 589 w 617"/>
                    <a:gd name="T1" fmla="*/ 0 h 147"/>
                    <a:gd name="T2" fmla="*/ 0 w 617"/>
                    <a:gd name="T3" fmla="*/ 0 h 147"/>
                    <a:gd name="T4" fmla="*/ 0 w 617"/>
                    <a:gd name="T5" fmla="*/ 14 h 147"/>
                    <a:gd name="T6" fmla="*/ 589 w 617"/>
                    <a:gd name="T7" fmla="*/ 14 h 147"/>
                    <a:gd name="T8" fmla="*/ 589 w 617"/>
                    <a:gd name="T9" fmla="*/ 28 h 147"/>
                    <a:gd name="T10" fmla="*/ 28 w 617"/>
                    <a:gd name="T11" fmla="*/ 28 h 147"/>
                    <a:gd name="T12" fmla="*/ 28 w 617"/>
                    <a:gd name="T13" fmla="*/ 120 h 147"/>
                    <a:gd name="T14" fmla="*/ 589 w 617"/>
                    <a:gd name="T15" fmla="*/ 120 h 147"/>
                    <a:gd name="T16" fmla="*/ 589 w 617"/>
                    <a:gd name="T17" fmla="*/ 133 h 147"/>
                    <a:gd name="T18" fmla="*/ 0 w 617"/>
                    <a:gd name="T19" fmla="*/ 133 h 147"/>
                    <a:gd name="T20" fmla="*/ 0 w 617"/>
                    <a:gd name="T21" fmla="*/ 147 h 147"/>
                    <a:gd name="T22" fmla="*/ 589 w 617"/>
                    <a:gd name="T23" fmla="*/ 147 h 147"/>
                    <a:gd name="T24" fmla="*/ 617 w 617"/>
                    <a:gd name="T25" fmla="*/ 147 h 147"/>
                    <a:gd name="T26" fmla="*/ 617 w 617"/>
                    <a:gd name="T27" fmla="*/ 133 h 147"/>
                    <a:gd name="T28" fmla="*/ 617 w 617"/>
                    <a:gd name="T29" fmla="*/ 120 h 147"/>
                    <a:gd name="T30" fmla="*/ 617 w 617"/>
                    <a:gd name="T31" fmla="*/ 28 h 147"/>
                    <a:gd name="T32" fmla="*/ 617 w 617"/>
                    <a:gd name="T33" fmla="*/ 14 h 147"/>
                    <a:gd name="T34" fmla="*/ 617 w 617"/>
                    <a:gd name="T35" fmla="*/ 0 h 147"/>
                    <a:gd name="T36" fmla="*/ 589 w 617"/>
                    <a:gd name="T3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 h="147">
                      <a:moveTo>
                        <a:pt x="589" y="0"/>
                      </a:moveTo>
                      <a:lnTo>
                        <a:pt x="0" y="0"/>
                      </a:lnTo>
                      <a:lnTo>
                        <a:pt x="0" y="14"/>
                      </a:lnTo>
                      <a:lnTo>
                        <a:pt x="589" y="14"/>
                      </a:lnTo>
                      <a:lnTo>
                        <a:pt x="589" y="28"/>
                      </a:lnTo>
                      <a:lnTo>
                        <a:pt x="28" y="28"/>
                      </a:lnTo>
                      <a:lnTo>
                        <a:pt x="28" y="120"/>
                      </a:lnTo>
                      <a:lnTo>
                        <a:pt x="589" y="120"/>
                      </a:lnTo>
                      <a:lnTo>
                        <a:pt x="589" y="133"/>
                      </a:lnTo>
                      <a:lnTo>
                        <a:pt x="0" y="133"/>
                      </a:lnTo>
                      <a:lnTo>
                        <a:pt x="0" y="147"/>
                      </a:lnTo>
                      <a:lnTo>
                        <a:pt x="589" y="147"/>
                      </a:lnTo>
                      <a:lnTo>
                        <a:pt x="617" y="147"/>
                      </a:lnTo>
                      <a:lnTo>
                        <a:pt x="617" y="133"/>
                      </a:lnTo>
                      <a:lnTo>
                        <a:pt x="617" y="120"/>
                      </a:lnTo>
                      <a:lnTo>
                        <a:pt x="617" y="28"/>
                      </a:lnTo>
                      <a:lnTo>
                        <a:pt x="617" y="14"/>
                      </a:lnTo>
                      <a:lnTo>
                        <a:pt x="617" y="0"/>
                      </a:lnTo>
                      <a:lnTo>
                        <a:pt x="589"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26" name="ïśḻîḍe"/>
                <p:cNvSpPr>
                  <a:spLocks/>
                </p:cNvSpPr>
                <p:nvPr/>
              </p:nvSpPr>
              <p:spPr bwMode="auto">
                <a:xfrm>
                  <a:off x="2356294" y="4876862"/>
                  <a:ext cx="765635" cy="138466"/>
                </a:xfrm>
                <a:custGeom>
                  <a:avLst/>
                  <a:gdLst>
                    <a:gd name="T0" fmla="*/ 628 w 658"/>
                    <a:gd name="T1" fmla="*/ 0 h 119"/>
                    <a:gd name="T2" fmla="*/ 0 w 658"/>
                    <a:gd name="T3" fmla="*/ 0 h 119"/>
                    <a:gd name="T4" fmla="*/ 0 w 658"/>
                    <a:gd name="T5" fmla="*/ 13 h 119"/>
                    <a:gd name="T6" fmla="*/ 628 w 658"/>
                    <a:gd name="T7" fmla="*/ 13 h 119"/>
                    <a:gd name="T8" fmla="*/ 628 w 658"/>
                    <a:gd name="T9" fmla="*/ 23 h 119"/>
                    <a:gd name="T10" fmla="*/ 30 w 658"/>
                    <a:gd name="T11" fmla="*/ 23 h 119"/>
                    <a:gd name="T12" fmla="*/ 30 w 658"/>
                    <a:gd name="T13" fmla="*/ 98 h 119"/>
                    <a:gd name="T14" fmla="*/ 628 w 658"/>
                    <a:gd name="T15" fmla="*/ 98 h 119"/>
                    <a:gd name="T16" fmla="*/ 628 w 658"/>
                    <a:gd name="T17" fmla="*/ 108 h 119"/>
                    <a:gd name="T18" fmla="*/ 0 w 658"/>
                    <a:gd name="T19" fmla="*/ 108 h 119"/>
                    <a:gd name="T20" fmla="*/ 0 w 658"/>
                    <a:gd name="T21" fmla="*/ 119 h 119"/>
                    <a:gd name="T22" fmla="*/ 628 w 658"/>
                    <a:gd name="T23" fmla="*/ 119 h 119"/>
                    <a:gd name="T24" fmla="*/ 658 w 658"/>
                    <a:gd name="T25" fmla="*/ 119 h 119"/>
                    <a:gd name="T26" fmla="*/ 658 w 658"/>
                    <a:gd name="T27" fmla="*/ 108 h 119"/>
                    <a:gd name="T28" fmla="*/ 658 w 658"/>
                    <a:gd name="T29" fmla="*/ 98 h 119"/>
                    <a:gd name="T30" fmla="*/ 658 w 658"/>
                    <a:gd name="T31" fmla="*/ 23 h 119"/>
                    <a:gd name="T32" fmla="*/ 658 w 658"/>
                    <a:gd name="T33" fmla="*/ 13 h 119"/>
                    <a:gd name="T34" fmla="*/ 658 w 658"/>
                    <a:gd name="T35" fmla="*/ 0 h 119"/>
                    <a:gd name="T36" fmla="*/ 628 w 658"/>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8" h="119">
                      <a:moveTo>
                        <a:pt x="628" y="0"/>
                      </a:moveTo>
                      <a:lnTo>
                        <a:pt x="0" y="0"/>
                      </a:lnTo>
                      <a:lnTo>
                        <a:pt x="0" y="13"/>
                      </a:lnTo>
                      <a:lnTo>
                        <a:pt x="628" y="13"/>
                      </a:lnTo>
                      <a:lnTo>
                        <a:pt x="628" y="23"/>
                      </a:lnTo>
                      <a:lnTo>
                        <a:pt x="30" y="23"/>
                      </a:lnTo>
                      <a:lnTo>
                        <a:pt x="30" y="98"/>
                      </a:lnTo>
                      <a:lnTo>
                        <a:pt x="628" y="98"/>
                      </a:lnTo>
                      <a:lnTo>
                        <a:pt x="628" y="108"/>
                      </a:lnTo>
                      <a:lnTo>
                        <a:pt x="0" y="108"/>
                      </a:lnTo>
                      <a:lnTo>
                        <a:pt x="0" y="119"/>
                      </a:lnTo>
                      <a:lnTo>
                        <a:pt x="628" y="119"/>
                      </a:lnTo>
                      <a:lnTo>
                        <a:pt x="658" y="119"/>
                      </a:lnTo>
                      <a:lnTo>
                        <a:pt x="658" y="108"/>
                      </a:lnTo>
                      <a:lnTo>
                        <a:pt x="658" y="98"/>
                      </a:lnTo>
                      <a:lnTo>
                        <a:pt x="658" y="23"/>
                      </a:lnTo>
                      <a:lnTo>
                        <a:pt x="658" y="13"/>
                      </a:lnTo>
                      <a:lnTo>
                        <a:pt x="658" y="0"/>
                      </a:lnTo>
                      <a:lnTo>
                        <a:pt x="628"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sp>
              <p:nvSpPr>
                <p:cNvPr id="27" name="íšḷíḋê"/>
                <p:cNvSpPr>
                  <a:spLocks/>
                </p:cNvSpPr>
                <p:nvPr/>
              </p:nvSpPr>
              <p:spPr bwMode="auto">
                <a:xfrm>
                  <a:off x="2586683" y="5329494"/>
                  <a:ext cx="766799" cy="138466"/>
                </a:xfrm>
                <a:custGeom>
                  <a:avLst/>
                  <a:gdLst>
                    <a:gd name="T0" fmla="*/ 627 w 659"/>
                    <a:gd name="T1" fmla="*/ 0 h 119"/>
                    <a:gd name="T2" fmla="*/ 0 w 659"/>
                    <a:gd name="T3" fmla="*/ 0 h 119"/>
                    <a:gd name="T4" fmla="*/ 0 w 659"/>
                    <a:gd name="T5" fmla="*/ 11 h 119"/>
                    <a:gd name="T6" fmla="*/ 627 w 659"/>
                    <a:gd name="T7" fmla="*/ 11 h 119"/>
                    <a:gd name="T8" fmla="*/ 627 w 659"/>
                    <a:gd name="T9" fmla="*/ 23 h 119"/>
                    <a:gd name="T10" fmla="*/ 31 w 659"/>
                    <a:gd name="T11" fmla="*/ 23 h 119"/>
                    <a:gd name="T12" fmla="*/ 31 w 659"/>
                    <a:gd name="T13" fmla="*/ 98 h 119"/>
                    <a:gd name="T14" fmla="*/ 627 w 659"/>
                    <a:gd name="T15" fmla="*/ 98 h 119"/>
                    <a:gd name="T16" fmla="*/ 627 w 659"/>
                    <a:gd name="T17" fmla="*/ 108 h 119"/>
                    <a:gd name="T18" fmla="*/ 0 w 659"/>
                    <a:gd name="T19" fmla="*/ 108 h 119"/>
                    <a:gd name="T20" fmla="*/ 0 w 659"/>
                    <a:gd name="T21" fmla="*/ 119 h 119"/>
                    <a:gd name="T22" fmla="*/ 627 w 659"/>
                    <a:gd name="T23" fmla="*/ 119 h 119"/>
                    <a:gd name="T24" fmla="*/ 659 w 659"/>
                    <a:gd name="T25" fmla="*/ 119 h 119"/>
                    <a:gd name="T26" fmla="*/ 659 w 659"/>
                    <a:gd name="T27" fmla="*/ 108 h 119"/>
                    <a:gd name="T28" fmla="*/ 659 w 659"/>
                    <a:gd name="T29" fmla="*/ 98 h 119"/>
                    <a:gd name="T30" fmla="*/ 659 w 659"/>
                    <a:gd name="T31" fmla="*/ 23 h 119"/>
                    <a:gd name="T32" fmla="*/ 659 w 659"/>
                    <a:gd name="T33" fmla="*/ 11 h 119"/>
                    <a:gd name="T34" fmla="*/ 659 w 659"/>
                    <a:gd name="T35" fmla="*/ 0 h 119"/>
                    <a:gd name="T36" fmla="*/ 627 w 659"/>
                    <a:gd name="T3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119">
                      <a:moveTo>
                        <a:pt x="627" y="0"/>
                      </a:moveTo>
                      <a:lnTo>
                        <a:pt x="0" y="0"/>
                      </a:lnTo>
                      <a:lnTo>
                        <a:pt x="0" y="11"/>
                      </a:lnTo>
                      <a:lnTo>
                        <a:pt x="627" y="11"/>
                      </a:lnTo>
                      <a:lnTo>
                        <a:pt x="627" y="23"/>
                      </a:lnTo>
                      <a:lnTo>
                        <a:pt x="31" y="23"/>
                      </a:lnTo>
                      <a:lnTo>
                        <a:pt x="31" y="98"/>
                      </a:lnTo>
                      <a:lnTo>
                        <a:pt x="627" y="98"/>
                      </a:lnTo>
                      <a:lnTo>
                        <a:pt x="627" y="108"/>
                      </a:lnTo>
                      <a:lnTo>
                        <a:pt x="0" y="108"/>
                      </a:lnTo>
                      <a:lnTo>
                        <a:pt x="0" y="119"/>
                      </a:lnTo>
                      <a:lnTo>
                        <a:pt x="627" y="119"/>
                      </a:lnTo>
                      <a:lnTo>
                        <a:pt x="659" y="119"/>
                      </a:lnTo>
                      <a:lnTo>
                        <a:pt x="659" y="108"/>
                      </a:lnTo>
                      <a:lnTo>
                        <a:pt x="659" y="98"/>
                      </a:lnTo>
                      <a:lnTo>
                        <a:pt x="659" y="23"/>
                      </a:lnTo>
                      <a:lnTo>
                        <a:pt x="659" y="11"/>
                      </a:lnTo>
                      <a:lnTo>
                        <a:pt x="659" y="0"/>
                      </a:lnTo>
                      <a:lnTo>
                        <a:pt x="627" y="0"/>
                      </a:lnTo>
                      <a:close/>
                    </a:path>
                  </a:pathLst>
                </a:custGeom>
                <a:solidFill>
                  <a:srgbClr val="778495"/>
                </a:solidFill>
                <a:ln>
                  <a:noFill/>
                </a:ln>
                <a:extLst/>
              </p:spPr>
              <p:txBody>
                <a:bodyPr anchor="ctr">
                  <a:scene3d>
                    <a:camera prst="orthographicFront"/>
                    <a:lightRig rig="threePt" dir="t"/>
                  </a:scene3d>
                  <a:sp3d contourW="12700"/>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smtClean="0">
                    <a:ln>
                      <a:noFill/>
                    </a:ln>
                    <a:solidFill>
                      <a:srgbClr val="000000"/>
                    </a:solidFill>
                    <a:effectLst/>
                    <a:uLnTx/>
                    <a:uFillTx/>
                    <a:latin typeface="Arial"/>
                  </a:endParaRPr>
                </a:p>
              </p:txBody>
            </p:sp>
          </p:grpSp>
        </p:grpSp>
        <p:sp>
          <p:nvSpPr>
            <p:cNvPr id="28" name="文本框 27"/>
            <p:cNvSpPr txBox="1"/>
            <p:nvPr/>
          </p:nvSpPr>
          <p:spPr>
            <a:xfrm>
              <a:off x="4190243" y="4898717"/>
              <a:ext cx="5546399" cy="653152"/>
            </a:xfrm>
            <a:prstGeom prst="rect">
              <a:avLst/>
            </a:prstGeom>
            <a:noFill/>
          </p:spPr>
          <p:txBody>
            <a:bodyPr wrap="square" rtlCol="0">
              <a:spAutoFit/>
              <a:scene3d>
                <a:camera prst="orthographicFront"/>
                <a:lightRig rig="threePt" dir="t"/>
              </a:scene3d>
              <a:sp3d contourW="12700"/>
            </a:bodyPr>
            <a:lstStyle/>
            <a:p>
              <a:pPr defTabSz="457200">
                <a:lnSpc>
                  <a:spcPct val="114000"/>
                </a:lnSpc>
              </a:pPr>
              <a:r>
                <a:rPr lang="zh-CN" altLang="en-US" sz="1600" dirty="0" smtClean="0">
                  <a:solidFill>
                    <a:srgbClr val="000000">
                      <a:lumMod val="65000"/>
                      <a:lumOff val="35000"/>
                    </a:srgbClr>
                  </a:solidFill>
                  <a:latin typeface="Century Gothic" panose="020B0502020202020204" pitchFamily="34" charset="0"/>
                </a:rPr>
                <a:t>熟悉自己的产品：产品本身的能力（原理、应用、优劣势）</a:t>
              </a:r>
              <a:endParaRPr lang="en-US" altLang="zh-CN" sz="1600" dirty="0" smtClean="0">
                <a:solidFill>
                  <a:srgbClr val="000000">
                    <a:lumMod val="65000"/>
                    <a:lumOff val="35000"/>
                  </a:srgbClr>
                </a:solidFill>
                <a:latin typeface="Century Gothic" panose="020B0502020202020204" pitchFamily="34" charset="0"/>
              </a:endParaRPr>
            </a:p>
            <a:p>
              <a:pPr defTabSz="457200">
                <a:lnSpc>
                  <a:spcPct val="114000"/>
                </a:lnSpc>
              </a:pPr>
              <a:r>
                <a:rPr lang="zh-CN" altLang="en-US" sz="1600" dirty="0" smtClean="0">
                  <a:solidFill>
                    <a:srgbClr val="000000">
                      <a:lumMod val="65000"/>
                      <a:lumOff val="35000"/>
                    </a:srgbClr>
                  </a:solidFill>
                  <a:latin typeface="Century Gothic" panose="020B0502020202020204" pitchFamily="34" charset="0"/>
                </a:rPr>
                <a:t>                             产品组合的能力（临床症状、方案推荐）</a:t>
              </a:r>
              <a:endParaRPr lang="en-US" altLang="zh-CN" sz="1600" dirty="0">
                <a:solidFill>
                  <a:srgbClr val="000000">
                    <a:lumMod val="65000"/>
                    <a:lumOff val="35000"/>
                  </a:srgbClr>
                </a:solidFill>
                <a:latin typeface="Century Gothic" panose="020B0502020202020204" pitchFamily="34" charset="0"/>
              </a:endParaRPr>
            </a:p>
          </p:txBody>
        </p:sp>
        <p:sp>
          <p:nvSpPr>
            <p:cNvPr id="29" name="文本框 28"/>
            <p:cNvSpPr txBox="1"/>
            <p:nvPr/>
          </p:nvSpPr>
          <p:spPr>
            <a:xfrm>
              <a:off x="5920209" y="3996227"/>
              <a:ext cx="5717486" cy="933605"/>
            </a:xfrm>
            <a:prstGeom prst="rect">
              <a:avLst/>
            </a:prstGeom>
            <a:noFill/>
          </p:spPr>
          <p:txBody>
            <a:bodyPr wrap="square" rtlCol="0">
              <a:spAutoFit/>
              <a:scene3d>
                <a:camera prst="orthographicFront"/>
                <a:lightRig rig="threePt" dir="t"/>
              </a:scene3d>
              <a:sp3d contourW="12700"/>
            </a:bodyPr>
            <a:lstStyle/>
            <a:p>
              <a:pPr defTabSz="457200">
                <a:lnSpc>
                  <a:spcPct val="114000"/>
                </a:lnSpc>
              </a:pPr>
              <a:r>
                <a:rPr lang="zh-CN" altLang="en-US" sz="1600" dirty="0" smtClean="0">
                  <a:solidFill>
                    <a:srgbClr val="000000">
                      <a:lumMod val="65000"/>
                      <a:lumOff val="35000"/>
                    </a:srgbClr>
                  </a:solidFill>
                  <a:latin typeface="Century Gothic" panose="020B0502020202020204" pitchFamily="34" charset="0"/>
                </a:rPr>
                <a:t>熟悉客户的需求：单位影响力</a:t>
              </a:r>
              <a:r>
                <a:rPr lang="zh-CN" altLang="en-US" sz="1600" dirty="0">
                  <a:solidFill>
                    <a:srgbClr val="000000">
                      <a:lumMod val="65000"/>
                      <a:lumOff val="35000"/>
                    </a:srgbClr>
                  </a:solidFill>
                  <a:latin typeface="Century Gothic" panose="020B0502020202020204" pitchFamily="34" charset="0"/>
                </a:rPr>
                <a:t>（院长、主任、</a:t>
              </a:r>
              <a:r>
                <a:rPr lang="zh-CN" altLang="en-US" sz="1600" dirty="0" smtClean="0">
                  <a:solidFill>
                    <a:srgbClr val="000000">
                      <a:lumMod val="65000"/>
                      <a:lumOff val="35000"/>
                    </a:srgbClr>
                  </a:solidFill>
                  <a:latin typeface="Century Gothic" panose="020B0502020202020204" pitchFamily="34" charset="0"/>
                </a:rPr>
                <a:t>主治等）</a:t>
              </a:r>
              <a:endParaRPr lang="en-US" altLang="zh-CN" sz="1600" dirty="0" smtClean="0">
                <a:solidFill>
                  <a:srgbClr val="000000">
                    <a:lumMod val="65000"/>
                    <a:lumOff val="35000"/>
                  </a:srgbClr>
                </a:solidFill>
                <a:latin typeface="Century Gothic" panose="020B0502020202020204" pitchFamily="34" charset="0"/>
              </a:endParaRPr>
            </a:p>
            <a:p>
              <a:pPr defTabSz="457200">
                <a:lnSpc>
                  <a:spcPct val="114000"/>
                </a:lnSpc>
              </a:pPr>
              <a:r>
                <a:rPr lang="zh-CN" altLang="en-US" sz="1600" dirty="0">
                  <a:solidFill>
                    <a:srgbClr val="000000">
                      <a:lumMod val="65000"/>
                      <a:lumOff val="35000"/>
                    </a:srgbClr>
                  </a:solidFill>
                  <a:latin typeface="Century Gothic" panose="020B0502020202020204" pitchFamily="34" charset="0"/>
                </a:rPr>
                <a:t> </a:t>
              </a:r>
              <a:r>
                <a:rPr lang="zh-CN" altLang="en-US" sz="1600" dirty="0" smtClean="0">
                  <a:solidFill>
                    <a:srgbClr val="000000">
                      <a:lumMod val="65000"/>
                      <a:lumOff val="35000"/>
                    </a:srgbClr>
                  </a:solidFill>
                  <a:latin typeface="Century Gothic" panose="020B0502020202020204" pitchFamily="34" charset="0"/>
                </a:rPr>
                <a:t>                            目的分类（临床送检、课题研究等）</a:t>
              </a:r>
              <a:endParaRPr lang="en-US" altLang="zh-CN" sz="1600" dirty="0" smtClean="0">
                <a:solidFill>
                  <a:srgbClr val="000000">
                    <a:lumMod val="65000"/>
                    <a:lumOff val="35000"/>
                  </a:srgbClr>
                </a:solidFill>
                <a:latin typeface="Century Gothic" panose="020B0502020202020204" pitchFamily="34" charset="0"/>
              </a:endParaRPr>
            </a:p>
            <a:p>
              <a:pPr defTabSz="457200">
                <a:lnSpc>
                  <a:spcPct val="114000"/>
                </a:lnSpc>
              </a:pPr>
              <a:r>
                <a:rPr lang="en-US" altLang="zh-CN" sz="1600" dirty="0">
                  <a:solidFill>
                    <a:srgbClr val="000000">
                      <a:lumMod val="65000"/>
                      <a:lumOff val="35000"/>
                    </a:srgbClr>
                  </a:solidFill>
                  <a:latin typeface="Century Gothic" panose="020B0502020202020204" pitchFamily="34" charset="0"/>
                </a:rPr>
                <a:t> </a:t>
              </a:r>
              <a:r>
                <a:rPr lang="en-US" altLang="zh-CN" sz="1600" dirty="0" smtClean="0">
                  <a:solidFill>
                    <a:srgbClr val="000000">
                      <a:lumMod val="65000"/>
                      <a:lumOff val="35000"/>
                    </a:srgbClr>
                  </a:solidFill>
                  <a:latin typeface="Century Gothic" panose="020B0502020202020204" pitchFamily="34" charset="0"/>
                </a:rPr>
                <a:t>                            </a:t>
              </a:r>
              <a:endParaRPr lang="en-US" altLang="zh-CN" sz="1600" dirty="0">
                <a:solidFill>
                  <a:srgbClr val="000000">
                    <a:lumMod val="65000"/>
                    <a:lumOff val="35000"/>
                  </a:srgbClr>
                </a:solidFill>
                <a:latin typeface="Century Gothic" panose="020B0502020202020204" pitchFamily="34" charset="0"/>
              </a:endParaRPr>
            </a:p>
          </p:txBody>
        </p:sp>
        <p:sp>
          <p:nvSpPr>
            <p:cNvPr id="30" name="文本框 29"/>
            <p:cNvSpPr txBox="1"/>
            <p:nvPr/>
          </p:nvSpPr>
          <p:spPr>
            <a:xfrm>
              <a:off x="7356917" y="2975080"/>
              <a:ext cx="4759449" cy="1215204"/>
            </a:xfrm>
            <a:prstGeom prst="rect">
              <a:avLst/>
            </a:prstGeom>
            <a:noFill/>
          </p:spPr>
          <p:txBody>
            <a:bodyPr wrap="square" rtlCol="0">
              <a:spAutoFit/>
              <a:scene3d>
                <a:camera prst="orthographicFront"/>
                <a:lightRig rig="threePt" dir="t"/>
              </a:scene3d>
              <a:sp3d contourW="12700"/>
            </a:bodyPr>
            <a:lstStyle/>
            <a:p>
              <a:pPr defTabSz="457200">
                <a:lnSpc>
                  <a:spcPct val="114000"/>
                </a:lnSpc>
              </a:pPr>
              <a:r>
                <a:rPr lang="zh-CN" altLang="en-US" sz="1600" dirty="0" smtClean="0">
                  <a:solidFill>
                    <a:srgbClr val="000000">
                      <a:lumMod val="65000"/>
                      <a:lumOff val="35000"/>
                    </a:srgbClr>
                  </a:solidFill>
                  <a:latin typeface="Century Gothic" panose="020B0502020202020204" pitchFamily="34" charset="0"/>
                </a:rPr>
                <a:t>熟悉竞品的情况：竞品特点（价格、周期、优势、政策）</a:t>
              </a:r>
              <a:endParaRPr lang="en-US" altLang="zh-CN" sz="1600" dirty="0" smtClean="0">
                <a:solidFill>
                  <a:srgbClr val="000000">
                    <a:lumMod val="65000"/>
                    <a:lumOff val="35000"/>
                  </a:srgbClr>
                </a:solidFill>
                <a:latin typeface="Century Gothic" panose="020B0502020202020204" pitchFamily="34" charset="0"/>
              </a:endParaRPr>
            </a:p>
            <a:p>
              <a:pPr defTabSz="457200">
                <a:lnSpc>
                  <a:spcPct val="114000"/>
                </a:lnSpc>
              </a:pPr>
              <a:r>
                <a:rPr lang="en-US" altLang="zh-CN" sz="1600" dirty="0">
                  <a:solidFill>
                    <a:srgbClr val="000000">
                      <a:lumMod val="65000"/>
                      <a:lumOff val="35000"/>
                    </a:srgbClr>
                  </a:solidFill>
                  <a:latin typeface="Century Gothic" panose="020B0502020202020204" pitchFamily="34" charset="0"/>
                </a:rPr>
                <a:t> </a:t>
              </a:r>
              <a:r>
                <a:rPr lang="en-US" altLang="zh-CN" sz="1600" dirty="0" smtClean="0">
                  <a:solidFill>
                    <a:srgbClr val="000000">
                      <a:lumMod val="65000"/>
                      <a:lumOff val="35000"/>
                    </a:srgbClr>
                  </a:solidFill>
                  <a:latin typeface="Century Gothic" panose="020B0502020202020204" pitchFamily="34" charset="0"/>
                </a:rPr>
                <a:t>                            </a:t>
              </a:r>
              <a:r>
                <a:rPr lang="zh-CN" altLang="en-US" sz="1600" dirty="0" smtClean="0">
                  <a:solidFill>
                    <a:srgbClr val="000000">
                      <a:lumMod val="65000"/>
                      <a:lumOff val="35000"/>
                    </a:srgbClr>
                  </a:solidFill>
                  <a:latin typeface="Century Gothic" panose="020B0502020202020204" pitchFamily="34" charset="0"/>
                </a:rPr>
                <a:t>竞品占比（客户群、送检量）</a:t>
              </a:r>
              <a:endParaRPr lang="en-US" altLang="zh-CN" sz="1600" dirty="0" smtClean="0">
                <a:solidFill>
                  <a:srgbClr val="000000">
                    <a:lumMod val="65000"/>
                    <a:lumOff val="35000"/>
                  </a:srgbClr>
                </a:solidFill>
                <a:latin typeface="Century Gothic" panose="020B0502020202020204" pitchFamily="34" charset="0"/>
              </a:endParaRPr>
            </a:p>
            <a:p>
              <a:pPr defTabSz="457200">
                <a:lnSpc>
                  <a:spcPct val="114000"/>
                </a:lnSpc>
              </a:pPr>
              <a:r>
                <a:rPr lang="en-US" altLang="zh-CN" sz="1600" dirty="0">
                  <a:solidFill>
                    <a:srgbClr val="000000">
                      <a:lumMod val="65000"/>
                      <a:lumOff val="35000"/>
                    </a:srgbClr>
                  </a:solidFill>
                  <a:latin typeface="Century Gothic" panose="020B0502020202020204" pitchFamily="34" charset="0"/>
                </a:rPr>
                <a:t> </a:t>
              </a:r>
              <a:r>
                <a:rPr lang="en-US" altLang="zh-CN" sz="1600" dirty="0" smtClean="0">
                  <a:solidFill>
                    <a:srgbClr val="000000">
                      <a:lumMod val="65000"/>
                      <a:lumOff val="35000"/>
                    </a:srgbClr>
                  </a:solidFill>
                  <a:latin typeface="Century Gothic" panose="020B0502020202020204" pitchFamily="34" charset="0"/>
                </a:rPr>
                <a:t>                            </a:t>
              </a:r>
              <a:r>
                <a:rPr lang="zh-CN" altLang="en-US" sz="1600" dirty="0" smtClean="0">
                  <a:solidFill>
                    <a:srgbClr val="000000">
                      <a:lumMod val="65000"/>
                      <a:lumOff val="35000"/>
                    </a:srgbClr>
                  </a:solidFill>
                  <a:latin typeface="Century Gothic" panose="020B0502020202020204" pitchFamily="34" charset="0"/>
                </a:rPr>
                <a:t>竞品劣势（信心来源）</a:t>
              </a:r>
              <a:endParaRPr lang="en-US" altLang="zh-CN" sz="1600" dirty="0">
                <a:solidFill>
                  <a:srgbClr val="000000">
                    <a:lumMod val="65000"/>
                    <a:lumOff val="35000"/>
                  </a:srgbClr>
                </a:solidFill>
                <a:latin typeface="Century Gothic" panose="020B0502020202020204" pitchFamily="34" charset="0"/>
              </a:endParaRPr>
            </a:p>
          </p:txBody>
        </p:sp>
      </p:grpSp>
    </p:spTree>
    <p:extLst>
      <p:ext uri="{BB962C8B-B14F-4D97-AF65-F5344CB8AC3E}">
        <p14:creationId xmlns:p14="http://schemas.microsoft.com/office/powerpoint/2010/main" val="29735905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宏基因市场情况</a:t>
            </a:r>
            <a:endParaRPr lang="zh-CN" altLang="en-US" dirty="0"/>
          </a:p>
        </p:txBody>
      </p:sp>
      <p:pic>
        <p:nvPicPr>
          <p:cNvPr id="3" name="组合 3"/>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60728" y="5051251"/>
            <a:ext cx="13176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组合 10"/>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91078" y="5156026"/>
            <a:ext cx="1249362"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组合 17"/>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89128" y="5117926"/>
            <a:ext cx="12319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组合 20"/>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760390" y="5302076"/>
            <a:ext cx="113982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组合 24"/>
          <p:cNvPicPr>
            <a:picLocks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399190" y="5246514"/>
            <a:ext cx="1139825"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p:cNvGrpSpPr/>
          <p:nvPr/>
        </p:nvGrpSpPr>
        <p:grpSpPr>
          <a:xfrm>
            <a:off x="1832719" y="3243089"/>
            <a:ext cx="2683322" cy="2357862"/>
            <a:chOff x="1705493" y="3287713"/>
            <a:chExt cx="2683322" cy="2357862"/>
          </a:xfrm>
          <a:solidFill>
            <a:srgbClr val="223861"/>
          </a:solidFill>
        </p:grpSpPr>
        <p:sp>
          <p:nvSpPr>
            <p:cNvPr id="9" name="Freeform 59"/>
            <p:cNvSpPr>
              <a:spLocks/>
            </p:cNvSpPr>
            <p:nvPr/>
          </p:nvSpPr>
          <p:spPr bwMode="auto">
            <a:xfrm>
              <a:off x="1705493" y="3287713"/>
              <a:ext cx="2683322" cy="2357862"/>
            </a:xfrm>
            <a:custGeom>
              <a:avLst/>
              <a:gdLst>
                <a:gd name="T0" fmla="*/ 2147483647 w 997"/>
                <a:gd name="T1" fmla="*/ 0 h 1006"/>
                <a:gd name="T2" fmla="*/ 2147483647 w 997"/>
                <a:gd name="T3" fmla="*/ 2147483647 h 1006"/>
                <a:gd name="T4" fmla="*/ 2147483647 w 997"/>
                <a:gd name="T5" fmla="*/ 2147483647 h 1006"/>
                <a:gd name="T6" fmla="*/ 2147483647 w 997"/>
                <a:gd name="T7" fmla="*/ 2147483647 h 1006"/>
                <a:gd name="T8" fmla="*/ 2147483647 w 997"/>
                <a:gd name="T9" fmla="*/ 2147483647 h 1006"/>
                <a:gd name="T10" fmla="*/ 2147483647 w 997"/>
                <a:gd name="T11" fmla="*/ 2147483647 h 1006"/>
                <a:gd name="T12" fmla="*/ 2147483647 w 997"/>
                <a:gd name="T13" fmla="*/ 2147483647 h 1006"/>
                <a:gd name="T14" fmla="*/ 2147483647 w 997"/>
                <a:gd name="T15" fmla="*/ 2147483647 h 1006"/>
                <a:gd name="T16" fmla="*/ 2147483647 w 997"/>
                <a:gd name="T17" fmla="*/ 0 h 10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97" h="1006">
                  <a:moveTo>
                    <a:pt x="418" y="0"/>
                  </a:moveTo>
                  <a:cubicBezTo>
                    <a:pt x="242" y="0"/>
                    <a:pt x="0" y="96"/>
                    <a:pt x="23" y="383"/>
                  </a:cubicBezTo>
                  <a:cubicBezTo>
                    <a:pt x="47" y="688"/>
                    <a:pt x="364" y="736"/>
                    <a:pt x="364" y="736"/>
                  </a:cubicBezTo>
                  <a:cubicBezTo>
                    <a:pt x="451" y="931"/>
                    <a:pt x="715" y="1006"/>
                    <a:pt x="715" y="1006"/>
                  </a:cubicBezTo>
                  <a:cubicBezTo>
                    <a:pt x="547" y="769"/>
                    <a:pt x="629" y="741"/>
                    <a:pt x="629" y="741"/>
                  </a:cubicBezTo>
                  <a:cubicBezTo>
                    <a:pt x="629" y="741"/>
                    <a:pt x="645" y="745"/>
                    <a:pt x="671" y="745"/>
                  </a:cubicBezTo>
                  <a:cubicBezTo>
                    <a:pt x="745" y="745"/>
                    <a:pt x="895" y="712"/>
                    <a:pt x="939" y="453"/>
                  </a:cubicBezTo>
                  <a:cubicBezTo>
                    <a:pt x="997" y="105"/>
                    <a:pt x="626" y="13"/>
                    <a:pt x="449" y="1"/>
                  </a:cubicBezTo>
                  <a:cubicBezTo>
                    <a:pt x="439" y="0"/>
                    <a:pt x="428" y="0"/>
                    <a:pt x="4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Lao UI"/>
              </a:endParaRPr>
            </a:p>
          </p:txBody>
        </p:sp>
        <p:sp>
          <p:nvSpPr>
            <p:cNvPr id="10" name="文本框 31"/>
            <p:cNvSpPr txBox="1">
              <a:spLocks noChangeArrowheads="1"/>
            </p:cNvSpPr>
            <p:nvPr/>
          </p:nvSpPr>
          <p:spPr bwMode="auto">
            <a:xfrm>
              <a:off x="2257652" y="3391160"/>
              <a:ext cx="1338829" cy="4069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marL="0" marR="0" lvl="0" indent="0" algn="ctr" defTabSz="914400" eaLnBrk="1" fontAlgn="auto" latinLnBrk="0" hangingPunct="1">
                <a:lnSpc>
                  <a:spcPct val="125000"/>
                </a:lnSpc>
                <a:spcBef>
                  <a:spcPct val="0"/>
                </a:spcBef>
                <a:spcAft>
                  <a:spcPts val="1000"/>
                </a:spcAft>
                <a:buClrTx/>
                <a:buSzTx/>
                <a:buFont typeface="Arial" panose="020B0604020202020204" pitchFamily="34" charset="0"/>
                <a:buNone/>
                <a:tabLst/>
                <a:defRPr/>
              </a:pPr>
              <a:r>
                <a:rPr lang="zh-CN" altLang="en-US" sz="1800" b="1" kern="0" dirty="0" smtClean="0">
                  <a:solidFill>
                    <a:prstClr val="white"/>
                  </a:solidFill>
                  <a:latin typeface="微软雅黑" panose="020B0503020204020204" pitchFamily="34" charset="-122"/>
                </a:rPr>
                <a:t>市场空间大</a:t>
              </a:r>
              <a:endParaRPr lang="zh-CN" altLang="en-US" sz="1800" b="1" kern="0" dirty="0">
                <a:solidFill>
                  <a:prstClr val="white"/>
                </a:solidFill>
                <a:latin typeface="微软雅黑" panose="020B0503020204020204" pitchFamily="34" charset="-122"/>
              </a:endParaRPr>
            </a:p>
          </p:txBody>
        </p:sp>
        <p:sp>
          <p:nvSpPr>
            <p:cNvPr id="11" name="文本框 32"/>
            <p:cNvSpPr txBox="1">
              <a:spLocks noChangeArrowheads="1"/>
            </p:cNvSpPr>
            <p:nvPr/>
          </p:nvSpPr>
          <p:spPr bwMode="auto">
            <a:xfrm>
              <a:off x="1836172" y="3771874"/>
              <a:ext cx="2224086" cy="10855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lvl="0" algn="ctr">
                <a:lnSpc>
                  <a:spcPct val="114000"/>
                </a:lnSpc>
                <a:spcBef>
                  <a:spcPct val="0"/>
                </a:spcBef>
                <a:spcAft>
                  <a:spcPts val="1000"/>
                </a:spcAft>
                <a:buNone/>
              </a:pPr>
              <a:r>
                <a:rPr kumimoji="0" lang="zh-CN" altLang="en-US" sz="1400" i="0" u="none" strike="noStrike" kern="0" cap="none" spc="0" normalizeH="0" baseline="0" noProof="0" dirty="0" smtClean="0">
                  <a:ln>
                    <a:noFill/>
                  </a:ln>
                  <a:solidFill>
                    <a:srgbClr val="FFFFFF"/>
                  </a:solidFill>
                  <a:effectLst/>
                  <a:uLnTx/>
                  <a:uFillTx/>
                </a:rPr>
                <a:t>竞品公司</a:t>
              </a:r>
              <a:endParaRPr kumimoji="0" lang="en-US" altLang="zh-CN" sz="1400" i="0" u="none" strike="noStrike" kern="0" cap="none" spc="0" normalizeH="0" baseline="0" noProof="0" dirty="0" smtClean="0">
                <a:ln>
                  <a:noFill/>
                </a:ln>
                <a:solidFill>
                  <a:srgbClr val="FFFFFF"/>
                </a:solidFill>
                <a:effectLst/>
                <a:uLnTx/>
                <a:uFillTx/>
              </a:endParaRPr>
            </a:p>
            <a:p>
              <a:pPr lvl="0" algn="ctr">
                <a:lnSpc>
                  <a:spcPct val="114000"/>
                </a:lnSpc>
                <a:spcBef>
                  <a:spcPct val="0"/>
                </a:spcBef>
                <a:spcAft>
                  <a:spcPts val="1000"/>
                </a:spcAft>
                <a:buNone/>
              </a:pPr>
              <a:r>
                <a:rPr kumimoji="0" lang="zh-CN" altLang="en-US" sz="1400" i="0" u="none" strike="noStrike" kern="0" cap="none" spc="0" normalizeH="0" baseline="0" noProof="0" dirty="0" smtClean="0">
                  <a:ln>
                    <a:noFill/>
                  </a:ln>
                  <a:solidFill>
                    <a:srgbClr val="FFFFFF"/>
                  </a:solidFill>
                  <a:effectLst/>
                  <a:uLnTx/>
                  <a:uFillTx/>
                </a:rPr>
                <a:t>联合实验室</a:t>
              </a:r>
              <a:endParaRPr kumimoji="0" lang="en-US" altLang="zh-CN" sz="1400" i="0" u="none" strike="noStrike" kern="0" cap="none" spc="0" normalizeH="0" baseline="0" noProof="0" dirty="0" smtClean="0">
                <a:ln>
                  <a:noFill/>
                </a:ln>
                <a:solidFill>
                  <a:srgbClr val="FFFFFF"/>
                </a:solidFill>
                <a:effectLst/>
                <a:uLnTx/>
                <a:uFillTx/>
              </a:endParaRPr>
            </a:p>
            <a:p>
              <a:pPr lvl="0" algn="ctr">
                <a:lnSpc>
                  <a:spcPct val="114000"/>
                </a:lnSpc>
                <a:spcBef>
                  <a:spcPct val="0"/>
                </a:spcBef>
                <a:spcAft>
                  <a:spcPts val="1000"/>
                </a:spcAft>
                <a:buNone/>
              </a:pPr>
              <a:r>
                <a:rPr lang="zh-CN" altLang="en-US" sz="1400" kern="0" dirty="0" smtClean="0">
                  <a:solidFill>
                    <a:srgbClr val="FFFFFF"/>
                  </a:solidFill>
                </a:rPr>
                <a:t>医院自</a:t>
              </a:r>
              <a:r>
                <a:rPr lang="zh-CN" altLang="en-US" sz="1400" kern="0" dirty="0">
                  <a:solidFill>
                    <a:srgbClr val="FFFFFF"/>
                  </a:solidFill>
                </a:rPr>
                <a:t>开展</a:t>
              </a:r>
              <a:endParaRPr kumimoji="0" lang="zh-CN" altLang="en-US" sz="1400" i="0" u="none" strike="noStrike" kern="0" cap="none" spc="0" normalizeH="0" baseline="0" noProof="0" dirty="0">
                <a:ln>
                  <a:noFill/>
                </a:ln>
                <a:solidFill>
                  <a:srgbClr val="FFFFFF"/>
                </a:solidFill>
                <a:effectLst/>
                <a:uLnTx/>
                <a:uFillTx/>
              </a:endParaRPr>
            </a:p>
          </p:txBody>
        </p:sp>
      </p:grpSp>
      <p:grpSp>
        <p:nvGrpSpPr>
          <p:cNvPr id="12" name="组合 11"/>
          <p:cNvGrpSpPr/>
          <p:nvPr/>
        </p:nvGrpSpPr>
        <p:grpSpPr>
          <a:xfrm>
            <a:off x="4237955" y="2409651"/>
            <a:ext cx="3157810" cy="2492375"/>
            <a:chOff x="4110729" y="2454275"/>
            <a:chExt cx="3157810" cy="2492375"/>
          </a:xfrm>
        </p:grpSpPr>
        <p:sp>
          <p:nvSpPr>
            <p:cNvPr id="13" name="Freeform 62"/>
            <p:cNvSpPr>
              <a:spLocks/>
            </p:cNvSpPr>
            <p:nvPr/>
          </p:nvSpPr>
          <p:spPr bwMode="auto">
            <a:xfrm>
              <a:off x="4196727" y="2454275"/>
              <a:ext cx="3071812" cy="2492375"/>
            </a:xfrm>
            <a:custGeom>
              <a:avLst/>
              <a:gdLst>
                <a:gd name="T0" fmla="*/ 2147483647 w 1313"/>
                <a:gd name="T1" fmla="*/ 0 h 1064"/>
                <a:gd name="T2" fmla="*/ 2147483647 w 1313"/>
                <a:gd name="T3" fmla="*/ 2147483647 h 1064"/>
                <a:gd name="T4" fmla="*/ 2147483647 w 1313"/>
                <a:gd name="T5" fmla="*/ 2147483647 h 1064"/>
                <a:gd name="T6" fmla="*/ 2147483647 w 1313"/>
                <a:gd name="T7" fmla="*/ 2147483647 h 1064"/>
                <a:gd name="T8" fmla="*/ 2147483647 w 1313"/>
                <a:gd name="T9" fmla="*/ 2147483647 h 1064"/>
                <a:gd name="T10" fmla="*/ 2147483647 w 1313"/>
                <a:gd name="T11" fmla="*/ 2147483647 h 1064"/>
                <a:gd name="T12" fmla="*/ 2147483647 w 1313"/>
                <a:gd name="T13" fmla="*/ 0 h 10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13" h="1064">
                  <a:moveTo>
                    <a:pt x="453" y="0"/>
                  </a:moveTo>
                  <a:cubicBezTo>
                    <a:pt x="193" y="0"/>
                    <a:pt x="54" y="185"/>
                    <a:pt x="32" y="351"/>
                  </a:cubicBezTo>
                  <a:cubicBezTo>
                    <a:pt x="0" y="582"/>
                    <a:pt x="188" y="754"/>
                    <a:pt x="188" y="754"/>
                  </a:cubicBezTo>
                  <a:cubicBezTo>
                    <a:pt x="430" y="1029"/>
                    <a:pt x="771" y="1064"/>
                    <a:pt x="771" y="1064"/>
                  </a:cubicBezTo>
                  <a:cubicBezTo>
                    <a:pt x="708" y="1018"/>
                    <a:pt x="708" y="914"/>
                    <a:pt x="708" y="914"/>
                  </a:cubicBezTo>
                  <a:cubicBezTo>
                    <a:pt x="1077" y="876"/>
                    <a:pt x="1313" y="340"/>
                    <a:pt x="816" y="97"/>
                  </a:cubicBezTo>
                  <a:cubicBezTo>
                    <a:pt x="676" y="29"/>
                    <a:pt x="555" y="0"/>
                    <a:pt x="453" y="0"/>
                  </a:cubicBezTo>
                </a:path>
              </a:pathLst>
            </a:custGeom>
            <a:solidFill>
              <a:srgbClr val="C4A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Lao UI"/>
              </a:endParaRPr>
            </a:p>
          </p:txBody>
        </p:sp>
        <p:sp>
          <p:nvSpPr>
            <p:cNvPr id="14" name="文本框 33"/>
            <p:cNvSpPr txBox="1">
              <a:spLocks noChangeArrowheads="1"/>
            </p:cNvSpPr>
            <p:nvPr/>
          </p:nvSpPr>
          <p:spPr bwMode="auto">
            <a:xfrm>
              <a:off x="4786357" y="2892128"/>
              <a:ext cx="133882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marL="0" marR="0" lvl="0" indent="0" defTabSz="91440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zh-CN" altLang="en-US" sz="18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大同存小异</a:t>
              </a:r>
              <a:endParaRPr kumimoji="0" lang="en-US" altLang="zh-CN"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15" name="文本框 34"/>
            <p:cNvSpPr txBox="1">
              <a:spLocks noChangeArrowheads="1"/>
            </p:cNvSpPr>
            <p:nvPr/>
          </p:nvSpPr>
          <p:spPr bwMode="auto">
            <a:xfrm>
              <a:off x="4110729" y="3342132"/>
              <a:ext cx="2704015" cy="1190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marL="0" marR="0" lvl="0" indent="0" algn="ctr" defTabSz="914400" eaLnBrk="1" fontAlgn="auto" latinLnBrk="0" hangingPunct="1">
                <a:lnSpc>
                  <a:spcPct val="114000"/>
                </a:lnSpc>
                <a:spcBef>
                  <a:spcPct val="0"/>
                </a:spcBef>
                <a:spcAft>
                  <a:spcPts val="100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effectLst/>
                  <a:uLnTx/>
                  <a:uFillTx/>
                </a:rPr>
                <a:t>主推方向</a:t>
              </a:r>
              <a:endParaRPr kumimoji="0" lang="en-US" altLang="zh-CN" sz="1600" b="1" i="0" u="none" strike="noStrike" kern="0" cap="none" spc="0" normalizeH="0" baseline="0" noProof="0" dirty="0" smtClean="0">
                <a:ln>
                  <a:noFill/>
                </a:ln>
                <a:effectLst/>
                <a:uLnTx/>
                <a:uFillTx/>
              </a:endParaRPr>
            </a:p>
            <a:p>
              <a:pPr marL="0" marR="0" lvl="0" indent="0" algn="ctr" defTabSz="914400" eaLnBrk="1" fontAlgn="auto" latinLnBrk="0" hangingPunct="1">
                <a:lnSpc>
                  <a:spcPct val="114000"/>
                </a:lnSpc>
                <a:spcBef>
                  <a:spcPct val="0"/>
                </a:spcBef>
                <a:spcAft>
                  <a:spcPts val="100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effectLst/>
                  <a:uLnTx/>
                  <a:uFillTx/>
                </a:rPr>
                <a:t>生信流程</a:t>
              </a:r>
              <a:endParaRPr kumimoji="0" lang="en-US" altLang="zh-CN" sz="1600" b="1" i="0" u="none" strike="noStrike" kern="0" cap="none" spc="0" normalizeH="0" baseline="0" noProof="0" dirty="0" smtClean="0">
                <a:ln>
                  <a:noFill/>
                </a:ln>
                <a:effectLst/>
                <a:uLnTx/>
                <a:uFillTx/>
              </a:endParaRPr>
            </a:p>
            <a:p>
              <a:pPr marL="0" marR="0" lvl="0" indent="0" algn="ctr" defTabSz="914400" eaLnBrk="1" fontAlgn="auto" latinLnBrk="0" hangingPunct="1">
                <a:lnSpc>
                  <a:spcPct val="114000"/>
                </a:lnSpc>
                <a:spcBef>
                  <a:spcPct val="0"/>
                </a:spcBef>
                <a:spcAft>
                  <a:spcPts val="1000"/>
                </a:spcAft>
                <a:buClrTx/>
                <a:buSzTx/>
                <a:buFont typeface="Arial" panose="020B0604020202020204" pitchFamily="34" charset="0"/>
                <a:buNone/>
                <a:tabLst/>
                <a:defRPr/>
              </a:pPr>
              <a:r>
                <a:rPr kumimoji="0" lang="zh-CN" altLang="en-US" sz="1600" b="1" i="0" u="none" strike="noStrike" kern="0" cap="none" spc="0" normalizeH="0" baseline="0" noProof="0" dirty="0" smtClean="0">
                  <a:ln>
                    <a:noFill/>
                  </a:ln>
                  <a:effectLst/>
                  <a:uLnTx/>
                  <a:uFillTx/>
                </a:rPr>
                <a:t>解读流程</a:t>
              </a:r>
              <a:endParaRPr kumimoji="0" lang="zh-CN" altLang="en-US" sz="1600" b="1" i="0" u="none" strike="noStrike" kern="0" cap="none" spc="0" normalizeH="0" baseline="0" noProof="0" dirty="0">
                <a:ln>
                  <a:noFill/>
                </a:ln>
                <a:effectLst/>
                <a:uLnTx/>
                <a:uFillTx/>
              </a:endParaRPr>
            </a:p>
          </p:txBody>
        </p:sp>
      </p:grpSp>
      <p:grpSp>
        <p:nvGrpSpPr>
          <p:cNvPr id="16" name="组合 15"/>
          <p:cNvGrpSpPr/>
          <p:nvPr/>
        </p:nvGrpSpPr>
        <p:grpSpPr>
          <a:xfrm>
            <a:off x="6798865" y="2301701"/>
            <a:ext cx="2711450" cy="2549525"/>
            <a:chOff x="6671639" y="2346325"/>
            <a:chExt cx="2711450" cy="2549525"/>
          </a:xfrm>
          <a:solidFill>
            <a:srgbClr val="223861"/>
          </a:solidFill>
        </p:grpSpPr>
        <p:sp>
          <p:nvSpPr>
            <p:cNvPr id="17" name="Freeform 60"/>
            <p:cNvSpPr>
              <a:spLocks/>
            </p:cNvSpPr>
            <p:nvPr/>
          </p:nvSpPr>
          <p:spPr bwMode="auto">
            <a:xfrm>
              <a:off x="6671639" y="2346325"/>
              <a:ext cx="2711450" cy="2549525"/>
            </a:xfrm>
            <a:custGeom>
              <a:avLst/>
              <a:gdLst>
                <a:gd name="T0" fmla="*/ 2147483647 w 911"/>
                <a:gd name="T1" fmla="*/ 0 h 858"/>
                <a:gd name="T2" fmla="*/ 2147483647 w 911"/>
                <a:gd name="T3" fmla="*/ 2147483647 h 858"/>
                <a:gd name="T4" fmla="*/ 2147483647 w 911"/>
                <a:gd name="T5" fmla="*/ 2147483647 h 858"/>
                <a:gd name="T6" fmla="*/ 2147483647 w 911"/>
                <a:gd name="T7" fmla="*/ 2147483647 h 858"/>
                <a:gd name="T8" fmla="*/ 2147483647 w 911"/>
                <a:gd name="T9" fmla="*/ 2147483647 h 858"/>
                <a:gd name="T10" fmla="*/ 2147483647 w 911"/>
                <a:gd name="T11" fmla="*/ 2147483647 h 858"/>
                <a:gd name="T12" fmla="*/ 2147483647 w 911"/>
                <a:gd name="T13" fmla="*/ 2147483647 h 858"/>
                <a:gd name="T14" fmla="*/ 2147483647 w 911"/>
                <a:gd name="T15" fmla="*/ 0 h 8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11" h="858">
                  <a:moveTo>
                    <a:pt x="493" y="0"/>
                  </a:moveTo>
                  <a:cubicBezTo>
                    <a:pt x="402" y="0"/>
                    <a:pt x="311" y="21"/>
                    <a:pt x="236" y="61"/>
                  </a:cubicBezTo>
                  <a:cubicBezTo>
                    <a:pt x="0" y="186"/>
                    <a:pt x="94" y="465"/>
                    <a:pt x="94" y="465"/>
                  </a:cubicBezTo>
                  <a:cubicBezTo>
                    <a:pt x="140" y="722"/>
                    <a:pt x="412" y="730"/>
                    <a:pt x="444" y="730"/>
                  </a:cubicBezTo>
                  <a:cubicBezTo>
                    <a:pt x="446" y="730"/>
                    <a:pt x="447" y="730"/>
                    <a:pt x="447" y="730"/>
                  </a:cubicBezTo>
                  <a:cubicBezTo>
                    <a:pt x="436" y="786"/>
                    <a:pt x="381" y="858"/>
                    <a:pt x="381" y="858"/>
                  </a:cubicBezTo>
                  <a:cubicBezTo>
                    <a:pt x="424" y="858"/>
                    <a:pt x="911" y="695"/>
                    <a:pt x="894" y="343"/>
                  </a:cubicBezTo>
                  <a:cubicBezTo>
                    <a:pt x="882" y="101"/>
                    <a:pt x="689" y="0"/>
                    <a:pt x="4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Lao UI"/>
              </a:endParaRPr>
            </a:p>
          </p:txBody>
        </p:sp>
        <p:sp>
          <p:nvSpPr>
            <p:cNvPr id="18" name="文本框 35"/>
            <p:cNvSpPr txBox="1">
              <a:spLocks noChangeArrowheads="1"/>
            </p:cNvSpPr>
            <p:nvPr/>
          </p:nvSpPr>
          <p:spPr bwMode="auto">
            <a:xfrm>
              <a:off x="7505077" y="2693988"/>
              <a:ext cx="1338828" cy="4069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marL="0" marR="0" lvl="0" indent="0" defTabSz="91440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zh-CN" altLang="en-US"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资源与专业</a:t>
              </a:r>
              <a:endPar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文本框 36"/>
            <p:cNvSpPr txBox="1">
              <a:spLocks noChangeArrowheads="1"/>
            </p:cNvSpPr>
            <p:nvPr/>
          </p:nvSpPr>
          <p:spPr bwMode="auto">
            <a:xfrm>
              <a:off x="7354134" y="3211124"/>
              <a:ext cx="1597818" cy="7117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marL="0" marR="0" lvl="0" indent="0" algn="ctr" defTabSz="914400" eaLnBrk="1" fontAlgn="auto" latinLnBrk="0" hangingPunct="1">
                <a:lnSpc>
                  <a:spcPct val="114000"/>
                </a:lnSpc>
                <a:spcBef>
                  <a:spcPct val="0"/>
                </a:spcBef>
                <a:spcAft>
                  <a:spcPts val="1000"/>
                </a:spcAft>
                <a:buClrTx/>
                <a:buSzTx/>
                <a:buFont typeface="Arial" panose="020B0604020202020204" pitchFamily="34" charset="0"/>
                <a:buNone/>
                <a:tabLst/>
                <a:defRPr/>
              </a:pPr>
              <a:r>
                <a:rPr lang="zh-CN" altLang="en-US" sz="1400" b="1" kern="0" noProof="0" dirty="0" smtClean="0">
                  <a:solidFill>
                    <a:srgbClr val="FFFFFF"/>
                  </a:solidFill>
                </a:rPr>
                <a:t>渠道资源</a:t>
              </a:r>
              <a:endParaRPr lang="en-US" altLang="zh-CN" sz="1400" b="1" kern="0" noProof="0" dirty="0" smtClean="0">
                <a:solidFill>
                  <a:srgbClr val="FFFFFF"/>
                </a:solidFill>
              </a:endParaRPr>
            </a:p>
            <a:p>
              <a:pPr marL="0" marR="0" lvl="0" indent="0" algn="ctr" defTabSz="914400" eaLnBrk="1" fontAlgn="auto" latinLnBrk="0" hangingPunct="1">
                <a:lnSpc>
                  <a:spcPct val="114000"/>
                </a:lnSpc>
                <a:spcBef>
                  <a:spcPct val="0"/>
                </a:spcBef>
                <a:spcAft>
                  <a:spcPts val="1000"/>
                </a:spcAft>
                <a:buClrTx/>
                <a:buSzTx/>
                <a:buFont typeface="Arial" panose="020B0604020202020204" pitchFamily="34" charset="0"/>
                <a:buNone/>
                <a:tabLst/>
                <a:defRPr/>
              </a:pPr>
              <a:r>
                <a:rPr lang="zh-CN" altLang="en-US" sz="1400" b="1" kern="0" noProof="0" dirty="0" smtClean="0">
                  <a:solidFill>
                    <a:srgbClr val="FFFFFF"/>
                  </a:solidFill>
                </a:rPr>
                <a:t>技术与服务</a:t>
              </a:r>
              <a:endParaRPr kumimoji="0" lang="zh-CN" altLang="en-US" sz="1400" b="1" i="0" u="none" strike="noStrike" kern="0" cap="none" spc="0" normalizeH="0" baseline="0" noProof="0" dirty="0">
                <a:ln>
                  <a:noFill/>
                </a:ln>
                <a:solidFill>
                  <a:srgbClr val="FFFFFF"/>
                </a:solidFill>
                <a:effectLst/>
                <a:uLnTx/>
                <a:uFillTx/>
              </a:endParaRPr>
            </a:p>
          </p:txBody>
        </p:sp>
      </p:grpSp>
      <p:grpSp>
        <p:nvGrpSpPr>
          <p:cNvPr id="20" name="组合 19"/>
          <p:cNvGrpSpPr/>
          <p:nvPr/>
        </p:nvGrpSpPr>
        <p:grpSpPr>
          <a:xfrm>
            <a:off x="9299178" y="2982739"/>
            <a:ext cx="2557462" cy="2376487"/>
            <a:chOff x="9171952" y="3027363"/>
            <a:chExt cx="2557462" cy="2376487"/>
          </a:xfrm>
        </p:grpSpPr>
        <p:sp>
          <p:nvSpPr>
            <p:cNvPr id="21" name="Freeform 61"/>
            <p:cNvSpPr>
              <a:spLocks/>
            </p:cNvSpPr>
            <p:nvPr/>
          </p:nvSpPr>
          <p:spPr bwMode="auto">
            <a:xfrm>
              <a:off x="9171952" y="3027363"/>
              <a:ext cx="2557462" cy="2376487"/>
            </a:xfrm>
            <a:custGeom>
              <a:avLst/>
              <a:gdLst>
                <a:gd name="T0" fmla="*/ 2147483647 w 1195"/>
                <a:gd name="T1" fmla="*/ 0 h 1110"/>
                <a:gd name="T2" fmla="*/ 2147483647 w 1195"/>
                <a:gd name="T3" fmla="*/ 2147483647 h 1110"/>
                <a:gd name="T4" fmla="*/ 2147483647 w 1195"/>
                <a:gd name="T5" fmla="*/ 2147483647 h 1110"/>
                <a:gd name="T6" fmla="*/ 2147483647 w 1195"/>
                <a:gd name="T7" fmla="*/ 2147483647 h 1110"/>
                <a:gd name="T8" fmla="*/ 2147483647 w 1195"/>
                <a:gd name="T9" fmla="*/ 2147483647 h 1110"/>
                <a:gd name="T10" fmla="*/ 2147483647 w 1195"/>
                <a:gd name="T11" fmla="*/ 2147483647 h 1110"/>
                <a:gd name="T12" fmla="*/ 2147483647 w 1195"/>
                <a:gd name="T13" fmla="*/ 2147483647 h 1110"/>
                <a:gd name="T14" fmla="*/ 2147483647 w 1195"/>
                <a:gd name="T15" fmla="*/ 2147483647 h 1110"/>
                <a:gd name="T16" fmla="*/ 2147483647 w 1195"/>
                <a:gd name="T17" fmla="*/ 2147483647 h 1110"/>
                <a:gd name="T18" fmla="*/ 2147483647 w 1195"/>
                <a:gd name="T19" fmla="*/ 0 h 1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5" h="1110">
                  <a:moveTo>
                    <a:pt x="733" y="0"/>
                  </a:moveTo>
                  <a:cubicBezTo>
                    <a:pt x="702" y="0"/>
                    <a:pt x="673" y="2"/>
                    <a:pt x="645" y="6"/>
                  </a:cubicBezTo>
                  <a:cubicBezTo>
                    <a:pt x="435" y="38"/>
                    <a:pt x="0" y="185"/>
                    <a:pt x="105" y="595"/>
                  </a:cubicBezTo>
                  <a:cubicBezTo>
                    <a:pt x="176" y="875"/>
                    <a:pt x="335" y="919"/>
                    <a:pt x="429" y="919"/>
                  </a:cubicBezTo>
                  <a:cubicBezTo>
                    <a:pt x="474" y="919"/>
                    <a:pt x="504" y="909"/>
                    <a:pt x="504" y="909"/>
                  </a:cubicBezTo>
                  <a:cubicBezTo>
                    <a:pt x="504" y="909"/>
                    <a:pt x="505" y="909"/>
                    <a:pt x="506" y="909"/>
                  </a:cubicBezTo>
                  <a:cubicBezTo>
                    <a:pt x="522" y="909"/>
                    <a:pt x="613" y="917"/>
                    <a:pt x="559" y="1110"/>
                  </a:cubicBezTo>
                  <a:cubicBezTo>
                    <a:pt x="559" y="1110"/>
                    <a:pt x="768" y="988"/>
                    <a:pt x="772" y="882"/>
                  </a:cubicBezTo>
                  <a:cubicBezTo>
                    <a:pt x="772" y="882"/>
                    <a:pt x="1195" y="787"/>
                    <a:pt x="1193" y="421"/>
                  </a:cubicBezTo>
                  <a:cubicBezTo>
                    <a:pt x="1192" y="102"/>
                    <a:pt x="937" y="0"/>
                    <a:pt x="733" y="0"/>
                  </a:cubicBezTo>
                </a:path>
              </a:pathLst>
            </a:custGeom>
            <a:solidFill>
              <a:srgbClr val="C4A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Lao UI"/>
              </a:endParaRPr>
            </a:p>
          </p:txBody>
        </p:sp>
        <p:sp>
          <p:nvSpPr>
            <p:cNvPr id="22" name="文本框 37"/>
            <p:cNvSpPr txBox="1">
              <a:spLocks noChangeArrowheads="1"/>
            </p:cNvSpPr>
            <p:nvPr/>
          </p:nvSpPr>
          <p:spPr bwMode="auto">
            <a:xfrm>
              <a:off x="10053550" y="3273512"/>
              <a:ext cx="110799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marL="0" marR="0" lvl="0" indent="0" defTabSz="91440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zh-CN" altLang="en-US" sz="18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众志成城</a:t>
              </a:r>
              <a:endPar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 name="文本框 38"/>
            <p:cNvSpPr txBox="1">
              <a:spLocks noChangeArrowheads="1"/>
            </p:cNvSpPr>
            <p:nvPr/>
          </p:nvSpPr>
          <p:spPr bwMode="auto">
            <a:xfrm>
              <a:off x="9591615" y="3666461"/>
              <a:ext cx="1908405" cy="1190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marL="0" marR="0" lvl="0" indent="0" algn="ctr" defTabSz="914400" eaLnBrk="1" fontAlgn="auto" latinLnBrk="0" hangingPunct="1">
                <a:lnSpc>
                  <a:spcPct val="114000"/>
                </a:lnSpc>
                <a:spcBef>
                  <a:spcPct val="0"/>
                </a:spcBef>
                <a:spcAft>
                  <a:spcPts val="1000"/>
                </a:spcAft>
                <a:buClrTx/>
                <a:buSzTx/>
                <a:buFont typeface="Arial" panose="020B0604020202020204" pitchFamily="34" charset="0"/>
                <a:buNone/>
                <a:tabLst/>
                <a:defRPr/>
              </a:pPr>
              <a:r>
                <a:rPr kumimoji="0" lang="zh-CN" altLang="en-US" sz="1600" b="0" i="0" u="none" strike="noStrike" kern="0" cap="none" spc="0" normalizeH="0" baseline="0" noProof="0" dirty="0" smtClean="0">
                  <a:ln>
                    <a:noFill/>
                  </a:ln>
                  <a:effectLst/>
                  <a:uLnTx/>
                  <a:uFillTx/>
                  <a:latin typeface="Segoe UI" panose="020B0502040204020203" pitchFamily="34" charset="0"/>
                  <a:ea typeface="微软雅黑" panose="020B0503020204020204" pitchFamily="34" charset="-122"/>
                </a:rPr>
                <a:t>骄傲自信</a:t>
              </a:r>
              <a:endParaRPr kumimoji="0" lang="en-US" altLang="zh-CN" sz="1600" b="0" i="0" u="none" strike="noStrike" kern="0" cap="none" spc="0" normalizeH="0" baseline="0" noProof="0" dirty="0" smtClean="0">
                <a:ln>
                  <a:noFill/>
                </a:ln>
                <a:effectLst/>
                <a:uLnTx/>
                <a:uFillTx/>
                <a:latin typeface="Segoe UI" panose="020B0502040204020203" pitchFamily="34" charset="0"/>
                <a:ea typeface="微软雅黑" panose="020B0503020204020204" pitchFamily="34" charset="-122"/>
              </a:endParaRPr>
            </a:p>
            <a:p>
              <a:pPr marL="0" marR="0" lvl="0" indent="0" algn="ctr" defTabSz="914400" eaLnBrk="1" fontAlgn="auto" latinLnBrk="0" hangingPunct="1">
                <a:lnSpc>
                  <a:spcPct val="114000"/>
                </a:lnSpc>
                <a:spcBef>
                  <a:spcPct val="0"/>
                </a:spcBef>
                <a:spcAft>
                  <a:spcPts val="1000"/>
                </a:spcAft>
                <a:buClrTx/>
                <a:buSzTx/>
                <a:buFont typeface="Arial" panose="020B0604020202020204" pitchFamily="34" charset="0"/>
                <a:buNone/>
                <a:tabLst/>
                <a:defRPr/>
              </a:pPr>
              <a:r>
                <a:rPr kumimoji="0" lang="zh-CN" altLang="en-US" sz="1600" b="0" i="0" u="none" strike="noStrike" kern="0" cap="none" spc="0" normalizeH="0" baseline="0" noProof="0" dirty="0" smtClean="0">
                  <a:ln>
                    <a:noFill/>
                  </a:ln>
                  <a:effectLst/>
                  <a:uLnTx/>
                  <a:uFillTx/>
                  <a:latin typeface="Segoe UI" panose="020B0502040204020203" pitchFamily="34" charset="0"/>
                  <a:ea typeface="微软雅黑" panose="020B0503020204020204" pitchFamily="34" charset="-122"/>
                </a:rPr>
                <a:t>专业周到</a:t>
              </a:r>
              <a:endParaRPr kumimoji="0" lang="en-US" altLang="zh-CN" sz="1600" b="0" i="0" u="none" strike="noStrike" kern="0" cap="none" spc="0" normalizeH="0" baseline="0" noProof="0" dirty="0" smtClean="0">
                <a:ln>
                  <a:noFill/>
                </a:ln>
                <a:effectLst/>
                <a:uLnTx/>
                <a:uFillTx/>
                <a:latin typeface="Segoe UI" panose="020B0502040204020203" pitchFamily="34" charset="0"/>
                <a:ea typeface="微软雅黑" panose="020B0503020204020204" pitchFamily="34" charset="-122"/>
              </a:endParaRPr>
            </a:p>
            <a:p>
              <a:pPr marL="0" marR="0" lvl="0" indent="0" algn="ctr" defTabSz="914400" eaLnBrk="1" fontAlgn="auto" latinLnBrk="0" hangingPunct="1">
                <a:lnSpc>
                  <a:spcPct val="114000"/>
                </a:lnSpc>
                <a:spcBef>
                  <a:spcPct val="0"/>
                </a:spcBef>
                <a:spcAft>
                  <a:spcPts val="1000"/>
                </a:spcAft>
                <a:buClrTx/>
                <a:buSzTx/>
                <a:buFont typeface="Arial" panose="020B0604020202020204" pitchFamily="34" charset="0"/>
                <a:buNone/>
                <a:tabLst/>
                <a:defRPr/>
              </a:pPr>
              <a:r>
                <a:rPr lang="zh-CN" altLang="en-US" sz="1600" kern="0" dirty="0"/>
                <a:t>及时</a:t>
              </a:r>
              <a:r>
                <a:rPr lang="zh-CN" altLang="en-US" sz="1600" kern="0" dirty="0" smtClean="0"/>
                <a:t>反馈</a:t>
              </a:r>
              <a:endParaRPr kumimoji="0" lang="en-US" altLang="zh-CN" sz="1600" b="0" i="0" u="none" strike="noStrike" kern="0" cap="none" spc="0" normalizeH="0" baseline="0" noProof="0" dirty="0" smtClean="0">
                <a:ln>
                  <a:noFill/>
                </a:ln>
                <a:effectLst/>
                <a:uLnTx/>
                <a:uFillTx/>
                <a:latin typeface="Segoe UI" panose="020B0502040204020203" pitchFamily="34" charset="0"/>
                <a:ea typeface="微软雅黑" panose="020B0503020204020204" pitchFamily="34" charset="-122"/>
              </a:endParaRPr>
            </a:p>
          </p:txBody>
        </p:sp>
      </p:grpSp>
    </p:spTree>
    <p:extLst>
      <p:ext uri="{BB962C8B-B14F-4D97-AF65-F5344CB8AC3E}">
        <p14:creationId xmlns:p14="http://schemas.microsoft.com/office/powerpoint/2010/main" val="3225917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accent6">
              <a:lumMod val="60000"/>
              <a:lumOff val="40000"/>
            </a:schemeClr>
          </a:solidFill>
          <a:ln w="9525" algn="ctr">
            <a:noFill/>
            <a:miter lim="800000"/>
            <a:headEnd/>
            <a:tailEnd/>
          </a:ln>
          <a:effectLst/>
        </p:spPr>
        <p:txBody>
          <a:bodyPr wrap="none" anchor="ctr"/>
          <a:lstStyle/>
          <a:p>
            <a:pPr>
              <a:defRPr/>
            </a:pPr>
            <a:endParaRPr lang="zh-CN" altLang="en-US">
              <a:latin typeface="Arial" charset="0"/>
              <a:ea typeface="宋体" charset="-122"/>
            </a:endParaRPr>
          </a:p>
        </p:txBody>
      </p:sp>
      <p:grpSp>
        <p:nvGrpSpPr>
          <p:cNvPr id="11" name="Group 60"/>
          <p:cNvGrpSpPr>
            <a:grpSpLocks/>
          </p:cNvGrpSpPr>
          <p:nvPr/>
        </p:nvGrpSpPr>
        <p:grpSpPr bwMode="auto">
          <a:xfrm>
            <a:off x="2068135" y="3028397"/>
            <a:ext cx="381000" cy="381000"/>
            <a:chOff x="2078" y="1680"/>
            <a:chExt cx="1615" cy="1615"/>
          </a:xfrm>
        </p:grpSpPr>
        <p:sp>
          <p:nvSpPr>
            <p:cNvPr id="12"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4"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15"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6"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17"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39" name="Group 60"/>
          <p:cNvGrpSpPr>
            <a:grpSpLocks/>
          </p:cNvGrpSpPr>
          <p:nvPr/>
        </p:nvGrpSpPr>
        <p:grpSpPr bwMode="auto">
          <a:xfrm>
            <a:off x="2046195" y="4296366"/>
            <a:ext cx="381000" cy="381000"/>
            <a:chOff x="2078" y="1680"/>
            <a:chExt cx="1615" cy="1615"/>
          </a:xfrm>
        </p:grpSpPr>
        <p:sp>
          <p:nvSpPr>
            <p:cNvPr id="40"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1"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2"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43"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4"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45"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46" name="Group 60"/>
          <p:cNvGrpSpPr>
            <a:grpSpLocks/>
          </p:cNvGrpSpPr>
          <p:nvPr/>
        </p:nvGrpSpPr>
        <p:grpSpPr bwMode="auto">
          <a:xfrm>
            <a:off x="1429395" y="1893567"/>
            <a:ext cx="381000" cy="381000"/>
            <a:chOff x="2078" y="1680"/>
            <a:chExt cx="1615" cy="1615"/>
          </a:xfrm>
        </p:grpSpPr>
        <p:sp>
          <p:nvSpPr>
            <p:cNvPr id="47"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8"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9"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50"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52"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53" name="Group 60"/>
          <p:cNvGrpSpPr>
            <a:grpSpLocks/>
          </p:cNvGrpSpPr>
          <p:nvPr/>
        </p:nvGrpSpPr>
        <p:grpSpPr bwMode="auto">
          <a:xfrm>
            <a:off x="1299289" y="5445224"/>
            <a:ext cx="381000" cy="381000"/>
            <a:chOff x="2078" y="1680"/>
            <a:chExt cx="1615" cy="1615"/>
          </a:xfrm>
        </p:grpSpPr>
        <p:sp>
          <p:nvSpPr>
            <p:cNvPr id="54"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5"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6"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57"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8"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59"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60" name="文本框 59"/>
          <p:cNvSpPr txBox="1"/>
          <p:nvPr/>
        </p:nvSpPr>
        <p:spPr>
          <a:xfrm>
            <a:off x="3559150" y="1934852"/>
            <a:ext cx="6552728" cy="461665"/>
          </a:xfrm>
          <a:prstGeom prst="rect">
            <a:avLst/>
          </a:prstGeom>
          <a:noFill/>
        </p:spPr>
        <p:txBody>
          <a:bodyPr wrap="square" rtlCol="0">
            <a:spAutoFit/>
          </a:bodyPr>
          <a:lstStyle/>
          <a:p>
            <a:r>
              <a:rPr lang="zh-CN" altLang="en-US" sz="2400" b="1" dirty="0" smtClean="0"/>
              <a:t>宏基因技术在感染性疾病检测的应用</a:t>
            </a:r>
            <a:endParaRPr lang="zh-CN" altLang="en-US" sz="2400" b="1" dirty="0"/>
          </a:p>
        </p:txBody>
      </p:sp>
      <p:sp>
        <p:nvSpPr>
          <p:cNvPr id="61" name="文本框 60"/>
          <p:cNvSpPr txBox="1"/>
          <p:nvPr/>
        </p:nvSpPr>
        <p:spPr>
          <a:xfrm>
            <a:off x="3592565" y="3028397"/>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欧蒙未一宏基因检测项目介绍</a:t>
            </a:r>
            <a:endParaRPr lang="zh-CN" altLang="en-US" sz="2400" b="1" dirty="0">
              <a:solidFill>
                <a:schemeClr val="tx1">
                  <a:lumMod val="25000"/>
                  <a:lumOff val="75000"/>
                </a:schemeClr>
              </a:solidFill>
            </a:endParaRPr>
          </a:p>
        </p:txBody>
      </p:sp>
      <p:sp>
        <p:nvSpPr>
          <p:cNvPr id="62" name="文本框 61"/>
          <p:cNvSpPr txBox="1"/>
          <p:nvPr/>
        </p:nvSpPr>
        <p:spPr>
          <a:xfrm>
            <a:off x="3592565" y="4296366"/>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欧蒙未一宏基因检测市场定位</a:t>
            </a:r>
            <a:endParaRPr lang="zh-CN" altLang="en-US" sz="2400" b="1" dirty="0">
              <a:solidFill>
                <a:schemeClr val="tx1">
                  <a:lumMod val="25000"/>
                  <a:lumOff val="75000"/>
                </a:schemeClr>
              </a:solidFill>
            </a:endParaRPr>
          </a:p>
        </p:txBody>
      </p:sp>
      <p:sp>
        <p:nvSpPr>
          <p:cNvPr id="63" name="文本框 62"/>
          <p:cNvSpPr txBox="1"/>
          <p:nvPr/>
        </p:nvSpPr>
        <p:spPr>
          <a:xfrm>
            <a:off x="3592565" y="5404537"/>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典型案例分享</a:t>
            </a:r>
            <a:endParaRPr lang="zh-CN" altLang="en-US" sz="2400" b="1" dirty="0">
              <a:solidFill>
                <a:schemeClr val="tx1">
                  <a:lumMod val="25000"/>
                  <a:lumOff val="75000"/>
                </a:schemeClr>
              </a:solidFill>
            </a:endParaRPr>
          </a:p>
        </p:txBody>
      </p:sp>
    </p:spTree>
    <p:extLst>
      <p:ext uri="{BB962C8B-B14F-4D97-AF65-F5344CB8AC3E}">
        <p14:creationId xmlns:p14="http://schemas.microsoft.com/office/powerpoint/2010/main" val="2871887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欧蒙未一宏基因市场</a:t>
            </a:r>
            <a:r>
              <a:rPr lang="zh-CN" altLang="en-US" dirty="0"/>
              <a:t>定位</a:t>
            </a:r>
          </a:p>
        </p:txBody>
      </p:sp>
      <p:grpSp>
        <p:nvGrpSpPr>
          <p:cNvPr id="4" name="组合 3"/>
          <p:cNvGrpSpPr/>
          <p:nvPr/>
        </p:nvGrpSpPr>
        <p:grpSpPr>
          <a:xfrm>
            <a:off x="571542" y="1618685"/>
            <a:ext cx="1660357" cy="4042638"/>
            <a:chOff x="1076308" y="1571893"/>
            <a:chExt cx="1660357" cy="4042638"/>
          </a:xfrm>
        </p:grpSpPr>
        <p:sp>
          <p:nvSpPr>
            <p:cNvPr id="56" name="文本框 9"/>
            <p:cNvSpPr txBox="1"/>
            <p:nvPr/>
          </p:nvSpPr>
          <p:spPr>
            <a:xfrm>
              <a:off x="1488413" y="1571893"/>
              <a:ext cx="1074029" cy="500137"/>
            </a:xfrm>
            <a:prstGeom prst="rect">
              <a:avLst/>
            </a:prstGeom>
            <a:noFill/>
          </p:spPr>
          <p:txBody>
            <a:bodyPr wrap="square" lIns="68580" tIns="34290" rIns="68580" bIns="34290" rtlCol="0">
              <a:spAutoFit/>
            </a:bodyPr>
            <a:lstStyle/>
            <a:p>
              <a:pPr marL="0" lvl="1" algn="ctr"/>
              <a:r>
                <a:rPr lang="zh-CN" altLang="en-US" sz="2800" dirty="0" smtClean="0">
                  <a:solidFill>
                    <a:srgbClr val="223861"/>
                  </a:solidFill>
                  <a:latin typeface="微软雅黑" pitchFamily="34" charset="-122"/>
                  <a:ea typeface="微软雅黑" pitchFamily="34" charset="-122"/>
                </a:rPr>
                <a:t>疑</a:t>
              </a:r>
              <a:endParaRPr lang="zh-CN" altLang="en-US" sz="2800" dirty="0">
                <a:solidFill>
                  <a:srgbClr val="223861"/>
                </a:solidFill>
                <a:latin typeface="微软雅黑" pitchFamily="34" charset="-122"/>
                <a:ea typeface="微软雅黑" pitchFamily="34" charset="-122"/>
              </a:endParaRPr>
            </a:p>
          </p:txBody>
        </p:sp>
        <p:cxnSp>
          <p:nvCxnSpPr>
            <p:cNvPr id="57" name="直接连接符 56"/>
            <p:cNvCxnSpPr/>
            <p:nvPr/>
          </p:nvCxnSpPr>
          <p:spPr>
            <a:xfrm>
              <a:off x="1389536" y="1980211"/>
              <a:ext cx="0" cy="924198"/>
            </a:xfrm>
            <a:prstGeom prst="line">
              <a:avLst/>
            </a:prstGeom>
            <a:ln w="38100">
              <a:solidFill>
                <a:srgbClr val="182A80"/>
              </a:solidFill>
              <a:prstDash val="solid"/>
            </a:ln>
          </p:spPr>
          <p:style>
            <a:lnRef idx="1">
              <a:schemeClr val="accent1"/>
            </a:lnRef>
            <a:fillRef idx="0">
              <a:schemeClr val="accent1"/>
            </a:fillRef>
            <a:effectRef idx="0">
              <a:schemeClr val="accent1"/>
            </a:effectRef>
            <a:fontRef idx="minor">
              <a:schemeClr val="tx1"/>
            </a:fontRef>
          </p:style>
        </p:cxnSp>
        <p:sp>
          <p:nvSpPr>
            <p:cNvPr id="58" name="文本框 9"/>
            <p:cNvSpPr txBox="1"/>
            <p:nvPr/>
          </p:nvSpPr>
          <p:spPr>
            <a:xfrm>
              <a:off x="1436348" y="2820187"/>
              <a:ext cx="1257708" cy="500137"/>
            </a:xfrm>
            <a:prstGeom prst="rect">
              <a:avLst/>
            </a:prstGeom>
            <a:noFill/>
          </p:spPr>
          <p:txBody>
            <a:bodyPr wrap="square" lIns="68580" tIns="34290" rIns="68580" bIns="34290" rtlCol="0">
              <a:spAutoFit/>
            </a:bodyPr>
            <a:lstStyle/>
            <a:p>
              <a:pPr marL="0" lvl="1" algn="ctr"/>
              <a:r>
                <a:rPr lang="zh-CN" altLang="en-US" sz="2800" dirty="0" smtClean="0">
                  <a:solidFill>
                    <a:srgbClr val="223861"/>
                  </a:solidFill>
                  <a:latin typeface="微软雅黑" pitchFamily="34" charset="-122"/>
                  <a:ea typeface="微软雅黑" pitchFamily="34" charset="-122"/>
                </a:rPr>
                <a:t>难</a:t>
              </a:r>
              <a:endParaRPr lang="zh-CN" altLang="en-US" sz="2800" dirty="0">
                <a:solidFill>
                  <a:srgbClr val="223861"/>
                </a:solidFill>
                <a:latin typeface="微软雅黑" pitchFamily="34" charset="-122"/>
                <a:ea typeface="微软雅黑" pitchFamily="34" charset="-122"/>
              </a:endParaRPr>
            </a:p>
          </p:txBody>
        </p:sp>
        <p:cxnSp>
          <p:nvCxnSpPr>
            <p:cNvPr id="59" name="直接连接符 58"/>
            <p:cNvCxnSpPr/>
            <p:nvPr/>
          </p:nvCxnSpPr>
          <p:spPr>
            <a:xfrm flipH="1">
              <a:off x="1389536" y="3012602"/>
              <a:ext cx="1" cy="888891"/>
            </a:xfrm>
            <a:prstGeom prst="line">
              <a:avLst/>
            </a:prstGeom>
            <a:ln w="38100">
              <a:solidFill>
                <a:srgbClr val="182A80"/>
              </a:solidFill>
              <a:prstDash val="solid"/>
            </a:ln>
          </p:spPr>
          <p:style>
            <a:lnRef idx="1">
              <a:schemeClr val="accent1"/>
            </a:lnRef>
            <a:fillRef idx="0">
              <a:schemeClr val="accent1"/>
            </a:fillRef>
            <a:effectRef idx="0">
              <a:schemeClr val="accent1"/>
            </a:effectRef>
            <a:fontRef idx="minor">
              <a:schemeClr val="tx1"/>
            </a:fontRef>
          </p:style>
        </p:cxnSp>
        <p:sp>
          <p:nvSpPr>
            <p:cNvPr id="61" name="文本框 9"/>
            <p:cNvSpPr txBox="1"/>
            <p:nvPr/>
          </p:nvSpPr>
          <p:spPr>
            <a:xfrm>
              <a:off x="1522430" y="3899623"/>
              <a:ext cx="1201801" cy="500137"/>
            </a:xfrm>
            <a:prstGeom prst="rect">
              <a:avLst/>
            </a:prstGeom>
            <a:noFill/>
          </p:spPr>
          <p:txBody>
            <a:bodyPr wrap="square" lIns="68580" tIns="34290" rIns="68580" bIns="34290" rtlCol="0">
              <a:spAutoFit/>
            </a:bodyPr>
            <a:lstStyle/>
            <a:p>
              <a:pPr algn="ctr"/>
              <a:r>
                <a:rPr lang="zh-CN" altLang="en-US" sz="2800" dirty="0" smtClean="0">
                  <a:solidFill>
                    <a:srgbClr val="223861"/>
                  </a:solidFill>
                  <a:latin typeface="+mj-ea"/>
                  <a:ea typeface="+mj-ea"/>
                </a:rPr>
                <a:t>危</a:t>
              </a:r>
              <a:endParaRPr lang="en-US" altLang="zh-CN" sz="2800" dirty="0">
                <a:solidFill>
                  <a:srgbClr val="223861"/>
                </a:solidFill>
                <a:latin typeface="+mj-ea"/>
                <a:ea typeface="+mj-ea"/>
              </a:endParaRPr>
            </a:p>
          </p:txBody>
        </p:sp>
        <p:cxnSp>
          <p:nvCxnSpPr>
            <p:cNvPr id="64" name="直接连接符 63"/>
            <p:cNvCxnSpPr/>
            <p:nvPr/>
          </p:nvCxnSpPr>
          <p:spPr>
            <a:xfrm>
              <a:off x="1389537" y="4445035"/>
              <a:ext cx="0" cy="665312"/>
            </a:xfrm>
            <a:prstGeom prst="line">
              <a:avLst/>
            </a:prstGeom>
            <a:ln w="38100">
              <a:solidFill>
                <a:srgbClr val="182A80"/>
              </a:solidFill>
              <a:prstDash val="solid"/>
            </a:ln>
          </p:spPr>
          <p:style>
            <a:lnRef idx="1">
              <a:schemeClr val="accent1"/>
            </a:lnRef>
            <a:fillRef idx="0">
              <a:schemeClr val="accent1"/>
            </a:fillRef>
            <a:effectRef idx="0">
              <a:schemeClr val="accent1"/>
            </a:effectRef>
            <a:fontRef idx="minor">
              <a:schemeClr val="tx1"/>
            </a:fontRef>
          </p:style>
        </p:cxnSp>
        <p:sp>
          <p:nvSpPr>
            <p:cNvPr id="65" name="Oval 4"/>
            <p:cNvSpPr/>
            <p:nvPr/>
          </p:nvSpPr>
          <p:spPr>
            <a:xfrm>
              <a:off x="1076308" y="1665596"/>
              <a:ext cx="626458" cy="629230"/>
            </a:xfrm>
            <a:prstGeom prst="ellipse">
              <a:avLst/>
            </a:prstGeom>
            <a:solidFill>
              <a:srgbClr val="223861"/>
            </a:solidFill>
            <a:ln w="76200">
              <a:solidFill>
                <a:srgbClr val="2053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66" name="KSO_Shape"/>
            <p:cNvSpPr>
              <a:spLocks/>
            </p:cNvSpPr>
            <p:nvPr/>
          </p:nvSpPr>
          <p:spPr bwMode="auto">
            <a:xfrm>
              <a:off x="1163027" y="1834266"/>
              <a:ext cx="442533" cy="303873"/>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67" name="Oval 4"/>
            <p:cNvSpPr/>
            <p:nvPr/>
          </p:nvSpPr>
          <p:spPr>
            <a:xfrm>
              <a:off x="1076308" y="2835955"/>
              <a:ext cx="626458" cy="629230"/>
            </a:xfrm>
            <a:prstGeom prst="ellipse">
              <a:avLst/>
            </a:prstGeom>
            <a:solidFill>
              <a:srgbClr val="223861"/>
            </a:solidFill>
            <a:ln w="76200">
              <a:solidFill>
                <a:srgbClr val="2053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68" name="KSO_Shape"/>
            <p:cNvSpPr>
              <a:spLocks/>
            </p:cNvSpPr>
            <p:nvPr/>
          </p:nvSpPr>
          <p:spPr bwMode="auto">
            <a:xfrm>
              <a:off x="1204596" y="3014901"/>
              <a:ext cx="369883" cy="315016"/>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69" name="Oval 4"/>
            <p:cNvSpPr/>
            <p:nvPr/>
          </p:nvSpPr>
          <p:spPr>
            <a:xfrm>
              <a:off x="1076308" y="3911837"/>
              <a:ext cx="626458" cy="629230"/>
            </a:xfrm>
            <a:prstGeom prst="ellipse">
              <a:avLst/>
            </a:prstGeom>
            <a:solidFill>
              <a:srgbClr val="223861"/>
            </a:solidFill>
            <a:ln w="76200">
              <a:solidFill>
                <a:srgbClr val="2053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70" name="KSO_Shape"/>
            <p:cNvSpPr>
              <a:spLocks/>
            </p:cNvSpPr>
            <p:nvPr/>
          </p:nvSpPr>
          <p:spPr bwMode="auto">
            <a:xfrm>
              <a:off x="1204596" y="4028290"/>
              <a:ext cx="400058" cy="39605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1" name="文本框 9"/>
            <p:cNvSpPr txBox="1"/>
            <p:nvPr/>
          </p:nvSpPr>
          <p:spPr>
            <a:xfrm>
              <a:off x="1507478" y="5089536"/>
              <a:ext cx="1229187" cy="500137"/>
            </a:xfrm>
            <a:prstGeom prst="rect">
              <a:avLst/>
            </a:prstGeom>
            <a:noFill/>
          </p:spPr>
          <p:txBody>
            <a:bodyPr wrap="square" lIns="68580" tIns="34290" rIns="68580" bIns="34290" rtlCol="0">
              <a:spAutoFit/>
            </a:bodyPr>
            <a:lstStyle/>
            <a:p>
              <a:pPr marL="0" lvl="1" algn="ctr"/>
              <a:r>
                <a:rPr lang="zh-CN" altLang="en-US" sz="2800" dirty="0" smtClean="0">
                  <a:solidFill>
                    <a:srgbClr val="223861"/>
                  </a:solidFill>
                  <a:latin typeface="微软雅黑" pitchFamily="34" charset="-122"/>
                  <a:ea typeface="微软雅黑" pitchFamily="34" charset="-122"/>
                </a:rPr>
                <a:t>重</a:t>
              </a:r>
              <a:endParaRPr lang="zh-CN" altLang="en-US" sz="2800" dirty="0">
                <a:solidFill>
                  <a:srgbClr val="223861"/>
                </a:solidFill>
                <a:latin typeface="微软雅黑" pitchFamily="34" charset="-122"/>
                <a:ea typeface="微软雅黑" pitchFamily="34" charset="-122"/>
              </a:endParaRPr>
            </a:p>
          </p:txBody>
        </p:sp>
        <p:sp>
          <p:nvSpPr>
            <p:cNvPr id="72" name="Oval 4"/>
            <p:cNvSpPr/>
            <p:nvPr/>
          </p:nvSpPr>
          <p:spPr>
            <a:xfrm>
              <a:off x="1076308" y="4985301"/>
              <a:ext cx="626458" cy="629230"/>
            </a:xfrm>
            <a:prstGeom prst="ellipse">
              <a:avLst/>
            </a:prstGeom>
            <a:solidFill>
              <a:srgbClr val="223861"/>
            </a:solidFill>
            <a:ln w="76200">
              <a:solidFill>
                <a:srgbClr val="2053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73" name="KSO_Shape"/>
            <p:cNvSpPr>
              <a:spLocks/>
            </p:cNvSpPr>
            <p:nvPr/>
          </p:nvSpPr>
          <p:spPr bwMode="auto">
            <a:xfrm>
              <a:off x="1204595" y="5110347"/>
              <a:ext cx="403977" cy="343379"/>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sp>
        <p:nvSpPr>
          <p:cNvPr id="74" name="等腰三角形 73"/>
          <p:cNvSpPr/>
          <p:nvPr/>
        </p:nvSpPr>
        <p:spPr>
          <a:xfrm rot="5400000">
            <a:off x="67793" y="3654127"/>
            <a:ext cx="4280857" cy="248340"/>
          </a:xfrm>
          <a:prstGeom prst="triangle">
            <a:avLst/>
          </a:prstGeom>
          <a:solidFill>
            <a:srgbClr val="223861">
              <a:alpha val="70000"/>
            </a:srgbClr>
          </a:solidFill>
          <a:ln>
            <a:solidFill>
              <a:srgbClr val="14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927648" y="2736856"/>
            <a:ext cx="7679966" cy="2082882"/>
            <a:chOff x="2455423" y="2820666"/>
            <a:chExt cx="9660857" cy="2207110"/>
          </a:xfrm>
        </p:grpSpPr>
        <p:grpSp>
          <p:nvGrpSpPr>
            <p:cNvPr id="75" name="9cc0b18a-28b6-4346-ae70-60e85e45964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2455423" y="3037402"/>
              <a:ext cx="9466526" cy="1873980"/>
              <a:chOff x="1375608" y="2775343"/>
              <a:chExt cx="9466526" cy="1873980"/>
            </a:xfrm>
          </p:grpSpPr>
          <p:cxnSp>
            <p:nvCxnSpPr>
              <p:cNvPr id="76" name="Straight Connector 2"/>
              <p:cNvCxnSpPr/>
              <p:nvPr/>
            </p:nvCxnSpPr>
            <p:spPr>
              <a:xfrm flipV="1">
                <a:off x="2226778" y="3743591"/>
                <a:ext cx="7744775" cy="0"/>
              </a:xfrm>
              <a:prstGeom prst="line">
                <a:avLst/>
              </a:prstGeom>
              <a:solidFill>
                <a:srgbClr val="EDA048"/>
              </a:solidFill>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7" name="îṩľîḑe"/>
              <p:cNvSpPr/>
              <p:nvPr/>
            </p:nvSpPr>
            <p:spPr>
              <a:xfrm flipV="1">
                <a:off x="6038201" y="3668981"/>
                <a:ext cx="157933" cy="1579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p>
            </p:txBody>
          </p:sp>
          <p:sp>
            <p:nvSpPr>
              <p:cNvPr id="78" name="íşlîḍè"/>
              <p:cNvSpPr/>
              <p:nvPr/>
            </p:nvSpPr>
            <p:spPr>
              <a:xfrm>
                <a:off x="5249905" y="2852936"/>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r">
                  <a:lnSpc>
                    <a:spcPct val="120000"/>
                  </a:lnSpc>
                </a:pPr>
                <a:r>
                  <a:rPr lang="zh-CN" altLang="en-US" sz="1600" b="1" dirty="0"/>
                  <a:t>神经内科</a:t>
                </a:r>
              </a:p>
            </p:txBody>
          </p:sp>
          <p:sp>
            <p:nvSpPr>
              <p:cNvPr id="79" name="ïṡ1iḍê"/>
              <p:cNvSpPr/>
              <p:nvPr/>
            </p:nvSpPr>
            <p:spPr>
              <a:xfrm flipV="1">
                <a:off x="7967054" y="3668981"/>
                <a:ext cx="157933" cy="1579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p>
            </p:txBody>
          </p:sp>
          <p:sp>
            <p:nvSpPr>
              <p:cNvPr id="80" name="íş1iḓè"/>
              <p:cNvSpPr/>
              <p:nvPr/>
            </p:nvSpPr>
            <p:spPr>
              <a:xfrm flipV="1">
                <a:off x="7178758" y="3973455"/>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p>
            </p:txBody>
          </p:sp>
          <p:sp>
            <p:nvSpPr>
              <p:cNvPr id="81" name="ïşliďé"/>
              <p:cNvSpPr txBox="1">
                <a:spLocks/>
              </p:cNvSpPr>
              <p:nvPr/>
            </p:nvSpPr>
            <p:spPr bwMode="auto">
              <a:xfrm>
                <a:off x="7583329" y="4312919"/>
                <a:ext cx="1231106" cy="2215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scene3d>
                  <a:camera prst="orthographicFront"/>
                  <a:lightRig rig="threePt" dir="t"/>
                </a:scene3d>
                <a:sp3d contourW="12700"/>
              </a:bodyPr>
              <a:lstStyle/>
              <a:p>
                <a:pPr>
                  <a:lnSpc>
                    <a:spcPct val="120000"/>
                  </a:lnSpc>
                </a:pPr>
                <a:r>
                  <a:rPr lang="zh-CN" altLang="en-US" b="1" dirty="0">
                    <a:solidFill>
                      <a:schemeClr val="bg1"/>
                    </a:solidFill>
                  </a:rPr>
                  <a:t>呼吸科</a:t>
                </a:r>
              </a:p>
            </p:txBody>
          </p:sp>
          <p:sp>
            <p:nvSpPr>
              <p:cNvPr id="82" name="íṡḷiḓe"/>
              <p:cNvSpPr/>
              <p:nvPr/>
            </p:nvSpPr>
            <p:spPr>
              <a:xfrm flipV="1">
                <a:off x="2180496" y="3668981"/>
                <a:ext cx="157933" cy="1579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p>
            </p:txBody>
          </p:sp>
          <p:sp>
            <p:nvSpPr>
              <p:cNvPr id="83" name="i$ļíḍè"/>
              <p:cNvSpPr/>
              <p:nvPr/>
            </p:nvSpPr>
            <p:spPr>
              <a:xfrm>
                <a:off x="1375608" y="2775343"/>
                <a:ext cx="1734524" cy="775791"/>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r">
                  <a:lnSpc>
                    <a:spcPct val="120000"/>
                  </a:lnSpc>
                </a:pPr>
                <a:r>
                  <a:rPr lang="zh-CN" altLang="en-US" b="1" dirty="0"/>
                  <a:t>感染</a:t>
                </a:r>
                <a:r>
                  <a:rPr lang="zh-CN" altLang="en-US" b="1" dirty="0" smtClean="0"/>
                  <a:t>科</a:t>
                </a:r>
                <a:endParaRPr lang="en-US" altLang="zh-CN" b="1" dirty="0" smtClean="0"/>
              </a:p>
            </p:txBody>
          </p:sp>
          <p:sp>
            <p:nvSpPr>
              <p:cNvPr id="84" name="ïṧlïḓe"/>
              <p:cNvSpPr/>
              <p:nvPr/>
            </p:nvSpPr>
            <p:spPr>
              <a:xfrm flipV="1">
                <a:off x="4109348" y="3668981"/>
                <a:ext cx="157933" cy="1579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p>
            </p:txBody>
          </p:sp>
          <p:sp>
            <p:nvSpPr>
              <p:cNvPr id="85" name="ï$ľïďè"/>
              <p:cNvSpPr/>
              <p:nvPr/>
            </p:nvSpPr>
            <p:spPr>
              <a:xfrm flipV="1">
                <a:off x="3321052" y="3973455"/>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p>
            </p:txBody>
          </p:sp>
          <p:sp>
            <p:nvSpPr>
              <p:cNvPr id="86" name="îṣlidé"/>
              <p:cNvSpPr txBox="1">
                <a:spLocks/>
              </p:cNvSpPr>
              <p:nvPr/>
            </p:nvSpPr>
            <p:spPr bwMode="auto">
              <a:xfrm>
                <a:off x="3643309" y="4312919"/>
                <a:ext cx="1231106" cy="22159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scene3d>
                  <a:camera prst="orthographicFront"/>
                  <a:lightRig rig="threePt" dir="t"/>
                </a:scene3d>
                <a:sp3d contourW="12700"/>
              </a:bodyPr>
              <a:lstStyle/>
              <a:p>
                <a:pPr algn="ctr">
                  <a:buClr>
                    <a:prstClr val="white"/>
                  </a:buClr>
                  <a:defRPr/>
                </a:pPr>
                <a:r>
                  <a:rPr lang="zh-CN" altLang="en-US" b="1" dirty="0">
                    <a:solidFill>
                      <a:schemeClr val="bg1"/>
                    </a:solidFill>
                  </a:rPr>
                  <a:t>儿科、</a:t>
                </a:r>
                <a:r>
                  <a:rPr lang="en-US" altLang="zh-CN" b="1" dirty="0" smtClean="0">
                    <a:solidFill>
                      <a:schemeClr val="bg1"/>
                    </a:solidFill>
                  </a:rPr>
                  <a:t>ICU</a:t>
                </a:r>
                <a:endParaRPr lang="zh-CN" altLang="en-US" b="1" dirty="0">
                  <a:solidFill>
                    <a:schemeClr val="bg1"/>
                  </a:solidFill>
                </a:endParaRPr>
              </a:p>
            </p:txBody>
          </p:sp>
          <p:sp>
            <p:nvSpPr>
              <p:cNvPr id="87" name="i$1îḍê"/>
              <p:cNvSpPr/>
              <p:nvPr/>
            </p:nvSpPr>
            <p:spPr>
              <a:xfrm flipV="1">
                <a:off x="9895906" y="3668981"/>
                <a:ext cx="157933" cy="1579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a:p>
            </p:txBody>
          </p:sp>
          <p:sp>
            <p:nvSpPr>
              <p:cNvPr id="88" name="i$ľíḑe"/>
              <p:cNvSpPr/>
              <p:nvPr/>
            </p:nvSpPr>
            <p:spPr>
              <a:xfrm>
                <a:off x="9107610" y="2852936"/>
                <a:ext cx="1734524"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nSpc>
                    <a:spcPct val="120000"/>
                  </a:lnSpc>
                </a:pPr>
                <a:r>
                  <a:rPr lang="zh-CN" altLang="en-US" sz="1600" b="1" dirty="0"/>
                  <a:t>风湿免疫科</a:t>
                </a:r>
              </a:p>
            </p:txBody>
          </p:sp>
        </p:grpSp>
        <p:sp>
          <p:nvSpPr>
            <p:cNvPr id="89" name="文本框 88"/>
            <p:cNvSpPr txBox="1"/>
            <p:nvPr/>
          </p:nvSpPr>
          <p:spPr>
            <a:xfrm>
              <a:off x="10282953" y="4303761"/>
              <a:ext cx="1833327" cy="724015"/>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1600" dirty="0"/>
                <a:t>免疫低下</a:t>
              </a:r>
              <a:r>
                <a:rPr lang="zh-CN" altLang="en-US" sz="1600" dirty="0" smtClean="0"/>
                <a:t>人群</a:t>
              </a:r>
              <a:endParaRPr lang="en-US" altLang="zh-CN" sz="1600" dirty="0" smtClean="0"/>
            </a:p>
            <a:p>
              <a:pPr algn="ctr">
                <a:lnSpc>
                  <a:spcPct val="120000"/>
                </a:lnSpc>
              </a:pPr>
              <a:r>
                <a:rPr lang="zh-CN" altLang="en-US" sz="1600" dirty="0" smtClean="0"/>
                <a:t>发热</a:t>
              </a:r>
              <a:r>
                <a:rPr lang="zh-CN" altLang="en-US" sz="1600" dirty="0"/>
                <a:t>待查</a:t>
              </a:r>
            </a:p>
          </p:txBody>
        </p:sp>
        <p:sp>
          <p:nvSpPr>
            <p:cNvPr id="90" name="文本框 89"/>
            <p:cNvSpPr txBox="1"/>
            <p:nvPr/>
          </p:nvSpPr>
          <p:spPr>
            <a:xfrm>
              <a:off x="6448665" y="4303760"/>
              <a:ext cx="1536828" cy="72401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1600" dirty="0"/>
                <a:t>中枢神经系统感染</a:t>
              </a:r>
            </a:p>
          </p:txBody>
        </p:sp>
        <p:sp>
          <p:nvSpPr>
            <p:cNvPr id="91" name="文本框 90"/>
            <p:cNvSpPr txBox="1"/>
            <p:nvPr/>
          </p:nvSpPr>
          <p:spPr>
            <a:xfrm>
              <a:off x="2574180" y="4284574"/>
              <a:ext cx="1615767" cy="72401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1600" dirty="0"/>
                <a:t>血流</a:t>
              </a:r>
              <a:r>
                <a:rPr lang="zh-CN" altLang="en-US" sz="1600" dirty="0" smtClean="0"/>
                <a:t>感染</a:t>
              </a:r>
              <a:endParaRPr lang="en-US" altLang="zh-CN" sz="1600" dirty="0" smtClean="0"/>
            </a:p>
            <a:p>
              <a:pPr algn="ctr">
                <a:lnSpc>
                  <a:spcPct val="120000"/>
                </a:lnSpc>
              </a:pPr>
              <a:r>
                <a:rPr lang="zh-CN" altLang="en-US" sz="1600" dirty="0" smtClean="0"/>
                <a:t>发热</a:t>
              </a:r>
              <a:r>
                <a:rPr lang="zh-CN" altLang="en-US" sz="1600" dirty="0"/>
                <a:t>待排查</a:t>
              </a:r>
            </a:p>
          </p:txBody>
        </p:sp>
        <p:sp>
          <p:nvSpPr>
            <p:cNvPr id="92" name="文本框 91"/>
            <p:cNvSpPr txBox="1"/>
            <p:nvPr/>
          </p:nvSpPr>
          <p:spPr>
            <a:xfrm>
              <a:off x="8446872" y="2977031"/>
              <a:ext cx="1378969" cy="724016"/>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1600" dirty="0"/>
                <a:t>呼吸系统感染</a:t>
              </a:r>
            </a:p>
          </p:txBody>
        </p:sp>
        <p:sp>
          <p:nvSpPr>
            <p:cNvPr id="93" name="文本框 92"/>
            <p:cNvSpPr txBox="1"/>
            <p:nvPr/>
          </p:nvSpPr>
          <p:spPr>
            <a:xfrm>
              <a:off x="4265259" y="2820666"/>
              <a:ext cx="1948951" cy="1037103"/>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sz="1600" dirty="0" smtClean="0"/>
                <a:t>呼吸系统</a:t>
              </a:r>
              <a:endParaRPr lang="en-US" altLang="zh-CN" sz="1600" dirty="0" smtClean="0"/>
            </a:p>
            <a:p>
              <a:pPr algn="ctr">
                <a:lnSpc>
                  <a:spcPct val="120000"/>
                </a:lnSpc>
              </a:pPr>
              <a:r>
                <a:rPr lang="zh-CN" altLang="en-US" sz="1600" dirty="0" smtClean="0"/>
                <a:t>中枢神经系统</a:t>
              </a:r>
              <a:endParaRPr lang="en-US" altLang="zh-CN" sz="1600" dirty="0" smtClean="0"/>
            </a:p>
            <a:p>
              <a:pPr algn="ctr">
                <a:lnSpc>
                  <a:spcPct val="120000"/>
                </a:lnSpc>
              </a:pPr>
              <a:r>
                <a:rPr lang="zh-CN" altLang="en-US" sz="1600" dirty="0" smtClean="0"/>
                <a:t>血</a:t>
              </a:r>
              <a:r>
                <a:rPr lang="zh-CN" altLang="en-US" sz="1600" dirty="0"/>
                <a:t>流感染等</a:t>
              </a:r>
            </a:p>
          </p:txBody>
        </p:sp>
      </p:grpSp>
    </p:spTree>
    <p:extLst>
      <p:ext uri="{BB962C8B-B14F-4D97-AF65-F5344CB8AC3E}">
        <p14:creationId xmlns:p14="http://schemas.microsoft.com/office/powerpoint/2010/main" val="8994490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03309" y="281662"/>
            <a:ext cx="10515600" cy="831627"/>
          </a:xfrm>
        </p:spPr>
        <p:txBody>
          <a:bodyPr/>
          <a:lstStyle/>
          <a:p>
            <a:r>
              <a:rPr lang="zh-CN" altLang="en-US" dirty="0" smtClean="0">
                <a:solidFill>
                  <a:schemeClr val="tx2"/>
                </a:solidFill>
              </a:rPr>
              <a:t>欧</a:t>
            </a:r>
            <a:r>
              <a:rPr lang="zh-CN" altLang="en-US" dirty="0">
                <a:solidFill>
                  <a:schemeClr val="tx2"/>
                </a:solidFill>
              </a:rPr>
              <a:t>蒙</a:t>
            </a:r>
            <a:r>
              <a:rPr lang="zh-CN" altLang="en-US" dirty="0" smtClean="0">
                <a:solidFill>
                  <a:schemeClr val="tx2"/>
                </a:solidFill>
              </a:rPr>
              <a:t>未一宏基因组</a:t>
            </a:r>
            <a:r>
              <a:rPr lang="zh-CN" altLang="en-US" dirty="0">
                <a:solidFill>
                  <a:schemeClr val="tx2"/>
                </a:solidFill>
              </a:rPr>
              <a:t>项目特色</a:t>
            </a:r>
          </a:p>
        </p:txBody>
      </p:sp>
      <p:sp>
        <p:nvSpPr>
          <p:cNvPr id="5" name="TextBox 29"/>
          <p:cNvSpPr txBox="1"/>
          <p:nvPr/>
        </p:nvSpPr>
        <p:spPr>
          <a:xfrm>
            <a:off x="2521600" y="1484784"/>
            <a:ext cx="1162227" cy="423078"/>
          </a:xfrm>
          <a:prstGeom prst="rect">
            <a:avLst/>
          </a:prstGeom>
          <a:noFill/>
        </p:spPr>
        <p:txBody>
          <a:bodyPr wrap="square" rtlCol="0">
            <a:noAutofit/>
          </a:bodyPr>
          <a:lstStyle/>
          <a:p>
            <a:pPr algn="ctr"/>
            <a:r>
              <a:rPr lang="zh-CN" altLang="en-US" sz="2000" b="1" dirty="0" smtClean="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rPr>
              <a:t>公司</a:t>
            </a:r>
            <a:endParaRPr lang="id-ID" altLang="zh-CN" sz="2000" b="1" dirty="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endParaRPr>
          </a:p>
        </p:txBody>
      </p:sp>
      <p:cxnSp>
        <p:nvCxnSpPr>
          <p:cNvPr id="6" name="直接连接符 5"/>
          <p:cNvCxnSpPr/>
          <p:nvPr/>
        </p:nvCxnSpPr>
        <p:spPr>
          <a:xfrm>
            <a:off x="2680085" y="2013632"/>
            <a:ext cx="84525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29"/>
          <p:cNvSpPr txBox="1"/>
          <p:nvPr/>
        </p:nvSpPr>
        <p:spPr>
          <a:xfrm>
            <a:off x="2420508" y="2257772"/>
            <a:ext cx="1512726" cy="392693"/>
          </a:xfrm>
          <a:prstGeom prst="rect">
            <a:avLst/>
          </a:prstGeom>
          <a:noFill/>
        </p:spPr>
        <p:txBody>
          <a:bodyPr wrap="square" rtlCol="0">
            <a:noAutofit/>
          </a:bodyPr>
          <a:lstStyle/>
          <a:p>
            <a:pPr algn="ctr"/>
            <a:r>
              <a:rPr lang="zh-CN" altLang="en-US" sz="1600" b="1" dirty="0" smtClean="0">
                <a:solidFill>
                  <a:schemeClr val="tx2"/>
                </a:solidFill>
                <a:latin typeface="+mn-ea"/>
                <a:cs typeface="Calibri Light" panose="020F0302020204030204" pitchFamily="34" charset="0"/>
              </a:rPr>
              <a:t>欧蒙</a:t>
            </a:r>
            <a:endParaRPr lang="id-ID" altLang="zh-CN" sz="1600" b="1" dirty="0">
              <a:solidFill>
                <a:schemeClr val="tx2"/>
              </a:solidFill>
              <a:latin typeface="+mn-ea"/>
              <a:cs typeface="Calibri Light" panose="020F0302020204030204" pitchFamily="34" charset="0"/>
            </a:endParaRPr>
          </a:p>
        </p:txBody>
      </p:sp>
      <p:sp>
        <p:nvSpPr>
          <p:cNvPr id="8" name="TextBox 29"/>
          <p:cNvSpPr txBox="1"/>
          <p:nvPr/>
        </p:nvSpPr>
        <p:spPr>
          <a:xfrm>
            <a:off x="4000798" y="1484784"/>
            <a:ext cx="1215054" cy="423078"/>
          </a:xfrm>
          <a:prstGeom prst="rect">
            <a:avLst/>
          </a:prstGeom>
          <a:noFill/>
        </p:spPr>
        <p:txBody>
          <a:bodyPr wrap="square" rtlCol="0">
            <a:noAutofit/>
          </a:bodyPr>
          <a:lstStyle/>
          <a:p>
            <a:pPr algn="ctr"/>
            <a:r>
              <a:rPr lang="zh-CN" altLang="en-US" sz="2000" b="1" dirty="0" smtClean="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rPr>
              <a:t>策略</a:t>
            </a:r>
            <a:endParaRPr lang="id-ID" altLang="zh-CN" sz="2000" b="1" dirty="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endParaRPr>
          </a:p>
        </p:txBody>
      </p:sp>
      <p:cxnSp>
        <p:nvCxnSpPr>
          <p:cNvPr id="9" name="直接连接符 8"/>
          <p:cNvCxnSpPr/>
          <p:nvPr/>
        </p:nvCxnSpPr>
        <p:spPr>
          <a:xfrm>
            <a:off x="4159284" y="2013632"/>
            <a:ext cx="84525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29"/>
          <p:cNvSpPr txBox="1"/>
          <p:nvPr/>
        </p:nvSpPr>
        <p:spPr>
          <a:xfrm>
            <a:off x="4000798" y="2225171"/>
            <a:ext cx="1512726" cy="392693"/>
          </a:xfrm>
          <a:prstGeom prst="rect">
            <a:avLst/>
          </a:prstGeom>
          <a:noFill/>
        </p:spPr>
        <p:txBody>
          <a:bodyPr wrap="square" rtlCol="0">
            <a:noAutofit/>
          </a:bodyPr>
          <a:lstStyle/>
          <a:p>
            <a:pPr algn="ctr"/>
            <a:r>
              <a:rPr lang="en-US" altLang="zh-CN" sz="1600" b="1" dirty="0" smtClean="0">
                <a:solidFill>
                  <a:schemeClr val="tx2"/>
                </a:solidFill>
                <a:latin typeface="+mn-ea"/>
                <a:cs typeface="Calibri Light" panose="020F0302020204030204" pitchFamily="34" charset="0"/>
              </a:rPr>
              <a:t>DNA/RNA</a:t>
            </a:r>
            <a:endParaRPr lang="id-ID" altLang="zh-CN" sz="1600" b="1" dirty="0">
              <a:solidFill>
                <a:schemeClr val="tx2"/>
              </a:solidFill>
              <a:latin typeface="+mn-ea"/>
              <a:cs typeface="Calibri Light" panose="020F0302020204030204" pitchFamily="34" charset="0"/>
            </a:endParaRPr>
          </a:p>
        </p:txBody>
      </p:sp>
      <p:sp>
        <p:nvSpPr>
          <p:cNvPr id="11" name="TextBox 29"/>
          <p:cNvSpPr txBox="1"/>
          <p:nvPr/>
        </p:nvSpPr>
        <p:spPr>
          <a:xfrm>
            <a:off x="5479996" y="1484784"/>
            <a:ext cx="1162227" cy="423078"/>
          </a:xfrm>
          <a:prstGeom prst="rect">
            <a:avLst/>
          </a:prstGeom>
          <a:noFill/>
        </p:spPr>
        <p:txBody>
          <a:bodyPr wrap="square" rtlCol="0">
            <a:noAutofit/>
          </a:bodyPr>
          <a:lstStyle/>
          <a:p>
            <a:pPr algn="ctr"/>
            <a:r>
              <a:rPr lang="zh-CN" altLang="en-US" sz="2000" b="1" dirty="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rPr>
              <a:t>周期</a:t>
            </a:r>
            <a:endParaRPr lang="id-ID" altLang="zh-CN" sz="2000" b="1" dirty="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endParaRPr>
          </a:p>
        </p:txBody>
      </p:sp>
      <p:cxnSp>
        <p:nvCxnSpPr>
          <p:cNvPr id="12" name="直接连接符 11"/>
          <p:cNvCxnSpPr/>
          <p:nvPr/>
        </p:nvCxnSpPr>
        <p:spPr>
          <a:xfrm>
            <a:off x="5638482" y="2013632"/>
            <a:ext cx="84525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Box 29"/>
          <p:cNvSpPr txBox="1"/>
          <p:nvPr/>
        </p:nvSpPr>
        <p:spPr>
          <a:xfrm>
            <a:off x="5479996" y="2225171"/>
            <a:ext cx="1512726" cy="392693"/>
          </a:xfrm>
          <a:prstGeom prst="rect">
            <a:avLst/>
          </a:prstGeom>
          <a:noFill/>
        </p:spPr>
        <p:txBody>
          <a:bodyPr wrap="square" rtlCol="0">
            <a:noAutofit/>
          </a:bodyPr>
          <a:lstStyle/>
          <a:p>
            <a:pPr algn="ctr"/>
            <a:r>
              <a:rPr lang="en-US" altLang="zh-CN" sz="1600" b="1" dirty="0" smtClean="0">
                <a:solidFill>
                  <a:schemeClr val="tx2"/>
                </a:solidFill>
                <a:latin typeface="+mn-ea"/>
                <a:cs typeface="Calibri Light" panose="020F0302020204030204" pitchFamily="34" charset="0"/>
              </a:rPr>
              <a:t>36-72h</a:t>
            </a:r>
            <a:endParaRPr lang="id-ID" altLang="zh-CN" sz="1600" b="1" dirty="0">
              <a:solidFill>
                <a:schemeClr val="tx2"/>
              </a:solidFill>
              <a:latin typeface="+mn-ea"/>
              <a:cs typeface="Calibri Light" panose="020F0302020204030204" pitchFamily="34" charset="0"/>
            </a:endParaRPr>
          </a:p>
        </p:txBody>
      </p:sp>
      <p:sp>
        <p:nvSpPr>
          <p:cNvPr id="14" name="TextBox 29"/>
          <p:cNvSpPr txBox="1"/>
          <p:nvPr/>
        </p:nvSpPr>
        <p:spPr>
          <a:xfrm>
            <a:off x="6959195" y="1484784"/>
            <a:ext cx="1267884" cy="423078"/>
          </a:xfrm>
          <a:prstGeom prst="rect">
            <a:avLst/>
          </a:prstGeom>
          <a:noFill/>
        </p:spPr>
        <p:txBody>
          <a:bodyPr wrap="square" rtlCol="0">
            <a:noAutofit/>
          </a:bodyPr>
          <a:lstStyle/>
          <a:p>
            <a:pPr algn="ctr"/>
            <a:r>
              <a:rPr lang="zh-CN" altLang="en-US" sz="2000" b="1" dirty="0" smtClean="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rPr>
              <a:t>样本类型</a:t>
            </a:r>
            <a:endParaRPr lang="en-US" altLang="zh-CN" sz="2000" b="1" dirty="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endParaRPr>
          </a:p>
        </p:txBody>
      </p:sp>
      <p:cxnSp>
        <p:nvCxnSpPr>
          <p:cNvPr id="15" name="直接连接符 14"/>
          <p:cNvCxnSpPr/>
          <p:nvPr/>
        </p:nvCxnSpPr>
        <p:spPr>
          <a:xfrm>
            <a:off x="7117680" y="2013632"/>
            <a:ext cx="84525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29"/>
          <p:cNvSpPr txBox="1"/>
          <p:nvPr/>
        </p:nvSpPr>
        <p:spPr>
          <a:xfrm>
            <a:off x="6853538" y="2225171"/>
            <a:ext cx="1787767" cy="392693"/>
          </a:xfrm>
          <a:prstGeom prst="rect">
            <a:avLst/>
          </a:prstGeom>
          <a:noFill/>
        </p:spPr>
        <p:txBody>
          <a:bodyPr wrap="square" rtlCol="0">
            <a:noAutofit/>
          </a:bodyPr>
          <a:lstStyle/>
          <a:p>
            <a:pPr algn="ctr"/>
            <a:r>
              <a:rPr lang="zh-CN" altLang="en-US" sz="1600" b="1" dirty="0" smtClean="0">
                <a:solidFill>
                  <a:schemeClr val="tx2"/>
                </a:solidFill>
                <a:latin typeface="+mn-ea"/>
                <a:cs typeface="Calibri Light" panose="020F0302020204030204" pitchFamily="34" charset="0"/>
              </a:rPr>
              <a:t>多种类型</a:t>
            </a:r>
            <a:endParaRPr lang="id-ID" altLang="zh-CN" sz="1600" b="1" dirty="0">
              <a:solidFill>
                <a:schemeClr val="tx2"/>
              </a:solidFill>
              <a:latin typeface="+mn-ea"/>
              <a:cs typeface="Calibri Light" panose="020F0302020204030204" pitchFamily="34" charset="0"/>
            </a:endParaRPr>
          </a:p>
        </p:txBody>
      </p:sp>
      <p:sp>
        <p:nvSpPr>
          <p:cNvPr id="17" name="TextBox 29"/>
          <p:cNvSpPr txBox="1"/>
          <p:nvPr/>
        </p:nvSpPr>
        <p:spPr>
          <a:xfrm>
            <a:off x="8306321" y="1484784"/>
            <a:ext cx="1320713" cy="423078"/>
          </a:xfrm>
          <a:prstGeom prst="rect">
            <a:avLst/>
          </a:prstGeom>
          <a:noFill/>
        </p:spPr>
        <p:txBody>
          <a:bodyPr wrap="square" rtlCol="0">
            <a:noAutofit/>
          </a:bodyPr>
          <a:lstStyle/>
          <a:p>
            <a:pPr algn="ctr"/>
            <a:r>
              <a:rPr lang="zh-CN" altLang="en-US" sz="2000" b="1" dirty="0" smtClean="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rPr>
              <a:t>检测范围</a:t>
            </a:r>
            <a:endParaRPr lang="en-US" altLang="zh-CN" sz="2000" b="1" dirty="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endParaRPr>
          </a:p>
        </p:txBody>
      </p:sp>
      <p:cxnSp>
        <p:nvCxnSpPr>
          <p:cNvPr id="18" name="直接连接符 17"/>
          <p:cNvCxnSpPr/>
          <p:nvPr/>
        </p:nvCxnSpPr>
        <p:spPr>
          <a:xfrm>
            <a:off x="8544050" y="2013632"/>
            <a:ext cx="84525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29"/>
          <p:cNvSpPr txBox="1"/>
          <p:nvPr/>
        </p:nvSpPr>
        <p:spPr>
          <a:xfrm>
            <a:off x="8279908" y="2225171"/>
            <a:ext cx="1787767" cy="392693"/>
          </a:xfrm>
          <a:prstGeom prst="rect">
            <a:avLst/>
          </a:prstGeom>
          <a:noFill/>
        </p:spPr>
        <p:txBody>
          <a:bodyPr wrap="square" rtlCol="0">
            <a:noAutofit/>
          </a:bodyPr>
          <a:lstStyle/>
          <a:p>
            <a:pPr algn="ctr"/>
            <a:r>
              <a:rPr lang="en-US" altLang="zh-CN" sz="1600" b="1" dirty="0" smtClean="0">
                <a:solidFill>
                  <a:schemeClr val="tx2"/>
                </a:solidFill>
                <a:latin typeface="+mn-ea"/>
                <a:cs typeface="Calibri Light" panose="020F0302020204030204" pitchFamily="34" charset="0"/>
              </a:rPr>
              <a:t>15000+</a:t>
            </a:r>
            <a:r>
              <a:rPr lang="zh-CN" altLang="en-US" sz="1600" b="1" dirty="0" smtClean="0">
                <a:solidFill>
                  <a:schemeClr val="tx2"/>
                </a:solidFill>
                <a:latin typeface="+mn-ea"/>
                <a:cs typeface="Calibri Light" panose="020F0302020204030204" pitchFamily="34" charset="0"/>
              </a:rPr>
              <a:t>种</a:t>
            </a:r>
            <a:endParaRPr lang="id-ID" altLang="zh-CN" sz="1600" b="1" dirty="0">
              <a:solidFill>
                <a:schemeClr val="tx2"/>
              </a:solidFill>
              <a:latin typeface="+mn-ea"/>
              <a:cs typeface="Calibri Light" panose="020F0302020204030204" pitchFamily="34" charset="0"/>
            </a:endParaRPr>
          </a:p>
        </p:txBody>
      </p:sp>
      <p:sp>
        <p:nvSpPr>
          <p:cNvPr id="20" name="TextBox 29"/>
          <p:cNvSpPr txBox="1"/>
          <p:nvPr/>
        </p:nvSpPr>
        <p:spPr>
          <a:xfrm>
            <a:off x="9706278" y="1484784"/>
            <a:ext cx="1373541" cy="423078"/>
          </a:xfrm>
          <a:prstGeom prst="rect">
            <a:avLst/>
          </a:prstGeom>
          <a:noFill/>
        </p:spPr>
        <p:txBody>
          <a:bodyPr wrap="square" rtlCol="0">
            <a:noAutofit/>
          </a:bodyPr>
          <a:lstStyle/>
          <a:p>
            <a:pPr algn="ctr"/>
            <a:r>
              <a:rPr lang="zh-CN" altLang="en-US" sz="2000" b="1" dirty="0" smtClean="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rPr>
              <a:t>价格</a:t>
            </a:r>
            <a:endParaRPr lang="en-US" altLang="zh-CN" sz="2000" b="1" dirty="0">
              <a:solidFill>
                <a:schemeClr val="accent3"/>
              </a:solidFill>
              <a:latin typeface="张海山锐线体简" panose="02000000000000000000" pitchFamily="2" charset="-122"/>
              <a:ea typeface="张海山锐线体简" panose="02000000000000000000" pitchFamily="2" charset="-122"/>
              <a:cs typeface="Calibri Light" panose="020F0302020204030204" pitchFamily="34" charset="0"/>
            </a:endParaRPr>
          </a:p>
        </p:txBody>
      </p:sp>
      <p:cxnSp>
        <p:nvCxnSpPr>
          <p:cNvPr id="21" name="直接连接符 20"/>
          <p:cNvCxnSpPr/>
          <p:nvPr/>
        </p:nvCxnSpPr>
        <p:spPr>
          <a:xfrm>
            <a:off x="9970420" y="2013632"/>
            <a:ext cx="84525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TextBox 29"/>
          <p:cNvSpPr txBox="1"/>
          <p:nvPr/>
        </p:nvSpPr>
        <p:spPr>
          <a:xfrm>
            <a:off x="9707657" y="2225171"/>
            <a:ext cx="2422168" cy="392693"/>
          </a:xfrm>
          <a:prstGeom prst="rect">
            <a:avLst/>
          </a:prstGeom>
          <a:noFill/>
        </p:spPr>
        <p:txBody>
          <a:bodyPr wrap="square" rtlCol="0">
            <a:noAutofit/>
          </a:bodyPr>
          <a:lstStyle/>
          <a:p>
            <a:pPr algn="ctr"/>
            <a:r>
              <a:rPr lang="en-US" altLang="zh-CN" sz="1600" b="1" dirty="0" smtClean="0">
                <a:solidFill>
                  <a:schemeClr val="tx2"/>
                </a:solidFill>
                <a:latin typeface="+mn-ea"/>
                <a:cs typeface="Calibri Light" panose="020F0302020204030204" pitchFamily="34" charset="0"/>
              </a:rPr>
              <a:t>DNA/RNA 3500</a:t>
            </a:r>
          </a:p>
          <a:p>
            <a:pPr algn="ctr"/>
            <a:r>
              <a:rPr lang="en-US" altLang="zh-CN" sz="1600" b="1" dirty="0" smtClean="0">
                <a:solidFill>
                  <a:schemeClr val="tx2"/>
                </a:solidFill>
                <a:latin typeface="+mn-ea"/>
                <a:cs typeface="Calibri Light" panose="020F0302020204030204" pitchFamily="34" charset="0"/>
              </a:rPr>
              <a:t>DNA+RNA 3500</a:t>
            </a:r>
            <a:endParaRPr lang="id-ID" altLang="zh-CN" sz="1600" b="1" dirty="0">
              <a:solidFill>
                <a:schemeClr val="tx2"/>
              </a:solidFill>
              <a:latin typeface="+mn-ea"/>
              <a:cs typeface="Calibri Light" panose="020F0302020204030204" pitchFamily="34" charset="0"/>
            </a:endParaRPr>
          </a:p>
        </p:txBody>
      </p:sp>
      <p:sp>
        <p:nvSpPr>
          <p:cNvPr id="23" name="TextBox 29"/>
          <p:cNvSpPr txBox="1"/>
          <p:nvPr/>
        </p:nvSpPr>
        <p:spPr>
          <a:xfrm>
            <a:off x="3060466" y="2732821"/>
            <a:ext cx="2197635" cy="423012"/>
          </a:xfrm>
          <a:prstGeom prst="rect">
            <a:avLst/>
          </a:prstGeom>
          <a:noFill/>
        </p:spPr>
        <p:txBody>
          <a:bodyPr wrap="square" rtlCol="0">
            <a:noAutofit/>
          </a:bodyPr>
          <a:lstStyle/>
          <a:p>
            <a:r>
              <a:rPr lang="zh-CN" altLang="en-US" sz="2000" b="1" dirty="0">
                <a:solidFill>
                  <a:schemeClr val="tx2"/>
                </a:solidFill>
                <a:latin typeface="张海山锐线体简" panose="02000000000000000000" pitchFamily="2" charset="-122"/>
                <a:ea typeface="张海山锐线体简" panose="02000000000000000000" pitchFamily="2" charset="-122"/>
                <a:cs typeface="Calibri Light" panose="020F0302020204030204" pitchFamily="34" charset="0"/>
              </a:rPr>
              <a:t>欧蒙</a:t>
            </a:r>
            <a:r>
              <a:rPr lang="zh-CN" altLang="en-US" sz="2000" b="1" dirty="0" smtClean="0">
                <a:solidFill>
                  <a:schemeClr val="tx2"/>
                </a:solidFill>
                <a:latin typeface="张海山锐线体简" panose="02000000000000000000" pitchFamily="2" charset="-122"/>
                <a:ea typeface="张海山锐线体简" panose="02000000000000000000" pitchFamily="2" charset="-122"/>
                <a:cs typeface="Calibri Light" panose="020F0302020204030204" pitchFamily="34" charset="0"/>
              </a:rPr>
              <a:t>官宣亮点</a:t>
            </a:r>
            <a:endParaRPr lang="id-ID" altLang="zh-CN" sz="2000" b="1" dirty="0">
              <a:solidFill>
                <a:schemeClr val="tx2"/>
              </a:solidFill>
              <a:latin typeface="张海山锐线体简" panose="02000000000000000000" pitchFamily="2" charset="-122"/>
              <a:ea typeface="张海山锐线体简" panose="02000000000000000000" pitchFamily="2" charset="-122"/>
              <a:cs typeface="Calibri Light" panose="020F0302020204030204" pitchFamily="34" charset="0"/>
            </a:endParaRPr>
          </a:p>
        </p:txBody>
      </p:sp>
      <p:grpSp>
        <p:nvGrpSpPr>
          <p:cNvPr id="26" name="Group 381"/>
          <p:cNvGrpSpPr/>
          <p:nvPr/>
        </p:nvGrpSpPr>
        <p:grpSpPr>
          <a:xfrm>
            <a:off x="2695064" y="2832332"/>
            <a:ext cx="247326" cy="248944"/>
            <a:chOff x="774701" y="2646365"/>
            <a:chExt cx="292100" cy="293698"/>
          </a:xfrm>
          <a:solidFill>
            <a:schemeClr val="accent1"/>
          </a:solidFill>
        </p:grpSpPr>
        <p:sp>
          <p:nvSpPr>
            <p:cNvPr id="27" name="Freeform 309"/>
            <p:cNvSpPr>
              <a:spLocks/>
            </p:cNvSpPr>
            <p:nvPr/>
          </p:nvSpPr>
          <p:spPr bwMode="auto">
            <a:xfrm>
              <a:off x="774701" y="2646365"/>
              <a:ext cx="138113" cy="138113"/>
            </a:xfrm>
            <a:custGeom>
              <a:avLst/>
              <a:gdLst/>
              <a:ahLst/>
              <a:cxnLst>
                <a:cxn ang="0">
                  <a:pos x="4" y="24"/>
                </a:cxn>
                <a:cxn ang="0">
                  <a:pos x="4" y="34"/>
                </a:cxn>
                <a:cxn ang="0">
                  <a:pos x="30" y="60"/>
                </a:cxn>
                <a:cxn ang="0">
                  <a:pos x="31" y="61"/>
                </a:cxn>
                <a:cxn ang="0">
                  <a:pos x="33" y="60"/>
                </a:cxn>
                <a:cxn ang="0">
                  <a:pos x="33" y="57"/>
                </a:cxn>
                <a:cxn ang="0">
                  <a:pos x="26" y="51"/>
                </a:cxn>
                <a:cxn ang="0">
                  <a:pos x="32" y="44"/>
                </a:cxn>
                <a:cxn ang="0">
                  <a:pos x="32" y="42"/>
                </a:cxn>
                <a:cxn ang="0">
                  <a:pos x="30" y="42"/>
                </a:cxn>
                <a:cxn ang="0">
                  <a:pos x="23" y="48"/>
                </a:cxn>
                <a:cxn ang="0">
                  <a:pos x="14" y="39"/>
                </a:cxn>
                <a:cxn ang="0">
                  <a:pos x="28" y="24"/>
                </a:cxn>
                <a:cxn ang="0">
                  <a:pos x="28" y="22"/>
                </a:cxn>
                <a:cxn ang="0">
                  <a:pos x="26" y="22"/>
                </a:cxn>
                <a:cxn ang="0">
                  <a:pos x="11" y="36"/>
                </a:cxn>
                <a:cxn ang="0">
                  <a:pos x="6" y="32"/>
                </a:cxn>
                <a:cxn ang="0">
                  <a:pos x="6" y="26"/>
                </a:cxn>
                <a:cxn ang="0">
                  <a:pos x="26" y="6"/>
                </a:cxn>
                <a:cxn ang="0">
                  <a:pos x="31" y="6"/>
                </a:cxn>
                <a:cxn ang="0">
                  <a:pos x="57" y="33"/>
                </a:cxn>
                <a:cxn ang="0">
                  <a:pos x="60" y="33"/>
                </a:cxn>
                <a:cxn ang="0">
                  <a:pos x="60" y="30"/>
                </a:cxn>
                <a:cxn ang="0">
                  <a:pos x="34" y="4"/>
                </a:cxn>
                <a:cxn ang="0">
                  <a:pos x="24" y="4"/>
                </a:cxn>
                <a:cxn ang="0">
                  <a:pos x="4" y="24"/>
                </a:cxn>
              </a:cxnLst>
              <a:rect l="0" t="0" r="r" b="b"/>
              <a:pathLst>
                <a:path w="61" h="61">
                  <a:moveTo>
                    <a:pt x="4" y="24"/>
                  </a:moveTo>
                  <a:cubicBezTo>
                    <a:pt x="0" y="27"/>
                    <a:pt x="1" y="32"/>
                    <a:pt x="4" y="34"/>
                  </a:cubicBezTo>
                  <a:cubicBezTo>
                    <a:pt x="4" y="35"/>
                    <a:pt x="15" y="45"/>
                    <a:pt x="30" y="60"/>
                  </a:cubicBezTo>
                  <a:cubicBezTo>
                    <a:pt x="30" y="61"/>
                    <a:pt x="31" y="61"/>
                    <a:pt x="31" y="61"/>
                  </a:cubicBezTo>
                  <a:cubicBezTo>
                    <a:pt x="32" y="61"/>
                    <a:pt x="32" y="61"/>
                    <a:pt x="33" y="60"/>
                  </a:cubicBezTo>
                  <a:cubicBezTo>
                    <a:pt x="33" y="59"/>
                    <a:pt x="33" y="58"/>
                    <a:pt x="33" y="57"/>
                  </a:cubicBezTo>
                  <a:cubicBezTo>
                    <a:pt x="30" y="55"/>
                    <a:pt x="28" y="53"/>
                    <a:pt x="26" y="51"/>
                  </a:cubicBezTo>
                  <a:cubicBezTo>
                    <a:pt x="32" y="44"/>
                    <a:pt x="32" y="44"/>
                    <a:pt x="32" y="44"/>
                  </a:cubicBezTo>
                  <a:cubicBezTo>
                    <a:pt x="33" y="44"/>
                    <a:pt x="33" y="42"/>
                    <a:pt x="32" y="42"/>
                  </a:cubicBezTo>
                  <a:cubicBezTo>
                    <a:pt x="32" y="41"/>
                    <a:pt x="30" y="41"/>
                    <a:pt x="30" y="42"/>
                  </a:cubicBezTo>
                  <a:cubicBezTo>
                    <a:pt x="23" y="48"/>
                    <a:pt x="23" y="48"/>
                    <a:pt x="23" y="48"/>
                  </a:cubicBezTo>
                  <a:cubicBezTo>
                    <a:pt x="20" y="44"/>
                    <a:pt x="17" y="41"/>
                    <a:pt x="14" y="39"/>
                  </a:cubicBezTo>
                  <a:cubicBezTo>
                    <a:pt x="28" y="24"/>
                    <a:pt x="28" y="24"/>
                    <a:pt x="28" y="24"/>
                  </a:cubicBezTo>
                  <a:cubicBezTo>
                    <a:pt x="29" y="24"/>
                    <a:pt x="29" y="22"/>
                    <a:pt x="28" y="22"/>
                  </a:cubicBezTo>
                  <a:cubicBezTo>
                    <a:pt x="28" y="21"/>
                    <a:pt x="26" y="21"/>
                    <a:pt x="26" y="22"/>
                  </a:cubicBezTo>
                  <a:cubicBezTo>
                    <a:pt x="11" y="36"/>
                    <a:pt x="11" y="36"/>
                    <a:pt x="11" y="36"/>
                  </a:cubicBezTo>
                  <a:cubicBezTo>
                    <a:pt x="8" y="33"/>
                    <a:pt x="6" y="32"/>
                    <a:pt x="6" y="32"/>
                  </a:cubicBezTo>
                  <a:cubicBezTo>
                    <a:pt x="6" y="31"/>
                    <a:pt x="4" y="28"/>
                    <a:pt x="6" y="26"/>
                  </a:cubicBezTo>
                  <a:cubicBezTo>
                    <a:pt x="26" y="6"/>
                    <a:pt x="26" y="6"/>
                    <a:pt x="26" y="6"/>
                  </a:cubicBezTo>
                  <a:cubicBezTo>
                    <a:pt x="27" y="6"/>
                    <a:pt x="29" y="4"/>
                    <a:pt x="31" y="6"/>
                  </a:cubicBezTo>
                  <a:cubicBezTo>
                    <a:pt x="32" y="6"/>
                    <a:pt x="42" y="18"/>
                    <a:pt x="57" y="33"/>
                  </a:cubicBezTo>
                  <a:cubicBezTo>
                    <a:pt x="58" y="34"/>
                    <a:pt x="59" y="34"/>
                    <a:pt x="60" y="33"/>
                  </a:cubicBezTo>
                  <a:cubicBezTo>
                    <a:pt x="61" y="33"/>
                    <a:pt x="61" y="31"/>
                    <a:pt x="60" y="30"/>
                  </a:cubicBezTo>
                  <a:cubicBezTo>
                    <a:pt x="45" y="15"/>
                    <a:pt x="35" y="4"/>
                    <a:pt x="34" y="4"/>
                  </a:cubicBezTo>
                  <a:cubicBezTo>
                    <a:pt x="31" y="0"/>
                    <a:pt x="26" y="1"/>
                    <a:pt x="24" y="4"/>
                  </a:cubicBezTo>
                  <a:lnTo>
                    <a:pt x="4" y="24"/>
                  </a:lnTo>
                  <a:close/>
                </a:path>
              </a:pathLst>
            </a:cu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endParaRPr lang="id-ID" sz="2800" b="1"/>
            </a:p>
          </p:txBody>
        </p:sp>
        <p:sp>
          <p:nvSpPr>
            <p:cNvPr id="28" name="Freeform 310"/>
            <p:cNvSpPr>
              <a:spLocks/>
            </p:cNvSpPr>
            <p:nvPr/>
          </p:nvSpPr>
          <p:spPr bwMode="auto">
            <a:xfrm>
              <a:off x="931863" y="2805115"/>
              <a:ext cx="134938" cy="134938"/>
            </a:xfrm>
            <a:custGeom>
              <a:avLst/>
              <a:gdLst/>
              <a:ahLst/>
              <a:cxnLst>
                <a:cxn ang="0">
                  <a:pos x="19" y="28"/>
                </a:cxn>
                <a:cxn ang="0">
                  <a:pos x="17" y="28"/>
                </a:cxn>
                <a:cxn ang="0">
                  <a:pos x="10" y="34"/>
                </a:cxn>
                <a:cxn ang="0">
                  <a:pos x="4" y="28"/>
                </a:cxn>
                <a:cxn ang="0">
                  <a:pos x="1" y="28"/>
                </a:cxn>
                <a:cxn ang="0">
                  <a:pos x="1" y="31"/>
                </a:cxn>
                <a:cxn ang="0">
                  <a:pos x="27" y="57"/>
                </a:cxn>
                <a:cxn ang="0">
                  <a:pos x="32" y="59"/>
                </a:cxn>
                <a:cxn ang="0">
                  <a:pos x="32" y="59"/>
                </a:cxn>
                <a:cxn ang="0">
                  <a:pos x="37" y="57"/>
                </a:cxn>
                <a:cxn ang="0">
                  <a:pos x="57" y="36"/>
                </a:cxn>
                <a:cxn ang="0">
                  <a:pos x="58" y="27"/>
                </a:cxn>
                <a:cxn ang="0">
                  <a:pos x="31" y="0"/>
                </a:cxn>
                <a:cxn ang="0">
                  <a:pos x="28" y="0"/>
                </a:cxn>
                <a:cxn ang="0">
                  <a:pos x="28" y="3"/>
                </a:cxn>
                <a:cxn ang="0">
                  <a:pos x="55" y="30"/>
                </a:cxn>
                <a:cxn ang="0">
                  <a:pos x="55" y="34"/>
                </a:cxn>
                <a:cxn ang="0">
                  <a:pos x="35" y="54"/>
                </a:cxn>
                <a:cxn ang="0">
                  <a:pos x="32" y="55"/>
                </a:cxn>
                <a:cxn ang="0">
                  <a:pos x="32" y="55"/>
                </a:cxn>
                <a:cxn ang="0">
                  <a:pos x="29" y="54"/>
                </a:cxn>
                <a:cxn ang="0">
                  <a:pos x="25" y="49"/>
                </a:cxn>
                <a:cxn ang="0">
                  <a:pos x="39" y="34"/>
                </a:cxn>
                <a:cxn ang="0">
                  <a:pos x="39" y="32"/>
                </a:cxn>
                <a:cxn ang="0">
                  <a:pos x="37" y="32"/>
                </a:cxn>
                <a:cxn ang="0">
                  <a:pos x="22" y="46"/>
                </a:cxn>
                <a:cxn ang="0">
                  <a:pos x="13" y="37"/>
                </a:cxn>
                <a:cxn ang="0">
                  <a:pos x="19" y="30"/>
                </a:cxn>
                <a:cxn ang="0">
                  <a:pos x="19" y="28"/>
                </a:cxn>
              </a:cxnLst>
              <a:rect l="0" t="0" r="r" b="b"/>
              <a:pathLst>
                <a:path w="60" h="59">
                  <a:moveTo>
                    <a:pt x="19" y="28"/>
                  </a:moveTo>
                  <a:cubicBezTo>
                    <a:pt x="19" y="27"/>
                    <a:pt x="17" y="27"/>
                    <a:pt x="17" y="28"/>
                  </a:cubicBezTo>
                  <a:cubicBezTo>
                    <a:pt x="10" y="34"/>
                    <a:pt x="10" y="34"/>
                    <a:pt x="10" y="34"/>
                  </a:cubicBezTo>
                  <a:cubicBezTo>
                    <a:pt x="8" y="32"/>
                    <a:pt x="6" y="30"/>
                    <a:pt x="4" y="28"/>
                  </a:cubicBezTo>
                  <a:cubicBezTo>
                    <a:pt x="3" y="27"/>
                    <a:pt x="2" y="27"/>
                    <a:pt x="1" y="28"/>
                  </a:cubicBezTo>
                  <a:cubicBezTo>
                    <a:pt x="0" y="29"/>
                    <a:pt x="0" y="30"/>
                    <a:pt x="1" y="31"/>
                  </a:cubicBezTo>
                  <a:cubicBezTo>
                    <a:pt x="16" y="45"/>
                    <a:pt x="26" y="56"/>
                    <a:pt x="27" y="57"/>
                  </a:cubicBezTo>
                  <a:cubicBezTo>
                    <a:pt x="28" y="58"/>
                    <a:pt x="30" y="59"/>
                    <a:pt x="32" y="59"/>
                  </a:cubicBezTo>
                  <a:cubicBezTo>
                    <a:pt x="32" y="59"/>
                    <a:pt x="32" y="59"/>
                    <a:pt x="32" y="59"/>
                  </a:cubicBezTo>
                  <a:cubicBezTo>
                    <a:pt x="34" y="59"/>
                    <a:pt x="36" y="58"/>
                    <a:pt x="37" y="57"/>
                  </a:cubicBezTo>
                  <a:cubicBezTo>
                    <a:pt x="57" y="36"/>
                    <a:pt x="57" y="36"/>
                    <a:pt x="57" y="36"/>
                  </a:cubicBezTo>
                  <a:cubicBezTo>
                    <a:pt x="60" y="34"/>
                    <a:pt x="60" y="30"/>
                    <a:pt x="58" y="27"/>
                  </a:cubicBezTo>
                  <a:cubicBezTo>
                    <a:pt x="31" y="0"/>
                    <a:pt x="31" y="0"/>
                    <a:pt x="31" y="0"/>
                  </a:cubicBezTo>
                  <a:cubicBezTo>
                    <a:pt x="30" y="0"/>
                    <a:pt x="29" y="0"/>
                    <a:pt x="28" y="0"/>
                  </a:cubicBezTo>
                  <a:cubicBezTo>
                    <a:pt x="27" y="1"/>
                    <a:pt x="27" y="3"/>
                    <a:pt x="28" y="3"/>
                  </a:cubicBezTo>
                  <a:cubicBezTo>
                    <a:pt x="55" y="30"/>
                    <a:pt x="55" y="30"/>
                    <a:pt x="55" y="30"/>
                  </a:cubicBezTo>
                  <a:cubicBezTo>
                    <a:pt x="56" y="31"/>
                    <a:pt x="56" y="33"/>
                    <a:pt x="55" y="34"/>
                  </a:cubicBezTo>
                  <a:cubicBezTo>
                    <a:pt x="35" y="54"/>
                    <a:pt x="35" y="54"/>
                    <a:pt x="35" y="54"/>
                  </a:cubicBezTo>
                  <a:cubicBezTo>
                    <a:pt x="34" y="54"/>
                    <a:pt x="33" y="55"/>
                    <a:pt x="32" y="55"/>
                  </a:cubicBezTo>
                  <a:cubicBezTo>
                    <a:pt x="32" y="55"/>
                    <a:pt x="32" y="55"/>
                    <a:pt x="32" y="55"/>
                  </a:cubicBezTo>
                  <a:cubicBezTo>
                    <a:pt x="31" y="55"/>
                    <a:pt x="30" y="55"/>
                    <a:pt x="29" y="54"/>
                  </a:cubicBezTo>
                  <a:cubicBezTo>
                    <a:pt x="29" y="54"/>
                    <a:pt x="28" y="52"/>
                    <a:pt x="25" y="49"/>
                  </a:cubicBezTo>
                  <a:cubicBezTo>
                    <a:pt x="39" y="34"/>
                    <a:pt x="39" y="34"/>
                    <a:pt x="39" y="34"/>
                  </a:cubicBezTo>
                  <a:cubicBezTo>
                    <a:pt x="40" y="34"/>
                    <a:pt x="40" y="32"/>
                    <a:pt x="39" y="32"/>
                  </a:cubicBezTo>
                  <a:cubicBezTo>
                    <a:pt x="39" y="31"/>
                    <a:pt x="37" y="31"/>
                    <a:pt x="37" y="32"/>
                  </a:cubicBezTo>
                  <a:cubicBezTo>
                    <a:pt x="22" y="46"/>
                    <a:pt x="22" y="46"/>
                    <a:pt x="22" y="46"/>
                  </a:cubicBezTo>
                  <a:cubicBezTo>
                    <a:pt x="20" y="44"/>
                    <a:pt x="17" y="40"/>
                    <a:pt x="13" y="37"/>
                  </a:cubicBezTo>
                  <a:cubicBezTo>
                    <a:pt x="19" y="30"/>
                    <a:pt x="19" y="30"/>
                    <a:pt x="19" y="30"/>
                  </a:cubicBezTo>
                  <a:cubicBezTo>
                    <a:pt x="20" y="30"/>
                    <a:pt x="20" y="28"/>
                    <a:pt x="19" y="28"/>
                  </a:cubicBezTo>
                  <a:close/>
                </a:path>
              </a:pathLst>
            </a:cu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endParaRPr lang="id-ID" sz="2800" b="1"/>
            </a:p>
          </p:txBody>
        </p:sp>
        <p:sp>
          <p:nvSpPr>
            <p:cNvPr id="29" name="Freeform 311"/>
            <p:cNvSpPr>
              <a:spLocks noEditPoints="1"/>
            </p:cNvSpPr>
            <p:nvPr/>
          </p:nvSpPr>
          <p:spPr bwMode="auto">
            <a:xfrm>
              <a:off x="776288" y="2649549"/>
              <a:ext cx="290513" cy="290514"/>
            </a:xfrm>
            <a:custGeom>
              <a:avLst/>
              <a:gdLst/>
              <a:ahLst/>
              <a:cxnLst>
                <a:cxn ang="0">
                  <a:pos x="1" y="127"/>
                </a:cxn>
                <a:cxn ang="0">
                  <a:pos x="2" y="128"/>
                </a:cxn>
                <a:cxn ang="0">
                  <a:pos x="3" y="128"/>
                </a:cxn>
                <a:cxn ang="0">
                  <a:pos x="43" y="116"/>
                </a:cxn>
                <a:cxn ang="0">
                  <a:pos x="43" y="115"/>
                </a:cxn>
                <a:cxn ang="0">
                  <a:pos x="112" y="47"/>
                </a:cxn>
                <a:cxn ang="0">
                  <a:pos x="112" y="46"/>
                </a:cxn>
                <a:cxn ang="0">
                  <a:pos x="127" y="32"/>
                </a:cxn>
                <a:cxn ang="0">
                  <a:pos x="128" y="27"/>
                </a:cxn>
                <a:cxn ang="0">
                  <a:pos x="127" y="23"/>
                </a:cxn>
                <a:cxn ang="0">
                  <a:pos x="106" y="2"/>
                </a:cxn>
                <a:cxn ang="0">
                  <a:pos x="97" y="2"/>
                </a:cxn>
                <a:cxn ang="0">
                  <a:pos x="82" y="17"/>
                </a:cxn>
                <a:cxn ang="0">
                  <a:pos x="82" y="17"/>
                </a:cxn>
                <a:cxn ang="0">
                  <a:pos x="13" y="86"/>
                </a:cxn>
                <a:cxn ang="0">
                  <a:pos x="13" y="86"/>
                </a:cxn>
                <a:cxn ang="0">
                  <a:pos x="0" y="125"/>
                </a:cxn>
                <a:cxn ang="0">
                  <a:pos x="1" y="127"/>
                </a:cxn>
                <a:cxn ang="0">
                  <a:pos x="83" y="21"/>
                </a:cxn>
                <a:cxn ang="0">
                  <a:pos x="88" y="25"/>
                </a:cxn>
                <a:cxn ang="0">
                  <a:pos x="26" y="88"/>
                </a:cxn>
                <a:cxn ang="0">
                  <a:pos x="19" y="86"/>
                </a:cxn>
                <a:cxn ang="0">
                  <a:pos x="83" y="21"/>
                </a:cxn>
                <a:cxn ang="0">
                  <a:pos x="28" y="91"/>
                </a:cxn>
                <a:cxn ang="0">
                  <a:pos x="90" y="28"/>
                </a:cxn>
                <a:cxn ang="0">
                  <a:pos x="100" y="38"/>
                </a:cxn>
                <a:cxn ang="0">
                  <a:pos x="37" y="100"/>
                </a:cxn>
                <a:cxn ang="0">
                  <a:pos x="28" y="100"/>
                </a:cxn>
                <a:cxn ang="0">
                  <a:pos x="28" y="91"/>
                </a:cxn>
                <a:cxn ang="0">
                  <a:pos x="108" y="45"/>
                </a:cxn>
                <a:cxn ang="0">
                  <a:pos x="43" y="111"/>
                </a:cxn>
                <a:cxn ang="0">
                  <a:pos x="40" y="103"/>
                </a:cxn>
                <a:cxn ang="0">
                  <a:pos x="103" y="41"/>
                </a:cxn>
                <a:cxn ang="0">
                  <a:pos x="108" y="45"/>
                </a:cxn>
                <a:cxn ang="0">
                  <a:pos x="16" y="89"/>
                </a:cxn>
                <a:cxn ang="0">
                  <a:pos x="24" y="91"/>
                </a:cxn>
                <a:cxn ang="0">
                  <a:pos x="24" y="102"/>
                </a:cxn>
                <a:cxn ang="0">
                  <a:pos x="26" y="104"/>
                </a:cxn>
                <a:cxn ang="0">
                  <a:pos x="36" y="104"/>
                </a:cxn>
                <a:cxn ang="0">
                  <a:pos x="39" y="113"/>
                </a:cxn>
                <a:cxn ang="0">
                  <a:pos x="5" y="123"/>
                </a:cxn>
                <a:cxn ang="0">
                  <a:pos x="16" y="89"/>
                </a:cxn>
                <a:cxn ang="0">
                  <a:pos x="100" y="5"/>
                </a:cxn>
                <a:cxn ang="0">
                  <a:pos x="103" y="5"/>
                </a:cxn>
                <a:cxn ang="0">
                  <a:pos x="124" y="26"/>
                </a:cxn>
                <a:cxn ang="0">
                  <a:pos x="124" y="27"/>
                </a:cxn>
                <a:cxn ang="0">
                  <a:pos x="124" y="29"/>
                </a:cxn>
                <a:cxn ang="0">
                  <a:pos x="110" y="42"/>
                </a:cxn>
                <a:cxn ang="0">
                  <a:pos x="86" y="18"/>
                </a:cxn>
                <a:cxn ang="0">
                  <a:pos x="100" y="5"/>
                </a:cxn>
              </a:cxnLst>
              <a:rect l="0" t="0" r="r" b="b"/>
              <a:pathLst>
                <a:path w="128" h="128">
                  <a:moveTo>
                    <a:pt x="1" y="127"/>
                  </a:moveTo>
                  <a:cubicBezTo>
                    <a:pt x="1" y="128"/>
                    <a:pt x="1" y="128"/>
                    <a:pt x="2" y="128"/>
                  </a:cubicBezTo>
                  <a:cubicBezTo>
                    <a:pt x="2" y="128"/>
                    <a:pt x="2" y="128"/>
                    <a:pt x="3" y="128"/>
                  </a:cubicBezTo>
                  <a:cubicBezTo>
                    <a:pt x="43" y="116"/>
                    <a:pt x="43" y="116"/>
                    <a:pt x="43" y="116"/>
                  </a:cubicBezTo>
                  <a:cubicBezTo>
                    <a:pt x="43" y="116"/>
                    <a:pt x="43" y="116"/>
                    <a:pt x="43" y="115"/>
                  </a:cubicBezTo>
                  <a:cubicBezTo>
                    <a:pt x="112" y="47"/>
                    <a:pt x="112" y="47"/>
                    <a:pt x="112" y="47"/>
                  </a:cubicBezTo>
                  <a:cubicBezTo>
                    <a:pt x="112" y="46"/>
                    <a:pt x="112" y="46"/>
                    <a:pt x="112" y="46"/>
                  </a:cubicBezTo>
                  <a:cubicBezTo>
                    <a:pt x="127" y="32"/>
                    <a:pt x="127" y="32"/>
                    <a:pt x="127" y="32"/>
                  </a:cubicBezTo>
                  <a:cubicBezTo>
                    <a:pt x="128" y="30"/>
                    <a:pt x="128" y="29"/>
                    <a:pt x="128" y="27"/>
                  </a:cubicBezTo>
                  <a:cubicBezTo>
                    <a:pt x="128" y="26"/>
                    <a:pt x="128" y="24"/>
                    <a:pt x="127" y="23"/>
                  </a:cubicBezTo>
                  <a:cubicBezTo>
                    <a:pt x="106" y="2"/>
                    <a:pt x="106" y="2"/>
                    <a:pt x="106" y="2"/>
                  </a:cubicBezTo>
                  <a:cubicBezTo>
                    <a:pt x="103" y="0"/>
                    <a:pt x="99" y="0"/>
                    <a:pt x="97" y="2"/>
                  </a:cubicBezTo>
                  <a:cubicBezTo>
                    <a:pt x="82" y="17"/>
                    <a:pt x="82" y="17"/>
                    <a:pt x="82" y="17"/>
                  </a:cubicBezTo>
                  <a:cubicBezTo>
                    <a:pt x="82" y="17"/>
                    <a:pt x="82" y="17"/>
                    <a:pt x="82" y="17"/>
                  </a:cubicBezTo>
                  <a:cubicBezTo>
                    <a:pt x="13" y="86"/>
                    <a:pt x="13" y="86"/>
                    <a:pt x="13" y="86"/>
                  </a:cubicBezTo>
                  <a:cubicBezTo>
                    <a:pt x="13" y="86"/>
                    <a:pt x="13" y="86"/>
                    <a:pt x="13" y="86"/>
                  </a:cubicBezTo>
                  <a:cubicBezTo>
                    <a:pt x="0" y="125"/>
                    <a:pt x="0" y="125"/>
                    <a:pt x="0" y="125"/>
                  </a:cubicBezTo>
                  <a:cubicBezTo>
                    <a:pt x="0" y="126"/>
                    <a:pt x="0" y="127"/>
                    <a:pt x="1" y="127"/>
                  </a:cubicBezTo>
                  <a:close/>
                  <a:moveTo>
                    <a:pt x="83" y="21"/>
                  </a:moveTo>
                  <a:cubicBezTo>
                    <a:pt x="88" y="25"/>
                    <a:pt x="88" y="25"/>
                    <a:pt x="88" y="25"/>
                  </a:cubicBezTo>
                  <a:cubicBezTo>
                    <a:pt x="26" y="88"/>
                    <a:pt x="26" y="88"/>
                    <a:pt x="26" y="88"/>
                  </a:cubicBezTo>
                  <a:cubicBezTo>
                    <a:pt x="19" y="86"/>
                    <a:pt x="19" y="86"/>
                    <a:pt x="19" y="86"/>
                  </a:cubicBezTo>
                  <a:lnTo>
                    <a:pt x="83" y="21"/>
                  </a:lnTo>
                  <a:close/>
                  <a:moveTo>
                    <a:pt x="28" y="91"/>
                  </a:moveTo>
                  <a:cubicBezTo>
                    <a:pt x="90" y="28"/>
                    <a:pt x="90" y="28"/>
                    <a:pt x="90" y="28"/>
                  </a:cubicBezTo>
                  <a:cubicBezTo>
                    <a:pt x="100" y="38"/>
                    <a:pt x="100" y="38"/>
                    <a:pt x="100" y="38"/>
                  </a:cubicBezTo>
                  <a:cubicBezTo>
                    <a:pt x="37" y="100"/>
                    <a:pt x="37" y="100"/>
                    <a:pt x="37" y="100"/>
                  </a:cubicBezTo>
                  <a:cubicBezTo>
                    <a:pt x="28" y="100"/>
                    <a:pt x="28" y="100"/>
                    <a:pt x="28" y="100"/>
                  </a:cubicBezTo>
                  <a:lnTo>
                    <a:pt x="28" y="91"/>
                  </a:lnTo>
                  <a:close/>
                  <a:moveTo>
                    <a:pt x="108" y="45"/>
                  </a:moveTo>
                  <a:cubicBezTo>
                    <a:pt x="43" y="111"/>
                    <a:pt x="43" y="111"/>
                    <a:pt x="43" y="111"/>
                  </a:cubicBezTo>
                  <a:cubicBezTo>
                    <a:pt x="40" y="103"/>
                    <a:pt x="40" y="103"/>
                    <a:pt x="40" y="103"/>
                  </a:cubicBezTo>
                  <a:cubicBezTo>
                    <a:pt x="103" y="41"/>
                    <a:pt x="103" y="41"/>
                    <a:pt x="103" y="41"/>
                  </a:cubicBezTo>
                  <a:lnTo>
                    <a:pt x="108" y="45"/>
                  </a:lnTo>
                  <a:close/>
                  <a:moveTo>
                    <a:pt x="16" y="89"/>
                  </a:moveTo>
                  <a:cubicBezTo>
                    <a:pt x="24" y="91"/>
                    <a:pt x="24" y="91"/>
                    <a:pt x="24" y="91"/>
                  </a:cubicBezTo>
                  <a:cubicBezTo>
                    <a:pt x="24" y="102"/>
                    <a:pt x="24" y="102"/>
                    <a:pt x="24" y="102"/>
                  </a:cubicBezTo>
                  <a:cubicBezTo>
                    <a:pt x="24" y="103"/>
                    <a:pt x="25" y="104"/>
                    <a:pt x="26" y="104"/>
                  </a:cubicBezTo>
                  <a:cubicBezTo>
                    <a:pt x="36" y="104"/>
                    <a:pt x="36" y="104"/>
                    <a:pt x="36" y="104"/>
                  </a:cubicBezTo>
                  <a:cubicBezTo>
                    <a:pt x="39" y="113"/>
                    <a:pt x="39" y="113"/>
                    <a:pt x="39" y="113"/>
                  </a:cubicBezTo>
                  <a:cubicBezTo>
                    <a:pt x="5" y="123"/>
                    <a:pt x="5" y="123"/>
                    <a:pt x="5" y="123"/>
                  </a:cubicBezTo>
                  <a:lnTo>
                    <a:pt x="16" y="89"/>
                  </a:lnTo>
                  <a:close/>
                  <a:moveTo>
                    <a:pt x="100" y="5"/>
                  </a:moveTo>
                  <a:cubicBezTo>
                    <a:pt x="101" y="4"/>
                    <a:pt x="102" y="4"/>
                    <a:pt x="103" y="5"/>
                  </a:cubicBezTo>
                  <a:cubicBezTo>
                    <a:pt x="124" y="26"/>
                    <a:pt x="124" y="26"/>
                    <a:pt x="124" y="26"/>
                  </a:cubicBezTo>
                  <a:cubicBezTo>
                    <a:pt x="124" y="26"/>
                    <a:pt x="124" y="27"/>
                    <a:pt x="124" y="27"/>
                  </a:cubicBezTo>
                  <a:cubicBezTo>
                    <a:pt x="124" y="28"/>
                    <a:pt x="124" y="28"/>
                    <a:pt x="124" y="29"/>
                  </a:cubicBezTo>
                  <a:cubicBezTo>
                    <a:pt x="110" y="42"/>
                    <a:pt x="110" y="42"/>
                    <a:pt x="110" y="42"/>
                  </a:cubicBezTo>
                  <a:cubicBezTo>
                    <a:pt x="86" y="18"/>
                    <a:pt x="86" y="18"/>
                    <a:pt x="86" y="18"/>
                  </a:cubicBezTo>
                  <a:lnTo>
                    <a:pt x="100" y="5"/>
                  </a:lnTo>
                  <a:close/>
                </a:path>
              </a:pathLst>
            </a:cu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endParaRPr lang="id-ID" sz="2800" b="1"/>
            </a:p>
          </p:txBody>
        </p:sp>
      </p:grpSp>
      <p:cxnSp>
        <p:nvCxnSpPr>
          <p:cNvPr id="32" name="直接连接符 31"/>
          <p:cNvCxnSpPr>
            <a:cxnSpLocks/>
          </p:cNvCxnSpPr>
          <p:nvPr/>
        </p:nvCxnSpPr>
        <p:spPr>
          <a:xfrm flipH="1">
            <a:off x="2257294" y="6669360"/>
            <a:ext cx="8822524" cy="0"/>
          </a:xfrm>
          <a:prstGeom prst="line">
            <a:avLst/>
          </a:prstGeom>
          <a:ln>
            <a:solidFill>
              <a:srgbClr val="7030A0">
                <a:alpha val="23000"/>
              </a:srgbClr>
            </a:solidFill>
            <a:headEnd type="oval"/>
          </a:ln>
        </p:spPr>
        <p:style>
          <a:lnRef idx="1">
            <a:schemeClr val="accent1"/>
          </a:lnRef>
          <a:fillRef idx="0">
            <a:schemeClr val="accent1"/>
          </a:fillRef>
          <a:effectRef idx="0">
            <a:schemeClr val="accent1"/>
          </a:effectRef>
          <a:fontRef idx="minor">
            <a:schemeClr val="tx1"/>
          </a:fontRef>
        </p:style>
      </p:cxnSp>
      <p:sp>
        <p:nvSpPr>
          <p:cNvPr id="53" name="圆角矩形 52"/>
          <p:cNvSpPr/>
          <p:nvPr/>
        </p:nvSpPr>
        <p:spPr>
          <a:xfrm>
            <a:off x="1008505" y="1479056"/>
            <a:ext cx="1130268" cy="4824536"/>
          </a:xfrm>
          <a:prstGeom prst="roundRect">
            <a:avLst/>
          </a:prstGeom>
          <a:solidFill>
            <a:schemeClr val="tx2"/>
          </a:solidFill>
          <a:ln>
            <a:solidFill>
              <a:srgbClr val="FFFF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endParaRPr>
          </a:p>
        </p:txBody>
      </p:sp>
      <p:sp>
        <p:nvSpPr>
          <p:cNvPr id="37" name="Freeform 284"/>
          <p:cNvSpPr>
            <a:spLocks/>
          </p:cNvSpPr>
          <p:nvPr/>
        </p:nvSpPr>
        <p:spPr bwMode="auto">
          <a:xfrm>
            <a:off x="1360083" y="1623108"/>
            <a:ext cx="477514" cy="426723"/>
          </a:xfrm>
          <a:custGeom>
            <a:avLst/>
            <a:gdLst/>
            <a:ahLst/>
            <a:cxnLst>
              <a:cxn ang="0">
                <a:pos x="2" y="128"/>
              </a:cxn>
              <a:cxn ang="0">
                <a:pos x="4" y="127"/>
              </a:cxn>
              <a:cxn ang="0">
                <a:pos x="35" y="105"/>
              </a:cxn>
              <a:cxn ang="0">
                <a:pos x="41" y="103"/>
              </a:cxn>
              <a:cxn ang="0">
                <a:pos x="57" y="84"/>
              </a:cxn>
              <a:cxn ang="0">
                <a:pos x="57" y="83"/>
              </a:cxn>
              <a:cxn ang="0">
                <a:pos x="43" y="61"/>
              </a:cxn>
              <a:cxn ang="0">
                <a:pos x="42" y="60"/>
              </a:cxn>
              <a:cxn ang="0">
                <a:pos x="36" y="47"/>
              </a:cxn>
              <a:cxn ang="0">
                <a:pos x="38" y="42"/>
              </a:cxn>
              <a:cxn ang="0">
                <a:pos x="39" y="41"/>
              </a:cxn>
              <a:cxn ang="0">
                <a:pos x="72" y="4"/>
              </a:cxn>
              <a:cxn ang="0">
                <a:pos x="73" y="4"/>
              </a:cxn>
              <a:cxn ang="0">
                <a:pos x="106" y="41"/>
              </a:cxn>
              <a:cxn ang="0">
                <a:pos x="106" y="43"/>
              </a:cxn>
              <a:cxn ang="0">
                <a:pos x="108" y="47"/>
              </a:cxn>
              <a:cxn ang="0">
                <a:pos x="103" y="58"/>
              </a:cxn>
              <a:cxn ang="0">
                <a:pos x="103" y="59"/>
              </a:cxn>
              <a:cxn ang="0">
                <a:pos x="87" y="83"/>
              </a:cxn>
              <a:cxn ang="0">
                <a:pos x="87" y="85"/>
              </a:cxn>
              <a:cxn ang="0">
                <a:pos x="103" y="104"/>
              </a:cxn>
              <a:cxn ang="0">
                <a:pos x="109" y="106"/>
              </a:cxn>
              <a:cxn ang="0">
                <a:pos x="140" y="127"/>
              </a:cxn>
              <a:cxn ang="0">
                <a:pos x="141" y="128"/>
              </a:cxn>
              <a:cxn ang="0">
                <a:pos x="142" y="128"/>
              </a:cxn>
              <a:cxn ang="0">
                <a:pos x="143" y="125"/>
              </a:cxn>
              <a:cxn ang="0">
                <a:pos x="110" y="102"/>
              </a:cxn>
              <a:cxn ang="0">
                <a:pos x="104" y="100"/>
              </a:cxn>
              <a:cxn ang="0">
                <a:pos x="91" y="86"/>
              </a:cxn>
              <a:cxn ang="0">
                <a:pos x="107" y="60"/>
              </a:cxn>
              <a:cxn ang="0">
                <a:pos x="112" y="47"/>
              </a:cxn>
              <a:cxn ang="0">
                <a:pos x="110" y="40"/>
              </a:cxn>
              <a:cxn ang="0">
                <a:pos x="73" y="0"/>
              </a:cxn>
              <a:cxn ang="0">
                <a:pos x="72" y="0"/>
              </a:cxn>
              <a:cxn ang="0">
                <a:pos x="35" y="39"/>
              </a:cxn>
              <a:cxn ang="0">
                <a:pos x="32" y="47"/>
              </a:cxn>
              <a:cxn ang="0">
                <a:pos x="39" y="63"/>
              </a:cxn>
              <a:cxn ang="0">
                <a:pos x="53" y="85"/>
              </a:cxn>
              <a:cxn ang="0">
                <a:pos x="40" y="99"/>
              </a:cxn>
              <a:cxn ang="0">
                <a:pos x="34" y="101"/>
              </a:cxn>
              <a:cxn ang="0">
                <a:pos x="1" y="125"/>
              </a:cxn>
              <a:cxn ang="0">
                <a:pos x="2" y="128"/>
              </a:cxn>
            </a:cxnLst>
            <a:rect l="0" t="0" r="r" b="b"/>
            <a:pathLst>
              <a:path w="144" h="128">
                <a:moveTo>
                  <a:pt x="2" y="128"/>
                </a:moveTo>
                <a:cubicBezTo>
                  <a:pt x="3" y="128"/>
                  <a:pt x="4" y="128"/>
                  <a:pt x="4" y="127"/>
                </a:cubicBezTo>
                <a:cubicBezTo>
                  <a:pt x="9" y="111"/>
                  <a:pt x="25" y="107"/>
                  <a:pt x="35" y="105"/>
                </a:cubicBezTo>
                <a:cubicBezTo>
                  <a:pt x="38" y="104"/>
                  <a:pt x="40" y="104"/>
                  <a:pt x="41" y="103"/>
                </a:cubicBezTo>
                <a:cubicBezTo>
                  <a:pt x="52" y="98"/>
                  <a:pt x="56" y="90"/>
                  <a:pt x="57" y="84"/>
                </a:cubicBezTo>
                <a:cubicBezTo>
                  <a:pt x="57" y="84"/>
                  <a:pt x="57" y="83"/>
                  <a:pt x="57" y="83"/>
                </a:cubicBezTo>
                <a:cubicBezTo>
                  <a:pt x="51" y="77"/>
                  <a:pt x="46" y="70"/>
                  <a:pt x="43" y="61"/>
                </a:cubicBezTo>
                <a:cubicBezTo>
                  <a:pt x="42" y="61"/>
                  <a:pt x="42" y="60"/>
                  <a:pt x="42" y="60"/>
                </a:cubicBezTo>
                <a:cubicBezTo>
                  <a:pt x="38" y="56"/>
                  <a:pt x="36" y="51"/>
                  <a:pt x="36" y="47"/>
                </a:cubicBezTo>
                <a:cubicBezTo>
                  <a:pt x="36" y="45"/>
                  <a:pt x="36" y="43"/>
                  <a:pt x="38" y="42"/>
                </a:cubicBezTo>
                <a:cubicBezTo>
                  <a:pt x="39" y="42"/>
                  <a:pt x="39" y="41"/>
                  <a:pt x="39" y="41"/>
                </a:cubicBezTo>
                <a:cubicBezTo>
                  <a:pt x="40" y="20"/>
                  <a:pt x="55" y="4"/>
                  <a:pt x="72" y="4"/>
                </a:cubicBezTo>
                <a:cubicBezTo>
                  <a:pt x="73" y="4"/>
                  <a:pt x="73" y="4"/>
                  <a:pt x="73" y="4"/>
                </a:cubicBezTo>
                <a:cubicBezTo>
                  <a:pt x="91" y="4"/>
                  <a:pt x="105" y="21"/>
                  <a:pt x="106" y="41"/>
                </a:cubicBezTo>
                <a:cubicBezTo>
                  <a:pt x="106" y="42"/>
                  <a:pt x="106" y="42"/>
                  <a:pt x="106" y="43"/>
                </a:cubicBezTo>
                <a:cubicBezTo>
                  <a:pt x="108" y="44"/>
                  <a:pt x="108" y="45"/>
                  <a:pt x="108" y="47"/>
                </a:cubicBezTo>
                <a:cubicBezTo>
                  <a:pt x="108" y="50"/>
                  <a:pt x="107" y="54"/>
                  <a:pt x="103" y="58"/>
                </a:cubicBezTo>
                <a:cubicBezTo>
                  <a:pt x="103" y="58"/>
                  <a:pt x="103" y="59"/>
                  <a:pt x="103" y="59"/>
                </a:cubicBezTo>
                <a:cubicBezTo>
                  <a:pt x="100" y="69"/>
                  <a:pt x="94" y="78"/>
                  <a:pt x="87" y="83"/>
                </a:cubicBezTo>
                <a:cubicBezTo>
                  <a:pt x="87" y="84"/>
                  <a:pt x="87" y="85"/>
                  <a:pt x="87" y="85"/>
                </a:cubicBezTo>
                <a:cubicBezTo>
                  <a:pt x="88" y="91"/>
                  <a:pt x="92" y="99"/>
                  <a:pt x="103" y="104"/>
                </a:cubicBezTo>
                <a:cubicBezTo>
                  <a:pt x="104" y="105"/>
                  <a:pt x="106" y="105"/>
                  <a:pt x="109" y="106"/>
                </a:cubicBezTo>
                <a:cubicBezTo>
                  <a:pt x="119" y="108"/>
                  <a:pt x="135" y="111"/>
                  <a:pt x="140" y="127"/>
                </a:cubicBezTo>
                <a:cubicBezTo>
                  <a:pt x="140" y="127"/>
                  <a:pt x="141" y="128"/>
                  <a:pt x="141" y="128"/>
                </a:cubicBezTo>
                <a:cubicBezTo>
                  <a:pt x="142" y="128"/>
                  <a:pt x="142" y="128"/>
                  <a:pt x="142" y="128"/>
                </a:cubicBezTo>
                <a:cubicBezTo>
                  <a:pt x="143" y="128"/>
                  <a:pt x="144" y="127"/>
                  <a:pt x="143" y="125"/>
                </a:cubicBezTo>
                <a:cubicBezTo>
                  <a:pt x="139" y="108"/>
                  <a:pt x="120" y="104"/>
                  <a:pt x="110" y="102"/>
                </a:cubicBezTo>
                <a:cubicBezTo>
                  <a:pt x="108" y="101"/>
                  <a:pt x="105" y="101"/>
                  <a:pt x="104" y="100"/>
                </a:cubicBezTo>
                <a:cubicBezTo>
                  <a:pt x="97" y="97"/>
                  <a:pt x="92" y="92"/>
                  <a:pt x="91" y="86"/>
                </a:cubicBezTo>
                <a:cubicBezTo>
                  <a:pt x="98" y="80"/>
                  <a:pt x="104" y="71"/>
                  <a:pt x="107" y="60"/>
                </a:cubicBezTo>
                <a:cubicBezTo>
                  <a:pt x="110" y="56"/>
                  <a:pt x="112" y="51"/>
                  <a:pt x="112" y="47"/>
                </a:cubicBezTo>
                <a:cubicBezTo>
                  <a:pt x="112" y="44"/>
                  <a:pt x="111" y="42"/>
                  <a:pt x="110" y="40"/>
                </a:cubicBezTo>
                <a:cubicBezTo>
                  <a:pt x="109" y="18"/>
                  <a:pt x="93" y="0"/>
                  <a:pt x="73" y="0"/>
                </a:cubicBezTo>
                <a:cubicBezTo>
                  <a:pt x="72" y="0"/>
                  <a:pt x="72" y="0"/>
                  <a:pt x="72" y="0"/>
                </a:cubicBezTo>
                <a:cubicBezTo>
                  <a:pt x="53" y="0"/>
                  <a:pt x="37" y="17"/>
                  <a:pt x="35" y="39"/>
                </a:cubicBezTo>
                <a:cubicBezTo>
                  <a:pt x="33" y="41"/>
                  <a:pt x="32" y="44"/>
                  <a:pt x="32" y="47"/>
                </a:cubicBezTo>
                <a:cubicBezTo>
                  <a:pt x="32" y="52"/>
                  <a:pt x="34" y="57"/>
                  <a:pt x="39" y="63"/>
                </a:cubicBezTo>
                <a:cubicBezTo>
                  <a:pt x="42" y="72"/>
                  <a:pt x="47" y="79"/>
                  <a:pt x="53" y="85"/>
                </a:cubicBezTo>
                <a:cubicBezTo>
                  <a:pt x="52" y="91"/>
                  <a:pt x="47" y="96"/>
                  <a:pt x="40" y="99"/>
                </a:cubicBezTo>
                <a:cubicBezTo>
                  <a:pt x="39" y="100"/>
                  <a:pt x="37" y="100"/>
                  <a:pt x="34" y="101"/>
                </a:cubicBezTo>
                <a:cubicBezTo>
                  <a:pt x="24" y="103"/>
                  <a:pt x="5" y="108"/>
                  <a:pt x="1" y="125"/>
                </a:cubicBezTo>
                <a:cubicBezTo>
                  <a:pt x="0" y="127"/>
                  <a:pt x="1" y="128"/>
                  <a:pt x="2" y="128"/>
                </a:cubicBezTo>
                <a:close/>
              </a:path>
            </a:pathLst>
          </a:custGeom>
          <a:solidFill>
            <a:schemeClr val="accent1"/>
          </a:solid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id-ID" sz="2800" b="1">
              <a:solidFill>
                <a:schemeClr val="tx2"/>
              </a:solidFill>
            </a:endParaRPr>
          </a:p>
        </p:txBody>
      </p:sp>
      <p:grpSp>
        <p:nvGrpSpPr>
          <p:cNvPr id="38" name="Group 400"/>
          <p:cNvGrpSpPr/>
          <p:nvPr/>
        </p:nvGrpSpPr>
        <p:grpSpPr>
          <a:xfrm>
            <a:off x="1441493" y="2354205"/>
            <a:ext cx="437914" cy="426723"/>
            <a:chOff x="4189414" y="285750"/>
            <a:chExt cx="298450" cy="290513"/>
          </a:xfrm>
          <a:solidFill>
            <a:schemeClr val="tx2"/>
          </a:solidFill>
        </p:grpSpPr>
        <p:sp>
          <p:nvSpPr>
            <p:cNvPr id="39" name="Freeform 129"/>
            <p:cNvSpPr>
              <a:spLocks noEditPoints="1"/>
            </p:cNvSpPr>
            <p:nvPr/>
          </p:nvSpPr>
          <p:spPr bwMode="auto">
            <a:xfrm>
              <a:off x="4189414" y="285750"/>
              <a:ext cx="298450" cy="290513"/>
            </a:xfrm>
            <a:custGeom>
              <a:avLst/>
              <a:gdLst/>
              <a:ahLst/>
              <a:cxnLst>
                <a:cxn ang="0">
                  <a:pos x="90" y="128"/>
                </a:cxn>
                <a:cxn ang="0">
                  <a:pos x="96" y="92"/>
                </a:cxn>
                <a:cxn ang="0">
                  <a:pos x="97" y="91"/>
                </a:cxn>
                <a:cxn ang="0">
                  <a:pos x="130" y="124"/>
                </a:cxn>
                <a:cxn ang="0">
                  <a:pos x="131" y="121"/>
                </a:cxn>
                <a:cxn ang="0">
                  <a:pos x="108" y="70"/>
                </a:cxn>
                <a:cxn ang="0">
                  <a:pos x="96" y="48"/>
                </a:cxn>
                <a:cxn ang="0">
                  <a:pos x="96" y="38"/>
                </a:cxn>
                <a:cxn ang="0">
                  <a:pos x="96" y="37"/>
                </a:cxn>
                <a:cxn ang="0">
                  <a:pos x="63" y="1"/>
                </a:cxn>
                <a:cxn ang="0">
                  <a:pos x="63" y="0"/>
                </a:cxn>
                <a:cxn ang="0">
                  <a:pos x="62" y="0"/>
                </a:cxn>
                <a:cxn ang="0">
                  <a:pos x="0" y="6"/>
                </a:cxn>
                <a:cxn ang="0">
                  <a:pos x="6" y="128"/>
                </a:cxn>
                <a:cxn ang="0">
                  <a:pos x="82" y="92"/>
                </a:cxn>
                <a:cxn ang="0">
                  <a:pos x="82" y="48"/>
                </a:cxn>
                <a:cxn ang="0">
                  <a:pos x="64" y="7"/>
                </a:cxn>
                <a:cxn ang="0">
                  <a:pos x="66" y="36"/>
                </a:cxn>
                <a:cxn ang="0">
                  <a:pos x="64" y="7"/>
                </a:cxn>
                <a:cxn ang="0">
                  <a:pos x="6" y="4"/>
                </a:cxn>
                <a:cxn ang="0">
                  <a:pos x="60" y="33"/>
                </a:cxn>
                <a:cxn ang="0">
                  <a:pos x="92" y="40"/>
                </a:cxn>
                <a:cxn ang="0">
                  <a:pos x="82" y="44"/>
                </a:cxn>
                <a:cxn ang="0">
                  <a:pos x="22" y="52"/>
                </a:cxn>
                <a:cxn ang="0">
                  <a:pos x="22" y="56"/>
                </a:cxn>
                <a:cxn ang="0">
                  <a:pos x="56" y="68"/>
                </a:cxn>
                <a:cxn ang="0">
                  <a:pos x="20" y="70"/>
                </a:cxn>
                <a:cxn ang="0">
                  <a:pos x="56" y="72"/>
                </a:cxn>
                <a:cxn ang="0">
                  <a:pos x="22" y="84"/>
                </a:cxn>
                <a:cxn ang="0">
                  <a:pos x="22" y="88"/>
                </a:cxn>
                <a:cxn ang="0">
                  <a:pos x="63" y="88"/>
                </a:cxn>
                <a:cxn ang="0">
                  <a:pos x="92" y="94"/>
                </a:cxn>
                <a:cxn ang="0">
                  <a:pos x="90" y="124"/>
                </a:cxn>
                <a:cxn ang="0">
                  <a:pos x="4" y="122"/>
                </a:cxn>
              </a:cxnLst>
              <a:rect l="0" t="0" r="r" b="b"/>
              <a:pathLst>
                <a:path w="132" h="128">
                  <a:moveTo>
                    <a:pt x="6" y="128"/>
                  </a:moveTo>
                  <a:cubicBezTo>
                    <a:pt x="90" y="128"/>
                    <a:pt x="90" y="128"/>
                    <a:pt x="90" y="128"/>
                  </a:cubicBezTo>
                  <a:cubicBezTo>
                    <a:pt x="93" y="128"/>
                    <a:pt x="96" y="125"/>
                    <a:pt x="96" y="122"/>
                  </a:cubicBezTo>
                  <a:cubicBezTo>
                    <a:pt x="96" y="92"/>
                    <a:pt x="96" y="92"/>
                    <a:pt x="96" y="92"/>
                  </a:cubicBezTo>
                  <a:cubicBezTo>
                    <a:pt x="96" y="92"/>
                    <a:pt x="96" y="92"/>
                    <a:pt x="96" y="92"/>
                  </a:cubicBezTo>
                  <a:cubicBezTo>
                    <a:pt x="96" y="92"/>
                    <a:pt x="96" y="92"/>
                    <a:pt x="97" y="91"/>
                  </a:cubicBezTo>
                  <a:cubicBezTo>
                    <a:pt x="129" y="123"/>
                    <a:pt x="129" y="123"/>
                    <a:pt x="129" y="123"/>
                  </a:cubicBezTo>
                  <a:cubicBezTo>
                    <a:pt x="129" y="124"/>
                    <a:pt x="129" y="124"/>
                    <a:pt x="130" y="124"/>
                  </a:cubicBezTo>
                  <a:cubicBezTo>
                    <a:pt x="131" y="124"/>
                    <a:pt x="131" y="124"/>
                    <a:pt x="131" y="123"/>
                  </a:cubicBezTo>
                  <a:cubicBezTo>
                    <a:pt x="132" y="123"/>
                    <a:pt x="132" y="121"/>
                    <a:pt x="131" y="121"/>
                  </a:cubicBezTo>
                  <a:cubicBezTo>
                    <a:pt x="100" y="89"/>
                    <a:pt x="100" y="89"/>
                    <a:pt x="100" y="89"/>
                  </a:cubicBezTo>
                  <a:cubicBezTo>
                    <a:pt x="105" y="84"/>
                    <a:pt x="108" y="77"/>
                    <a:pt x="108" y="70"/>
                  </a:cubicBezTo>
                  <a:cubicBezTo>
                    <a:pt x="108" y="61"/>
                    <a:pt x="103" y="53"/>
                    <a:pt x="96" y="48"/>
                  </a:cubicBezTo>
                  <a:cubicBezTo>
                    <a:pt x="96" y="48"/>
                    <a:pt x="96" y="48"/>
                    <a:pt x="96" y="48"/>
                  </a:cubicBezTo>
                  <a:cubicBezTo>
                    <a:pt x="96" y="38"/>
                    <a:pt x="96" y="38"/>
                    <a:pt x="96" y="38"/>
                  </a:cubicBezTo>
                  <a:cubicBezTo>
                    <a:pt x="96" y="38"/>
                    <a:pt x="96" y="38"/>
                    <a:pt x="96" y="38"/>
                  </a:cubicBezTo>
                  <a:cubicBezTo>
                    <a:pt x="96" y="38"/>
                    <a:pt x="96" y="38"/>
                    <a:pt x="96" y="38"/>
                  </a:cubicBezTo>
                  <a:cubicBezTo>
                    <a:pt x="96" y="37"/>
                    <a:pt x="96" y="37"/>
                    <a:pt x="96" y="37"/>
                  </a:cubicBezTo>
                  <a:cubicBezTo>
                    <a:pt x="96" y="37"/>
                    <a:pt x="96" y="37"/>
                    <a:pt x="95" y="37"/>
                  </a:cubicBezTo>
                  <a:cubicBezTo>
                    <a:pt x="63" y="1"/>
                    <a:pt x="63" y="1"/>
                    <a:pt x="63" y="1"/>
                  </a:cubicBezTo>
                  <a:cubicBezTo>
                    <a:pt x="63" y="1"/>
                    <a:pt x="63" y="1"/>
                    <a:pt x="63" y="1"/>
                  </a:cubicBezTo>
                  <a:cubicBezTo>
                    <a:pt x="63" y="0"/>
                    <a:pt x="63" y="0"/>
                    <a:pt x="63" y="0"/>
                  </a:cubicBezTo>
                  <a:cubicBezTo>
                    <a:pt x="62" y="0"/>
                    <a:pt x="62" y="0"/>
                    <a:pt x="62" y="0"/>
                  </a:cubicBezTo>
                  <a:cubicBezTo>
                    <a:pt x="62" y="0"/>
                    <a:pt x="62" y="0"/>
                    <a:pt x="62" y="0"/>
                  </a:cubicBezTo>
                  <a:cubicBezTo>
                    <a:pt x="6" y="0"/>
                    <a:pt x="6" y="0"/>
                    <a:pt x="6" y="0"/>
                  </a:cubicBezTo>
                  <a:cubicBezTo>
                    <a:pt x="3" y="0"/>
                    <a:pt x="0" y="3"/>
                    <a:pt x="0" y="6"/>
                  </a:cubicBezTo>
                  <a:cubicBezTo>
                    <a:pt x="0" y="122"/>
                    <a:pt x="0" y="122"/>
                    <a:pt x="0" y="122"/>
                  </a:cubicBezTo>
                  <a:cubicBezTo>
                    <a:pt x="0" y="125"/>
                    <a:pt x="3" y="128"/>
                    <a:pt x="6" y="128"/>
                  </a:cubicBezTo>
                  <a:close/>
                  <a:moveTo>
                    <a:pt x="104" y="70"/>
                  </a:moveTo>
                  <a:cubicBezTo>
                    <a:pt x="104" y="82"/>
                    <a:pt x="94" y="92"/>
                    <a:pt x="82" y="92"/>
                  </a:cubicBezTo>
                  <a:cubicBezTo>
                    <a:pt x="70" y="92"/>
                    <a:pt x="60" y="82"/>
                    <a:pt x="60" y="70"/>
                  </a:cubicBezTo>
                  <a:cubicBezTo>
                    <a:pt x="60" y="58"/>
                    <a:pt x="70" y="48"/>
                    <a:pt x="82" y="48"/>
                  </a:cubicBezTo>
                  <a:cubicBezTo>
                    <a:pt x="94" y="48"/>
                    <a:pt x="104" y="58"/>
                    <a:pt x="104" y="70"/>
                  </a:cubicBezTo>
                  <a:close/>
                  <a:moveTo>
                    <a:pt x="64" y="7"/>
                  </a:moveTo>
                  <a:cubicBezTo>
                    <a:pt x="90" y="36"/>
                    <a:pt x="90" y="36"/>
                    <a:pt x="90" y="36"/>
                  </a:cubicBezTo>
                  <a:cubicBezTo>
                    <a:pt x="66" y="36"/>
                    <a:pt x="66" y="36"/>
                    <a:pt x="66" y="36"/>
                  </a:cubicBezTo>
                  <a:cubicBezTo>
                    <a:pt x="65" y="36"/>
                    <a:pt x="64" y="34"/>
                    <a:pt x="64" y="33"/>
                  </a:cubicBezTo>
                  <a:lnTo>
                    <a:pt x="64" y="7"/>
                  </a:lnTo>
                  <a:close/>
                  <a:moveTo>
                    <a:pt x="4" y="6"/>
                  </a:moveTo>
                  <a:cubicBezTo>
                    <a:pt x="4" y="5"/>
                    <a:pt x="5" y="4"/>
                    <a:pt x="6" y="4"/>
                  </a:cubicBezTo>
                  <a:cubicBezTo>
                    <a:pt x="60" y="4"/>
                    <a:pt x="60" y="4"/>
                    <a:pt x="60" y="4"/>
                  </a:cubicBezTo>
                  <a:cubicBezTo>
                    <a:pt x="60" y="33"/>
                    <a:pt x="60" y="33"/>
                    <a:pt x="60" y="33"/>
                  </a:cubicBezTo>
                  <a:cubicBezTo>
                    <a:pt x="60" y="36"/>
                    <a:pt x="63" y="40"/>
                    <a:pt x="66" y="40"/>
                  </a:cubicBezTo>
                  <a:cubicBezTo>
                    <a:pt x="92" y="40"/>
                    <a:pt x="92" y="40"/>
                    <a:pt x="92" y="40"/>
                  </a:cubicBezTo>
                  <a:cubicBezTo>
                    <a:pt x="92" y="46"/>
                    <a:pt x="92" y="46"/>
                    <a:pt x="92" y="46"/>
                  </a:cubicBezTo>
                  <a:cubicBezTo>
                    <a:pt x="89" y="45"/>
                    <a:pt x="86" y="44"/>
                    <a:pt x="82" y="44"/>
                  </a:cubicBezTo>
                  <a:cubicBezTo>
                    <a:pt x="75" y="44"/>
                    <a:pt x="68" y="47"/>
                    <a:pt x="63" y="52"/>
                  </a:cubicBezTo>
                  <a:cubicBezTo>
                    <a:pt x="22" y="52"/>
                    <a:pt x="22" y="52"/>
                    <a:pt x="22" y="52"/>
                  </a:cubicBezTo>
                  <a:cubicBezTo>
                    <a:pt x="21" y="52"/>
                    <a:pt x="20" y="53"/>
                    <a:pt x="20" y="54"/>
                  </a:cubicBezTo>
                  <a:cubicBezTo>
                    <a:pt x="20" y="55"/>
                    <a:pt x="21" y="56"/>
                    <a:pt x="22" y="56"/>
                  </a:cubicBezTo>
                  <a:cubicBezTo>
                    <a:pt x="60" y="56"/>
                    <a:pt x="60" y="56"/>
                    <a:pt x="60" y="56"/>
                  </a:cubicBezTo>
                  <a:cubicBezTo>
                    <a:pt x="58" y="60"/>
                    <a:pt x="56" y="64"/>
                    <a:pt x="56" y="68"/>
                  </a:cubicBezTo>
                  <a:cubicBezTo>
                    <a:pt x="22" y="68"/>
                    <a:pt x="22" y="68"/>
                    <a:pt x="22" y="68"/>
                  </a:cubicBezTo>
                  <a:cubicBezTo>
                    <a:pt x="21" y="68"/>
                    <a:pt x="20" y="69"/>
                    <a:pt x="20" y="70"/>
                  </a:cubicBezTo>
                  <a:cubicBezTo>
                    <a:pt x="20" y="71"/>
                    <a:pt x="21" y="72"/>
                    <a:pt x="22" y="72"/>
                  </a:cubicBezTo>
                  <a:cubicBezTo>
                    <a:pt x="56" y="72"/>
                    <a:pt x="56" y="72"/>
                    <a:pt x="56" y="72"/>
                  </a:cubicBezTo>
                  <a:cubicBezTo>
                    <a:pt x="56" y="76"/>
                    <a:pt x="58" y="80"/>
                    <a:pt x="60" y="84"/>
                  </a:cubicBezTo>
                  <a:cubicBezTo>
                    <a:pt x="22" y="84"/>
                    <a:pt x="22" y="84"/>
                    <a:pt x="22" y="84"/>
                  </a:cubicBezTo>
                  <a:cubicBezTo>
                    <a:pt x="21" y="84"/>
                    <a:pt x="20" y="85"/>
                    <a:pt x="20" y="86"/>
                  </a:cubicBezTo>
                  <a:cubicBezTo>
                    <a:pt x="20" y="87"/>
                    <a:pt x="21" y="88"/>
                    <a:pt x="22" y="88"/>
                  </a:cubicBezTo>
                  <a:cubicBezTo>
                    <a:pt x="63" y="88"/>
                    <a:pt x="63" y="88"/>
                    <a:pt x="63" y="88"/>
                  </a:cubicBezTo>
                  <a:cubicBezTo>
                    <a:pt x="63" y="88"/>
                    <a:pt x="63" y="88"/>
                    <a:pt x="63" y="88"/>
                  </a:cubicBezTo>
                  <a:cubicBezTo>
                    <a:pt x="68" y="93"/>
                    <a:pt x="75" y="96"/>
                    <a:pt x="82" y="96"/>
                  </a:cubicBezTo>
                  <a:cubicBezTo>
                    <a:pt x="86" y="96"/>
                    <a:pt x="89" y="95"/>
                    <a:pt x="92" y="94"/>
                  </a:cubicBezTo>
                  <a:cubicBezTo>
                    <a:pt x="92" y="122"/>
                    <a:pt x="92" y="122"/>
                    <a:pt x="92" y="122"/>
                  </a:cubicBezTo>
                  <a:cubicBezTo>
                    <a:pt x="92" y="123"/>
                    <a:pt x="91" y="124"/>
                    <a:pt x="90" y="124"/>
                  </a:cubicBezTo>
                  <a:cubicBezTo>
                    <a:pt x="6" y="124"/>
                    <a:pt x="6" y="124"/>
                    <a:pt x="6" y="124"/>
                  </a:cubicBezTo>
                  <a:cubicBezTo>
                    <a:pt x="5" y="124"/>
                    <a:pt x="4" y="123"/>
                    <a:pt x="4" y="122"/>
                  </a:cubicBezTo>
                  <a:lnTo>
                    <a:pt x="4" y="6"/>
                  </a:ln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id-ID" sz="2800" b="1">
                <a:solidFill>
                  <a:schemeClr val="tx2"/>
                </a:solidFill>
              </a:endParaRPr>
            </a:p>
          </p:txBody>
        </p:sp>
        <p:sp>
          <p:nvSpPr>
            <p:cNvPr id="40" name="Freeform 130"/>
            <p:cNvSpPr>
              <a:spLocks/>
            </p:cNvSpPr>
            <p:nvPr/>
          </p:nvSpPr>
          <p:spPr bwMode="auto">
            <a:xfrm>
              <a:off x="4233864" y="368300"/>
              <a:ext cx="63500" cy="7938"/>
            </a:xfrm>
            <a:custGeom>
              <a:avLst/>
              <a:gdLst/>
              <a:ahLst/>
              <a:cxnLst>
                <a:cxn ang="0">
                  <a:pos x="2" y="4"/>
                </a:cxn>
                <a:cxn ang="0">
                  <a:pos x="26" y="4"/>
                </a:cxn>
                <a:cxn ang="0">
                  <a:pos x="28" y="2"/>
                </a:cxn>
                <a:cxn ang="0">
                  <a:pos x="26" y="0"/>
                </a:cxn>
                <a:cxn ang="0">
                  <a:pos x="2" y="0"/>
                </a:cxn>
                <a:cxn ang="0">
                  <a:pos x="0" y="2"/>
                </a:cxn>
                <a:cxn ang="0">
                  <a:pos x="2" y="4"/>
                </a:cxn>
              </a:cxnLst>
              <a:rect l="0" t="0" r="r" b="b"/>
              <a:pathLst>
                <a:path w="28" h="4">
                  <a:moveTo>
                    <a:pt x="2" y="4"/>
                  </a:moveTo>
                  <a:cubicBezTo>
                    <a:pt x="26" y="4"/>
                    <a:pt x="26" y="4"/>
                    <a:pt x="26" y="4"/>
                  </a:cubicBezTo>
                  <a:cubicBezTo>
                    <a:pt x="27" y="4"/>
                    <a:pt x="28" y="3"/>
                    <a:pt x="28" y="2"/>
                  </a:cubicBezTo>
                  <a:cubicBezTo>
                    <a:pt x="28" y="1"/>
                    <a:pt x="27" y="0"/>
                    <a:pt x="26" y="0"/>
                  </a:cubicBezTo>
                  <a:cubicBezTo>
                    <a:pt x="2" y="0"/>
                    <a:pt x="2" y="0"/>
                    <a:pt x="2" y="0"/>
                  </a:cubicBezTo>
                  <a:cubicBezTo>
                    <a:pt x="1" y="0"/>
                    <a:pt x="0" y="1"/>
                    <a:pt x="0" y="2"/>
                  </a:cubicBezTo>
                  <a:cubicBezTo>
                    <a:pt x="0" y="3"/>
                    <a:pt x="1" y="4"/>
                    <a:pt x="2" y="4"/>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id-ID" sz="2800" b="1">
                <a:solidFill>
                  <a:schemeClr val="tx2"/>
                </a:solidFill>
              </a:endParaRPr>
            </a:p>
          </p:txBody>
        </p:sp>
        <p:sp>
          <p:nvSpPr>
            <p:cNvPr id="41" name="Freeform 131"/>
            <p:cNvSpPr>
              <a:spLocks/>
            </p:cNvSpPr>
            <p:nvPr/>
          </p:nvSpPr>
          <p:spPr bwMode="auto">
            <a:xfrm>
              <a:off x="4233864" y="512763"/>
              <a:ext cx="127000" cy="9525"/>
            </a:xfrm>
            <a:custGeom>
              <a:avLst/>
              <a:gdLst/>
              <a:ahLst/>
              <a:cxnLst>
                <a:cxn ang="0">
                  <a:pos x="2" y="4"/>
                </a:cxn>
                <a:cxn ang="0">
                  <a:pos x="54" y="4"/>
                </a:cxn>
                <a:cxn ang="0">
                  <a:pos x="56" y="2"/>
                </a:cxn>
                <a:cxn ang="0">
                  <a:pos x="54" y="0"/>
                </a:cxn>
                <a:cxn ang="0">
                  <a:pos x="2" y="0"/>
                </a:cxn>
                <a:cxn ang="0">
                  <a:pos x="0" y="2"/>
                </a:cxn>
                <a:cxn ang="0">
                  <a:pos x="2" y="4"/>
                </a:cxn>
              </a:cxnLst>
              <a:rect l="0" t="0" r="r" b="b"/>
              <a:pathLst>
                <a:path w="56" h="4">
                  <a:moveTo>
                    <a:pt x="2" y="4"/>
                  </a:moveTo>
                  <a:cubicBezTo>
                    <a:pt x="54" y="4"/>
                    <a:pt x="54" y="4"/>
                    <a:pt x="54" y="4"/>
                  </a:cubicBezTo>
                  <a:cubicBezTo>
                    <a:pt x="55" y="4"/>
                    <a:pt x="56" y="3"/>
                    <a:pt x="56" y="2"/>
                  </a:cubicBezTo>
                  <a:cubicBezTo>
                    <a:pt x="56" y="1"/>
                    <a:pt x="55" y="0"/>
                    <a:pt x="54" y="0"/>
                  </a:cubicBezTo>
                  <a:cubicBezTo>
                    <a:pt x="2" y="0"/>
                    <a:pt x="2" y="0"/>
                    <a:pt x="2" y="0"/>
                  </a:cubicBezTo>
                  <a:cubicBezTo>
                    <a:pt x="1" y="0"/>
                    <a:pt x="0" y="1"/>
                    <a:pt x="0" y="2"/>
                  </a:cubicBezTo>
                  <a:cubicBezTo>
                    <a:pt x="0" y="3"/>
                    <a:pt x="1" y="4"/>
                    <a:pt x="2" y="4"/>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id-ID" sz="2800" b="1">
                <a:solidFill>
                  <a:schemeClr val="tx2"/>
                </a:solidFill>
              </a:endParaRPr>
            </a:p>
          </p:txBody>
        </p:sp>
      </p:grpSp>
      <p:sp>
        <p:nvSpPr>
          <p:cNvPr id="42" name="Freeform 328"/>
          <p:cNvSpPr>
            <a:spLocks noEditPoints="1"/>
          </p:cNvSpPr>
          <p:nvPr/>
        </p:nvSpPr>
        <p:spPr bwMode="auto">
          <a:xfrm>
            <a:off x="1385706" y="5123989"/>
            <a:ext cx="426268" cy="431386"/>
          </a:xfrm>
          <a:custGeom>
            <a:avLst/>
            <a:gdLst/>
            <a:ahLst/>
            <a:cxnLst>
              <a:cxn ang="0">
                <a:pos x="0" y="127"/>
              </a:cxn>
              <a:cxn ang="0">
                <a:pos x="2" y="129"/>
              </a:cxn>
              <a:cxn ang="0">
                <a:pos x="126" y="129"/>
              </a:cxn>
              <a:cxn ang="0">
                <a:pos x="127" y="129"/>
              </a:cxn>
              <a:cxn ang="0">
                <a:pos x="128" y="128"/>
              </a:cxn>
              <a:cxn ang="0">
                <a:pos x="128" y="128"/>
              </a:cxn>
              <a:cxn ang="0">
                <a:pos x="128" y="128"/>
              </a:cxn>
              <a:cxn ang="0">
                <a:pos x="128" y="127"/>
              </a:cxn>
              <a:cxn ang="0">
                <a:pos x="128" y="127"/>
              </a:cxn>
              <a:cxn ang="0">
                <a:pos x="128" y="127"/>
              </a:cxn>
              <a:cxn ang="0">
                <a:pos x="128" y="126"/>
              </a:cxn>
              <a:cxn ang="0">
                <a:pos x="128" y="126"/>
              </a:cxn>
              <a:cxn ang="0">
                <a:pos x="116" y="87"/>
              </a:cxn>
              <a:cxn ang="0">
                <a:pos x="115" y="87"/>
              </a:cxn>
              <a:cxn ang="0">
                <a:pos x="47" y="18"/>
              </a:cxn>
              <a:cxn ang="0">
                <a:pos x="47" y="18"/>
              </a:cxn>
              <a:cxn ang="0">
                <a:pos x="32" y="3"/>
              </a:cxn>
              <a:cxn ang="0">
                <a:pos x="23" y="3"/>
              </a:cxn>
              <a:cxn ang="0">
                <a:pos x="2" y="24"/>
              </a:cxn>
              <a:cxn ang="0">
                <a:pos x="0" y="28"/>
              </a:cxn>
              <a:cxn ang="0">
                <a:pos x="2" y="33"/>
              </a:cxn>
              <a:cxn ang="0">
                <a:pos x="16" y="47"/>
              </a:cxn>
              <a:cxn ang="0">
                <a:pos x="17" y="48"/>
              </a:cxn>
              <a:cxn ang="0">
                <a:pos x="85" y="116"/>
              </a:cxn>
              <a:cxn ang="0">
                <a:pos x="86" y="117"/>
              </a:cxn>
              <a:cxn ang="0">
                <a:pos x="113" y="125"/>
              </a:cxn>
              <a:cxn ang="0">
                <a:pos x="2" y="125"/>
              </a:cxn>
              <a:cxn ang="0">
                <a:pos x="0" y="127"/>
              </a:cxn>
              <a:cxn ang="0">
                <a:pos x="25" y="42"/>
              </a:cxn>
              <a:cxn ang="0">
                <a:pos x="88" y="104"/>
              </a:cxn>
              <a:cxn ang="0">
                <a:pos x="86" y="112"/>
              </a:cxn>
              <a:cxn ang="0">
                <a:pos x="21" y="46"/>
              </a:cxn>
              <a:cxn ang="0">
                <a:pos x="25" y="42"/>
              </a:cxn>
              <a:cxn ang="0">
                <a:pos x="91" y="101"/>
              </a:cxn>
              <a:cxn ang="0">
                <a:pos x="28" y="39"/>
              </a:cxn>
              <a:cxn ang="0">
                <a:pos x="38" y="29"/>
              </a:cxn>
              <a:cxn ang="0">
                <a:pos x="100" y="92"/>
              </a:cxn>
              <a:cxn ang="0">
                <a:pos x="100" y="101"/>
              </a:cxn>
              <a:cxn ang="0">
                <a:pos x="91" y="101"/>
              </a:cxn>
              <a:cxn ang="0">
                <a:pos x="103" y="89"/>
              </a:cxn>
              <a:cxn ang="0">
                <a:pos x="41" y="26"/>
              </a:cxn>
              <a:cxn ang="0">
                <a:pos x="45" y="22"/>
              </a:cxn>
              <a:cxn ang="0">
                <a:pos x="110" y="87"/>
              </a:cxn>
              <a:cxn ang="0">
                <a:pos x="103" y="89"/>
              </a:cxn>
              <a:cxn ang="0">
                <a:pos x="92" y="105"/>
              </a:cxn>
              <a:cxn ang="0">
                <a:pos x="102" y="105"/>
              </a:cxn>
              <a:cxn ang="0">
                <a:pos x="104" y="103"/>
              </a:cxn>
              <a:cxn ang="0">
                <a:pos x="104" y="92"/>
              </a:cxn>
              <a:cxn ang="0">
                <a:pos x="112" y="90"/>
              </a:cxn>
              <a:cxn ang="0">
                <a:pos x="123" y="124"/>
              </a:cxn>
              <a:cxn ang="0">
                <a:pos x="89" y="114"/>
              </a:cxn>
              <a:cxn ang="0">
                <a:pos x="92" y="105"/>
              </a:cxn>
              <a:cxn ang="0">
                <a:pos x="4" y="28"/>
              </a:cxn>
              <a:cxn ang="0">
                <a:pos x="5" y="27"/>
              </a:cxn>
              <a:cxn ang="0">
                <a:pos x="26" y="6"/>
              </a:cxn>
              <a:cxn ang="0">
                <a:pos x="29" y="6"/>
              </a:cxn>
              <a:cxn ang="0">
                <a:pos x="42" y="19"/>
              </a:cxn>
              <a:cxn ang="0">
                <a:pos x="18" y="43"/>
              </a:cxn>
              <a:cxn ang="0">
                <a:pos x="5" y="30"/>
              </a:cxn>
              <a:cxn ang="0">
                <a:pos x="4" y="28"/>
              </a:cxn>
            </a:cxnLst>
            <a:rect l="0" t="0" r="r" b="b"/>
            <a:pathLst>
              <a:path w="128" h="129">
                <a:moveTo>
                  <a:pt x="0" y="127"/>
                </a:moveTo>
                <a:cubicBezTo>
                  <a:pt x="0" y="128"/>
                  <a:pt x="1" y="129"/>
                  <a:pt x="2" y="129"/>
                </a:cubicBezTo>
                <a:cubicBezTo>
                  <a:pt x="126" y="129"/>
                  <a:pt x="126" y="129"/>
                  <a:pt x="126" y="129"/>
                </a:cubicBezTo>
                <a:cubicBezTo>
                  <a:pt x="127" y="129"/>
                  <a:pt x="127" y="129"/>
                  <a:pt x="127" y="129"/>
                </a:cubicBezTo>
                <a:cubicBezTo>
                  <a:pt x="127" y="129"/>
                  <a:pt x="128" y="129"/>
                  <a:pt x="128" y="128"/>
                </a:cubicBezTo>
                <a:cubicBezTo>
                  <a:pt x="128" y="128"/>
                  <a:pt x="128" y="128"/>
                  <a:pt x="128" y="128"/>
                </a:cubicBezTo>
                <a:cubicBezTo>
                  <a:pt x="128" y="128"/>
                  <a:pt x="128" y="128"/>
                  <a:pt x="128" y="128"/>
                </a:cubicBezTo>
                <a:cubicBezTo>
                  <a:pt x="128" y="128"/>
                  <a:pt x="128" y="128"/>
                  <a:pt x="128" y="127"/>
                </a:cubicBezTo>
                <a:cubicBezTo>
                  <a:pt x="128" y="127"/>
                  <a:pt x="128" y="127"/>
                  <a:pt x="128" y="127"/>
                </a:cubicBezTo>
                <a:cubicBezTo>
                  <a:pt x="128" y="127"/>
                  <a:pt x="128" y="127"/>
                  <a:pt x="128" y="127"/>
                </a:cubicBezTo>
                <a:cubicBezTo>
                  <a:pt x="128" y="127"/>
                  <a:pt x="128" y="127"/>
                  <a:pt x="128" y="126"/>
                </a:cubicBezTo>
                <a:cubicBezTo>
                  <a:pt x="128" y="126"/>
                  <a:pt x="128" y="126"/>
                  <a:pt x="128" y="126"/>
                </a:cubicBezTo>
                <a:cubicBezTo>
                  <a:pt x="116" y="87"/>
                  <a:pt x="116" y="87"/>
                  <a:pt x="116" y="87"/>
                </a:cubicBezTo>
                <a:cubicBezTo>
                  <a:pt x="116" y="87"/>
                  <a:pt x="115" y="87"/>
                  <a:pt x="115" y="87"/>
                </a:cubicBezTo>
                <a:cubicBezTo>
                  <a:pt x="47" y="18"/>
                  <a:pt x="47" y="18"/>
                  <a:pt x="47" y="18"/>
                </a:cubicBezTo>
                <a:cubicBezTo>
                  <a:pt x="47" y="18"/>
                  <a:pt x="47" y="18"/>
                  <a:pt x="47" y="18"/>
                </a:cubicBezTo>
                <a:cubicBezTo>
                  <a:pt x="32" y="3"/>
                  <a:pt x="32" y="3"/>
                  <a:pt x="32" y="3"/>
                </a:cubicBezTo>
                <a:cubicBezTo>
                  <a:pt x="29" y="0"/>
                  <a:pt x="25" y="0"/>
                  <a:pt x="23" y="3"/>
                </a:cubicBezTo>
                <a:cubicBezTo>
                  <a:pt x="2" y="24"/>
                  <a:pt x="2" y="24"/>
                  <a:pt x="2" y="24"/>
                </a:cubicBezTo>
                <a:cubicBezTo>
                  <a:pt x="1" y="25"/>
                  <a:pt x="0" y="27"/>
                  <a:pt x="0" y="28"/>
                </a:cubicBezTo>
                <a:cubicBezTo>
                  <a:pt x="0" y="30"/>
                  <a:pt x="1" y="31"/>
                  <a:pt x="2" y="33"/>
                </a:cubicBezTo>
                <a:cubicBezTo>
                  <a:pt x="16" y="47"/>
                  <a:pt x="16" y="47"/>
                  <a:pt x="16" y="47"/>
                </a:cubicBezTo>
                <a:cubicBezTo>
                  <a:pt x="17" y="47"/>
                  <a:pt x="17" y="47"/>
                  <a:pt x="17" y="48"/>
                </a:cubicBezTo>
                <a:cubicBezTo>
                  <a:pt x="85" y="116"/>
                  <a:pt x="85" y="116"/>
                  <a:pt x="85" y="116"/>
                </a:cubicBezTo>
                <a:cubicBezTo>
                  <a:pt x="85" y="117"/>
                  <a:pt x="86" y="117"/>
                  <a:pt x="86" y="117"/>
                </a:cubicBezTo>
                <a:cubicBezTo>
                  <a:pt x="113" y="125"/>
                  <a:pt x="113" y="125"/>
                  <a:pt x="113" y="125"/>
                </a:cubicBezTo>
                <a:cubicBezTo>
                  <a:pt x="2" y="125"/>
                  <a:pt x="2" y="125"/>
                  <a:pt x="2" y="125"/>
                </a:cubicBezTo>
                <a:cubicBezTo>
                  <a:pt x="1" y="125"/>
                  <a:pt x="0" y="126"/>
                  <a:pt x="0" y="127"/>
                </a:cubicBezTo>
                <a:close/>
                <a:moveTo>
                  <a:pt x="25" y="42"/>
                </a:moveTo>
                <a:cubicBezTo>
                  <a:pt x="88" y="104"/>
                  <a:pt x="88" y="104"/>
                  <a:pt x="88" y="104"/>
                </a:cubicBezTo>
                <a:cubicBezTo>
                  <a:pt x="86" y="112"/>
                  <a:pt x="86" y="112"/>
                  <a:pt x="86" y="112"/>
                </a:cubicBezTo>
                <a:cubicBezTo>
                  <a:pt x="21" y="46"/>
                  <a:pt x="21" y="46"/>
                  <a:pt x="21" y="46"/>
                </a:cubicBezTo>
                <a:lnTo>
                  <a:pt x="25" y="42"/>
                </a:lnTo>
                <a:close/>
                <a:moveTo>
                  <a:pt x="91" y="101"/>
                </a:moveTo>
                <a:cubicBezTo>
                  <a:pt x="28" y="39"/>
                  <a:pt x="28" y="39"/>
                  <a:pt x="28" y="39"/>
                </a:cubicBezTo>
                <a:cubicBezTo>
                  <a:pt x="38" y="29"/>
                  <a:pt x="38" y="29"/>
                  <a:pt x="38" y="29"/>
                </a:cubicBezTo>
                <a:cubicBezTo>
                  <a:pt x="100" y="92"/>
                  <a:pt x="100" y="92"/>
                  <a:pt x="100" y="92"/>
                </a:cubicBezTo>
                <a:cubicBezTo>
                  <a:pt x="100" y="101"/>
                  <a:pt x="100" y="101"/>
                  <a:pt x="100" y="101"/>
                </a:cubicBezTo>
                <a:lnTo>
                  <a:pt x="91" y="101"/>
                </a:lnTo>
                <a:close/>
                <a:moveTo>
                  <a:pt x="103" y="89"/>
                </a:moveTo>
                <a:cubicBezTo>
                  <a:pt x="41" y="26"/>
                  <a:pt x="41" y="26"/>
                  <a:pt x="41" y="26"/>
                </a:cubicBezTo>
                <a:cubicBezTo>
                  <a:pt x="45" y="22"/>
                  <a:pt x="45" y="22"/>
                  <a:pt x="45" y="22"/>
                </a:cubicBezTo>
                <a:cubicBezTo>
                  <a:pt x="110" y="87"/>
                  <a:pt x="110" y="87"/>
                  <a:pt x="110" y="87"/>
                </a:cubicBezTo>
                <a:lnTo>
                  <a:pt x="103" y="89"/>
                </a:lnTo>
                <a:close/>
                <a:moveTo>
                  <a:pt x="92" y="105"/>
                </a:moveTo>
                <a:cubicBezTo>
                  <a:pt x="102" y="105"/>
                  <a:pt x="102" y="105"/>
                  <a:pt x="102" y="105"/>
                </a:cubicBezTo>
                <a:cubicBezTo>
                  <a:pt x="104" y="105"/>
                  <a:pt x="104" y="104"/>
                  <a:pt x="104" y="103"/>
                </a:cubicBezTo>
                <a:cubicBezTo>
                  <a:pt x="104" y="92"/>
                  <a:pt x="104" y="92"/>
                  <a:pt x="104" y="92"/>
                </a:cubicBezTo>
                <a:cubicBezTo>
                  <a:pt x="112" y="90"/>
                  <a:pt x="112" y="90"/>
                  <a:pt x="112" y="90"/>
                </a:cubicBezTo>
                <a:cubicBezTo>
                  <a:pt x="123" y="124"/>
                  <a:pt x="123" y="124"/>
                  <a:pt x="123" y="124"/>
                </a:cubicBezTo>
                <a:cubicBezTo>
                  <a:pt x="89" y="114"/>
                  <a:pt x="89" y="114"/>
                  <a:pt x="89" y="114"/>
                </a:cubicBezTo>
                <a:lnTo>
                  <a:pt x="92" y="105"/>
                </a:lnTo>
                <a:close/>
                <a:moveTo>
                  <a:pt x="4" y="28"/>
                </a:moveTo>
                <a:cubicBezTo>
                  <a:pt x="4" y="28"/>
                  <a:pt x="4" y="27"/>
                  <a:pt x="5" y="27"/>
                </a:cubicBezTo>
                <a:cubicBezTo>
                  <a:pt x="26" y="6"/>
                  <a:pt x="26" y="6"/>
                  <a:pt x="26" y="6"/>
                </a:cubicBezTo>
                <a:cubicBezTo>
                  <a:pt x="26" y="5"/>
                  <a:pt x="28" y="5"/>
                  <a:pt x="29" y="6"/>
                </a:cubicBezTo>
                <a:cubicBezTo>
                  <a:pt x="42" y="19"/>
                  <a:pt x="42" y="19"/>
                  <a:pt x="42" y="19"/>
                </a:cubicBezTo>
                <a:cubicBezTo>
                  <a:pt x="18" y="43"/>
                  <a:pt x="18" y="43"/>
                  <a:pt x="18" y="43"/>
                </a:cubicBezTo>
                <a:cubicBezTo>
                  <a:pt x="5" y="30"/>
                  <a:pt x="5" y="30"/>
                  <a:pt x="5" y="30"/>
                </a:cubicBezTo>
                <a:cubicBezTo>
                  <a:pt x="4" y="29"/>
                  <a:pt x="4" y="29"/>
                  <a:pt x="4" y="28"/>
                </a:cubicBezTo>
                <a:close/>
              </a:path>
            </a:pathLst>
          </a:custGeom>
          <a:solidFill>
            <a:schemeClr val="tx2"/>
          </a:solid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id-ID" sz="2800" b="1">
              <a:solidFill>
                <a:schemeClr val="tx2"/>
              </a:solidFill>
            </a:endParaRPr>
          </a:p>
        </p:txBody>
      </p:sp>
      <p:grpSp>
        <p:nvGrpSpPr>
          <p:cNvPr id="43" name="Group 390"/>
          <p:cNvGrpSpPr/>
          <p:nvPr/>
        </p:nvGrpSpPr>
        <p:grpSpPr>
          <a:xfrm>
            <a:off x="1371730" y="4341155"/>
            <a:ext cx="454220" cy="426723"/>
            <a:chOff x="3081338" y="1703388"/>
            <a:chExt cx="309563" cy="290513"/>
          </a:xfrm>
          <a:solidFill>
            <a:schemeClr val="tx2"/>
          </a:solidFill>
        </p:grpSpPr>
        <p:sp>
          <p:nvSpPr>
            <p:cNvPr id="44" name="Freeform 289"/>
            <p:cNvSpPr>
              <a:spLocks/>
            </p:cNvSpPr>
            <p:nvPr/>
          </p:nvSpPr>
          <p:spPr bwMode="auto">
            <a:xfrm>
              <a:off x="3154363" y="1703388"/>
              <a:ext cx="163513" cy="9525"/>
            </a:xfrm>
            <a:custGeom>
              <a:avLst/>
              <a:gdLst/>
              <a:ahLst/>
              <a:cxnLst>
                <a:cxn ang="0">
                  <a:pos x="70" y="4"/>
                </a:cxn>
                <a:cxn ang="0">
                  <a:pos x="72" y="2"/>
                </a:cxn>
                <a:cxn ang="0">
                  <a:pos x="70" y="0"/>
                </a:cxn>
                <a:cxn ang="0">
                  <a:pos x="2" y="0"/>
                </a:cxn>
                <a:cxn ang="0">
                  <a:pos x="0" y="2"/>
                </a:cxn>
                <a:cxn ang="0">
                  <a:pos x="2" y="4"/>
                </a:cxn>
                <a:cxn ang="0">
                  <a:pos x="70" y="4"/>
                </a:cxn>
              </a:cxnLst>
              <a:rect l="0" t="0" r="r" b="b"/>
              <a:pathLst>
                <a:path w="72" h="4">
                  <a:moveTo>
                    <a:pt x="70" y="4"/>
                  </a:moveTo>
                  <a:cubicBezTo>
                    <a:pt x="71" y="4"/>
                    <a:pt x="72" y="3"/>
                    <a:pt x="72" y="2"/>
                  </a:cubicBezTo>
                  <a:cubicBezTo>
                    <a:pt x="72" y="1"/>
                    <a:pt x="71" y="0"/>
                    <a:pt x="70" y="0"/>
                  </a:cubicBezTo>
                  <a:cubicBezTo>
                    <a:pt x="2" y="0"/>
                    <a:pt x="2" y="0"/>
                    <a:pt x="2" y="0"/>
                  </a:cubicBezTo>
                  <a:cubicBezTo>
                    <a:pt x="1" y="0"/>
                    <a:pt x="0" y="1"/>
                    <a:pt x="0" y="2"/>
                  </a:cubicBezTo>
                  <a:cubicBezTo>
                    <a:pt x="0" y="3"/>
                    <a:pt x="1" y="4"/>
                    <a:pt x="2" y="4"/>
                  </a:cubicBezTo>
                  <a:lnTo>
                    <a:pt x="70" y="4"/>
                  </a:ln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id-ID" sz="2800" b="1">
                <a:solidFill>
                  <a:schemeClr val="tx2"/>
                </a:solidFill>
              </a:endParaRPr>
            </a:p>
          </p:txBody>
        </p:sp>
        <p:sp>
          <p:nvSpPr>
            <p:cNvPr id="45" name="Freeform 290"/>
            <p:cNvSpPr>
              <a:spLocks noEditPoints="1"/>
            </p:cNvSpPr>
            <p:nvPr/>
          </p:nvSpPr>
          <p:spPr bwMode="auto">
            <a:xfrm>
              <a:off x="3081338" y="1722438"/>
              <a:ext cx="309563" cy="227013"/>
            </a:xfrm>
            <a:custGeom>
              <a:avLst/>
              <a:gdLst/>
              <a:ahLst/>
              <a:cxnLst>
                <a:cxn ang="0">
                  <a:pos x="102" y="0"/>
                </a:cxn>
                <a:cxn ang="0">
                  <a:pos x="34" y="0"/>
                </a:cxn>
                <a:cxn ang="0">
                  <a:pos x="26" y="0"/>
                </a:cxn>
                <a:cxn ang="0">
                  <a:pos x="4" y="9"/>
                </a:cxn>
                <a:cxn ang="0">
                  <a:pos x="2" y="27"/>
                </a:cxn>
                <a:cxn ang="0">
                  <a:pos x="25" y="56"/>
                </a:cxn>
                <a:cxn ang="0">
                  <a:pos x="26" y="56"/>
                </a:cxn>
                <a:cxn ang="0">
                  <a:pos x="28" y="55"/>
                </a:cxn>
                <a:cxn ang="0">
                  <a:pos x="27" y="52"/>
                </a:cxn>
                <a:cxn ang="0">
                  <a:pos x="6" y="25"/>
                </a:cxn>
                <a:cxn ang="0">
                  <a:pos x="7" y="11"/>
                </a:cxn>
                <a:cxn ang="0">
                  <a:pos x="26" y="4"/>
                </a:cxn>
                <a:cxn ang="0">
                  <a:pos x="32" y="4"/>
                </a:cxn>
                <a:cxn ang="0">
                  <a:pos x="32" y="42"/>
                </a:cxn>
                <a:cxn ang="0">
                  <a:pos x="64" y="87"/>
                </a:cxn>
                <a:cxn ang="0">
                  <a:pos x="64" y="88"/>
                </a:cxn>
                <a:cxn ang="0">
                  <a:pos x="64" y="98"/>
                </a:cxn>
                <a:cxn ang="0">
                  <a:pos x="66" y="100"/>
                </a:cxn>
                <a:cxn ang="0">
                  <a:pos x="68" y="98"/>
                </a:cxn>
                <a:cxn ang="0">
                  <a:pos x="68" y="88"/>
                </a:cxn>
                <a:cxn ang="0">
                  <a:pos x="68" y="87"/>
                </a:cxn>
                <a:cxn ang="0">
                  <a:pos x="104" y="42"/>
                </a:cxn>
                <a:cxn ang="0">
                  <a:pos x="104" y="4"/>
                </a:cxn>
                <a:cxn ang="0">
                  <a:pos x="110" y="4"/>
                </a:cxn>
                <a:cxn ang="0">
                  <a:pos x="129" y="11"/>
                </a:cxn>
                <a:cxn ang="0">
                  <a:pos x="130" y="25"/>
                </a:cxn>
                <a:cxn ang="0">
                  <a:pos x="109" y="52"/>
                </a:cxn>
                <a:cxn ang="0">
                  <a:pos x="108" y="55"/>
                </a:cxn>
                <a:cxn ang="0">
                  <a:pos x="110" y="56"/>
                </a:cxn>
                <a:cxn ang="0">
                  <a:pos x="111" y="56"/>
                </a:cxn>
                <a:cxn ang="0">
                  <a:pos x="134" y="27"/>
                </a:cxn>
                <a:cxn ang="0">
                  <a:pos x="132" y="9"/>
                </a:cxn>
                <a:cxn ang="0">
                  <a:pos x="110" y="0"/>
                </a:cxn>
                <a:cxn ang="0">
                  <a:pos x="102" y="0"/>
                </a:cxn>
                <a:cxn ang="0">
                  <a:pos x="100" y="42"/>
                </a:cxn>
                <a:cxn ang="0">
                  <a:pos x="66" y="84"/>
                </a:cxn>
                <a:cxn ang="0">
                  <a:pos x="36" y="42"/>
                </a:cxn>
                <a:cxn ang="0">
                  <a:pos x="36" y="4"/>
                </a:cxn>
                <a:cxn ang="0">
                  <a:pos x="100" y="4"/>
                </a:cxn>
                <a:cxn ang="0">
                  <a:pos x="100" y="42"/>
                </a:cxn>
              </a:cxnLst>
              <a:rect l="0" t="0" r="r" b="b"/>
              <a:pathLst>
                <a:path w="136" h="100">
                  <a:moveTo>
                    <a:pt x="102" y="0"/>
                  </a:moveTo>
                  <a:cubicBezTo>
                    <a:pt x="34" y="0"/>
                    <a:pt x="34" y="0"/>
                    <a:pt x="34" y="0"/>
                  </a:cubicBezTo>
                  <a:cubicBezTo>
                    <a:pt x="26" y="0"/>
                    <a:pt x="26" y="0"/>
                    <a:pt x="26" y="0"/>
                  </a:cubicBezTo>
                  <a:cubicBezTo>
                    <a:pt x="13" y="0"/>
                    <a:pt x="7" y="5"/>
                    <a:pt x="4" y="9"/>
                  </a:cubicBezTo>
                  <a:cubicBezTo>
                    <a:pt x="0" y="13"/>
                    <a:pt x="0" y="20"/>
                    <a:pt x="2" y="27"/>
                  </a:cubicBezTo>
                  <a:cubicBezTo>
                    <a:pt x="6" y="37"/>
                    <a:pt x="17" y="50"/>
                    <a:pt x="25" y="56"/>
                  </a:cubicBezTo>
                  <a:cubicBezTo>
                    <a:pt x="25" y="56"/>
                    <a:pt x="26" y="56"/>
                    <a:pt x="26" y="56"/>
                  </a:cubicBezTo>
                  <a:cubicBezTo>
                    <a:pt x="27" y="56"/>
                    <a:pt x="27" y="56"/>
                    <a:pt x="28" y="55"/>
                  </a:cubicBezTo>
                  <a:cubicBezTo>
                    <a:pt x="28" y="54"/>
                    <a:pt x="28" y="53"/>
                    <a:pt x="27" y="52"/>
                  </a:cubicBezTo>
                  <a:cubicBezTo>
                    <a:pt x="21" y="47"/>
                    <a:pt x="9" y="35"/>
                    <a:pt x="6" y="25"/>
                  </a:cubicBezTo>
                  <a:cubicBezTo>
                    <a:pt x="4" y="20"/>
                    <a:pt x="4" y="15"/>
                    <a:pt x="7" y="11"/>
                  </a:cubicBezTo>
                  <a:cubicBezTo>
                    <a:pt x="10" y="6"/>
                    <a:pt x="17" y="4"/>
                    <a:pt x="26" y="4"/>
                  </a:cubicBezTo>
                  <a:cubicBezTo>
                    <a:pt x="32" y="4"/>
                    <a:pt x="32" y="4"/>
                    <a:pt x="32" y="4"/>
                  </a:cubicBezTo>
                  <a:cubicBezTo>
                    <a:pt x="32" y="42"/>
                    <a:pt x="32" y="42"/>
                    <a:pt x="32" y="42"/>
                  </a:cubicBezTo>
                  <a:cubicBezTo>
                    <a:pt x="32" y="69"/>
                    <a:pt x="59" y="84"/>
                    <a:pt x="64" y="87"/>
                  </a:cubicBezTo>
                  <a:cubicBezTo>
                    <a:pt x="64" y="88"/>
                    <a:pt x="64" y="88"/>
                    <a:pt x="64" y="88"/>
                  </a:cubicBezTo>
                  <a:cubicBezTo>
                    <a:pt x="64" y="98"/>
                    <a:pt x="64" y="98"/>
                    <a:pt x="64" y="98"/>
                  </a:cubicBezTo>
                  <a:cubicBezTo>
                    <a:pt x="64" y="99"/>
                    <a:pt x="65" y="100"/>
                    <a:pt x="66" y="100"/>
                  </a:cubicBezTo>
                  <a:cubicBezTo>
                    <a:pt x="67" y="100"/>
                    <a:pt x="68" y="99"/>
                    <a:pt x="68" y="98"/>
                  </a:cubicBezTo>
                  <a:cubicBezTo>
                    <a:pt x="68" y="88"/>
                    <a:pt x="68" y="88"/>
                    <a:pt x="68" y="88"/>
                  </a:cubicBezTo>
                  <a:cubicBezTo>
                    <a:pt x="68" y="88"/>
                    <a:pt x="68" y="88"/>
                    <a:pt x="68" y="87"/>
                  </a:cubicBezTo>
                  <a:cubicBezTo>
                    <a:pt x="74" y="84"/>
                    <a:pt x="104" y="69"/>
                    <a:pt x="104" y="42"/>
                  </a:cubicBezTo>
                  <a:cubicBezTo>
                    <a:pt x="104" y="4"/>
                    <a:pt x="104" y="4"/>
                    <a:pt x="104" y="4"/>
                  </a:cubicBezTo>
                  <a:cubicBezTo>
                    <a:pt x="110" y="4"/>
                    <a:pt x="110" y="4"/>
                    <a:pt x="110" y="4"/>
                  </a:cubicBezTo>
                  <a:cubicBezTo>
                    <a:pt x="119" y="4"/>
                    <a:pt x="126" y="6"/>
                    <a:pt x="129" y="11"/>
                  </a:cubicBezTo>
                  <a:cubicBezTo>
                    <a:pt x="132" y="15"/>
                    <a:pt x="132" y="20"/>
                    <a:pt x="130" y="25"/>
                  </a:cubicBezTo>
                  <a:cubicBezTo>
                    <a:pt x="128" y="33"/>
                    <a:pt x="115" y="48"/>
                    <a:pt x="109" y="52"/>
                  </a:cubicBezTo>
                  <a:cubicBezTo>
                    <a:pt x="108" y="53"/>
                    <a:pt x="108" y="54"/>
                    <a:pt x="108" y="55"/>
                  </a:cubicBezTo>
                  <a:cubicBezTo>
                    <a:pt x="109" y="56"/>
                    <a:pt x="109" y="56"/>
                    <a:pt x="110" y="56"/>
                  </a:cubicBezTo>
                  <a:cubicBezTo>
                    <a:pt x="110" y="56"/>
                    <a:pt x="111" y="56"/>
                    <a:pt x="111" y="56"/>
                  </a:cubicBezTo>
                  <a:cubicBezTo>
                    <a:pt x="118" y="50"/>
                    <a:pt x="131" y="35"/>
                    <a:pt x="134" y="27"/>
                  </a:cubicBezTo>
                  <a:cubicBezTo>
                    <a:pt x="136" y="20"/>
                    <a:pt x="136" y="13"/>
                    <a:pt x="132" y="9"/>
                  </a:cubicBezTo>
                  <a:cubicBezTo>
                    <a:pt x="129" y="5"/>
                    <a:pt x="123" y="0"/>
                    <a:pt x="110" y="0"/>
                  </a:cubicBezTo>
                  <a:lnTo>
                    <a:pt x="102" y="0"/>
                  </a:lnTo>
                  <a:close/>
                  <a:moveTo>
                    <a:pt x="100" y="42"/>
                  </a:moveTo>
                  <a:cubicBezTo>
                    <a:pt x="100" y="66"/>
                    <a:pt x="71" y="81"/>
                    <a:pt x="66" y="84"/>
                  </a:cubicBezTo>
                  <a:cubicBezTo>
                    <a:pt x="61" y="81"/>
                    <a:pt x="36" y="66"/>
                    <a:pt x="36" y="42"/>
                  </a:cubicBezTo>
                  <a:cubicBezTo>
                    <a:pt x="36" y="4"/>
                    <a:pt x="36" y="4"/>
                    <a:pt x="36" y="4"/>
                  </a:cubicBezTo>
                  <a:cubicBezTo>
                    <a:pt x="100" y="4"/>
                    <a:pt x="100" y="4"/>
                    <a:pt x="100" y="4"/>
                  </a:cubicBezTo>
                  <a:lnTo>
                    <a:pt x="100" y="42"/>
                  </a:ln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id-ID" sz="2800" b="1">
                <a:solidFill>
                  <a:schemeClr val="tx2"/>
                </a:solidFill>
              </a:endParaRPr>
            </a:p>
          </p:txBody>
        </p:sp>
        <p:sp>
          <p:nvSpPr>
            <p:cNvPr id="46" name="Freeform 291"/>
            <p:cNvSpPr>
              <a:spLocks noEditPoints="1"/>
            </p:cNvSpPr>
            <p:nvPr/>
          </p:nvSpPr>
          <p:spPr bwMode="auto">
            <a:xfrm>
              <a:off x="3163888" y="1957388"/>
              <a:ext cx="134938" cy="36513"/>
            </a:xfrm>
            <a:custGeom>
              <a:avLst/>
              <a:gdLst/>
              <a:ahLst/>
              <a:cxnLst>
                <a:cxn ang="0">
                  <a:pos x="8" y="0"/>
                </a:cxn>
                <a:cxn ang="0">
                  <a:pos x="0" y="8"/>
                </a:cxn>
                <a:cxn ang="0">
                  <a:pos x="0" y="14"/>
                </a:cxn>
                <a:cxn ang="0">
                  <a:pos x="2" y="16"/>
                </a:cxn>
                <a:cxn ang="0">
                  <a:pos x="58" y="16"/>
                </a:cxn>
                <a:cxn ang="0">
                  <a:pos x="60" y="14"/>
                </a:cxn>
                <a:cxn ang="0">
                  <a:pos x="60" y="8"/>
                </a:cxn>
                <a:cxn ang="0">
                  <a:pos x="52" y="0"/>
                </a:cxn>
                <a:cxn ang="0">
                  <a:pos x="8" y="0"/>
                </a:cxn>
                <a:cxn ang="0">
                  <a:pos x="56" y="8"/>
                </a:cxn>
                <a:cxn ang="0">
                  <a:pos x="56" y="12"/>
                </a:cxn>
                <a:cxn ang="0">
                  <a:pos x="4" y="12"/>
                </a:cxn>
                <a:cxn ang="0">
                  <a:pos x="4" y="8"/>
                </a:cxn>
                <a:cxn ang="0">
                  <a:pos x="8" y="4"/>
                </a:cxn>
                <a:cxn ang="0">
                  <a:pos x="52" y="4"/>
                </a:cxn>
                <a:cxn ang="0">
                  <a:pos x="56" y="8"/>
                </a:cxn>
              </a:cxnLst>
              <a:rect l="0" t="0" r="r" b="b"/>
              <a:pathLst>
                <a:path w="60" h="16">
                  <a:moveTo>
                    <a:pt x="8" y="0"/>
                  </a:moveTo>
                  <a:cubicBezTo>
                    <a:pt x="3" y="0"/>
                    <a:pt x="0" y="3"/>
                    <a:pt x="0" y="8"/>
                  </a:cubicBezTo>
                  <a:cubicBezTo>
                    <a:pt x="0" y="14"/>
                    <a:pt x="0" y="14"/>
                    <a:pt x="0" y="14"/>
                  </a:cubicBezTo>
                  <a:cubicBezTo>
                    <a:pt x="0" y="15"/>
                    <a:pt x="1" y="16"/>
                    <a:pt x="2" y="16"/>
                  </a:cubicBezTo>
                  <a:cubicBezTo>
                    <a:pt x="58" y="16"/>
                    <a:pt x="58" y="16"/>
                    <a:pt x="58" y="16"/>
                  </a:cubicBezTo>
                  <a:cubicBezTo>
                    <a:pt x="59" y="16"/>
                    <a:pt x="60" y="15"/>
                    <a:pt x="60" y="14"/>
                  </a:cubicBezTo>
                  <a:cubicBezTo>
                    <a:pt x="60" y="8"/>
                    <a:pt x="60" y="8"/>
                    <a:pt x="60" y="8"/>
                  </a:cubicBezTo>
                  <a:cubicBezTo>
                    <a:pt x="60" y="4"/>
                    <a:pt x="56" y="0"/>
                    <a:pt x="52" y="0"/>
                  </a:cubicBezTo>
                  <a:lnTo>
                    <a:pt x="8" y="0"/>
                  </a:lnTo>
                  <a:close/>
                  <a:moveTo>
                    <a:pt x="56" y="8"/>
                  </a:moveTo>
                  <a:cubicBezTo>
                    <a:pt x="56" y="12"/>
                    <a:pt x="56" y="12"/>
                    <a:pt x="56" y="12"/>
                  </a:cubicBezTo>
                  <a:cubicBezTo>
                    <a:pt x="4" y="12"/>
                    <a:pt x="4" y="12"/>
                    <a:pt x="4" y="12"/>
                  </a:cubicBezTo>
                  <a:cubicBezTo>
                    <a:pt x="4" y="8"/>
                    <a:pt x="4" y="8"/>
                    <a:pt x="4" y="8"/>
                  </a:cubicBezTo>
                  <a:cubicBezTo>
                    <a:pt x="4" y="6"/>
                    <a:pt x="6" y="4"/>
                    <a:pt x="8" y="4"/>
                  </a:cubicBezTo>
                  <a:cubicBezTo>
                    <a:pt x="52" y="4"/>
                    <a:pt x="52" y="4"/>
                    <a:pt x="52" y="4"/>
                  </a:cubicBezTo>
                  <a:cubicBezTo>
                    <a:pt x="54" y="4"/>
                    <a:pt x="56" y="6"/>
                    <a:pt x="56" y="8"/>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id-ID" sz="2800" b="1">
                <a:solidFill>
                  <a:schemeClr val="tx2"/>
                </a:solidFill>
              </a:endParaRPr>
            </a:p>
          </p:txBody>
        </p:sp>
      </p:grpSp>
      <p:grpSp>
        <p:nvGrpSpPr>
          <p:cNvPr id="47" name="Group 389"/>
          <p:cNvGrpSpPr/>
          <p:nvPr/>
        </p:nvGrpSpPr>
        <p:grpSpPr>
          <a:xfrm>
            <a:off x="1452093" y="3218303"/>
            <a:ext cx="293496" cy="426721"/>
            <a:chOff x="4795838" y="2176463"/>
            <a:chExt cx="200025" cy="290512"/>
          </a:xfrm>
          <a:solidFill>
            <a:schemeClr val="tx2"/>
          </a:solidFill>
        </p:grpSpPr>
        <p:sp>
          <p:nvSpPr>
            <p:cNvPr id="48" name="Freeform 369"/>
            <p:cNvSpPr>
              <a:spLocks/>
            </p:cNvSpPr>
            <p:nvPr/>
          </p:nvSpPr>
          <p:spPr bwMode="auto">
            <a:xfrm>
              <a:off x="4795838" y="2176463"/>
              <a:ext cx="200025" cy="242888"/>
            </a:xfrm>
            <a:custGeom>
              <a:avLst/>
              <a:gdLst/>
              <a:ahLst/>
              <a:cxnLst>
                <a:cxn ang="0">
                  <a:pos x="44" y="0"/>
                </a:cxn>
                <a:cxn ang="0">
                  <a:pos x="0" y="44"/>
                </a:cxn>
                <a:cxn ang="0">
                  <a:pos x="16" y="77"/>
                </a:cxn>
                <a:cxn ang="0">
                  <a:pos x="16" y="78"/>
                </a:cxn>
                <a:cxn ang="0">
                  <a:pos x="24" y="91"/>
                </a:cxn>
                <a:cxn ang="0">
                  <a:pos x="24" y="93"/>
                </a:cxn>
                <a:cxn ang="0">
                  <a:pos x="24" y="94"/>
                </a:cxn>
                <a:cxn ang="0">
                  <a:pos x="28" y="100"/>
                </a:cxn>
                <a:cxn ang="0">
                  <a:pos x="60" y="107"/>
                </a:cxn>
                <a:cxn ang="0">
                  <a:pos x="60" y="107"/>
                </a:cxn>
                <a:cxn ang="0">
                  <a:pos x="62" y="106"/>
                </a:cxn>
                <a:cxn ang="0">
                  <a:pos x="61" y="103"/>
                </a:cxn>
                <a:cxn ang="0">
                  <a:pos x="29" y="96"/>
                </a:cxn>
                <a:cxn ang="0">
                  <a:pos x="28" y="94"/>
                </a:cxn>
                <a:cxn ang="0">
                  <a:pos x="28" y="93"/>
                </a:cxn>
                <a:cxn ang="0">
                  <a:pos x="28" y="91"/>
                </a:cxn>
                <a:cxn ang="0">
                  <a:pos x="19" y="75"/>
                </a:cxn>
                <a:cxn ang="0">
                  <a:pos x="18" y="74"/>
                </a:cxn>
                <a:cxn ang="0">
                  <a:pos x="4" y="44"/>
                </a:cxn>
                <a:cxn ang="0">
                  <a:pos x="44" y="4"/>
                </a:cxn>
                <a:cxn ang="0">
                  <a:pos x="84" y="44"/>
                </a:cxn>
                <a:cxn ang="0">
                  <a:pos x="70" y="74"/>
                </a:cxn>
                <a:cxn ang="0">
                  <a:pos x="69" y="75"/>
                </a:cxn>
                <a:cxn ang="0">
                  <a:pos x="60" y="91"/>
                </a:cxn>
                <a:cxn ang="0">
                  <a:pos x="60" y="91"/>
                </a:cxn>
                <a:cxn ang="0">
                  <a:pos x="60" y="92"/>
                </a:cxn>
                <a:cxn ang="0">
                  <a:pos x="60" y="92"/>
                </a:cxn>
                <a:cxn ang="0">
                  <a:pos x="59" y="92"/>
                </a:cxn>
                <a:cxn ang="0">
                  <a:pos x="43" y="88"/>
                </a:cxn>
                <a:cxn ang="0">
                  <a:pos x="40" y="90"/>
                </a:cxn>
                <a:cxn ang="0">
                  <a:pos x="42" y="92"/>
                </a:cxn>
                <a:cxn ang="0">
                  <a:pos x="58" y="96"/>
                </a:cxn>
                <a:cxn ang="0">
                  <a:pos x="62" y="95"/>
                </a:cxn>
                <a:cxn ang="0">
                  <a:pos x="64" y="92"/>
                </a:cxn>
                <a:cxn ang="0">
                  <a:pos x="64" y="92"/>
                </a:cxn>
                <a:cxn ang="0">
                  <a:pos x="64" y="91"/>
                </a:cxn>
                <a:cxn ang="0">
                  <a:pos x="64" y="91"/>
                </a:cxn>
                <a:cxn ang="0">
                  <a:pos x="64" y="91"/>
                </a:cxn>
                <a:cxn ang="0">
                  <a:pos x="72" y="78"/>
                </a:cxn>
                <a:cxn ang="0">
                  <a:pos x="72" y="78"/>
                </a:cxn>
                <a:cxn ang="0">
                  <a:pos x="88" y="44"/>
                </a:cxn>
                <a:cxn ang="0">
                  <a:pos x="44" y="0"/>
                </a:cxn>
              </a:cxnLst>
              <a:rect l="0" t="0" r="r" b="b"/>
              <a:pathLst>
                <a:path w="88" h="107">
                  <a:moveTo>
                    <a:pt x="44" y="0"/>
                  </a:moveTo>
                  <a:cubicBezTo>
                    <a:pt x="23" y="0"/>
                    <a:pt x="0" y="17"/>
                    <a:pt x="0" y="44"/>
                  </a:cubicBezTo>
                  <a:cubicBezTo>
                    <a:pt x="0" y="57"/>
                    <a:pt x="5" y="69"/>
                    <a:pt x="16" y="77"/>
                  </a:cubicBezTo>
                  <a:cubicBezTo>
                    <a:pt x="16" y="77"/>
                    <a:pt x="16" y="78"/>
                    <a:pt x="16" y="78"/>
                  </a:cubicBezTo>
                  <a:cubicBezTo>
                    <a:pt x="24" y="86"/>
                    <a:pt x="24" y="87"/>
                    <a:pt x="24" y="91"/>
                  </a:cubicBezTo>
                  <a:cubicBezTo>
                    <a:pt x="24" y="92"/>
                    <a:pt x="24" y="93"/>
                    <a:pt x="24" y="93"/>
                  </a:cubicBezTo>
                  <a:cubicBezTo>
                    <a:pt x="24" y="94"/>
                    <a:pt x="24" y="94"/>
                    <a:pt x="24" y="94"/>
                  </a:cubicBezTo>
                  <a:cubicBezTo>
                    <a:pt x="24" y="96"/>
                    <a:pt x="24" y="99"/>
                    <a:pt x="28" y="100"/>
                  </a:cubicBezTo>
                  <a:cubicBezTo>
                    <a:pt x="60" y="107"/>
                    <a:pt x="60" y="107"/>
                    <a:pt x="60" y="107"/>
                  </a:cubicBezTo>
                  <a:cubicBezTo>
                    <a:pt x="60" y="107"/>
                    <a:pt x="60" y="107"/>
                    <a:pt x="60" y="107"/>
                  </a:cubicBezTo>
                  <a:cubicBezTo>
                    <a:pt x="61" y="107"/>
                    <a:pt x="62" y="106"/>
                    <a:pt x="62" y="106"/>
                  </a:cubicBezTo>
                  <a:cubicBezTo>
                    <a:pt x="63" y="104"/>
                    <a:pt x="62" y="103"/>
                    <a:pt x="61" y="103"/>
                  </a:cubicBezTo>
                  <a:cubicBezTo>
                    <a:pt x="29" y="96"/>
                    <a:pt x="29" y="96"/>
                    <a:pt x="29" y="96"/>
                  </a:cubicBezTo>
                  <a:cubicBezTo>
                    <a:pt x="28" y="96"/>
                    <a:pt x="28" y="96"/>
                    <a:pt x="28" y="94"/>
                  </a:cubicBezTo>
                  <a:cubicBezTo>
                    <a:pt x="28" y="93"/>
                    <a:pt x="28" y="93"/>
                    <a:pt x="28" y="93"/>
                  </a:cubicBezTo>
                  <a:cubicBezTo>
                    <a:pt x="28" y="93"/>
                    <a:pt x="28" y="93"/>
                    <a:pt x="28" y="91"/>
                  </a:cubicBezTo>
                  <a:cubicBezTo>
                    <a:pt x="28" y="86"/>
                    <a:pt x="27" y="83"/>
                    <a:pt x="19" y="75"/>
                  </a:cubicBezTo>
                  <a:cubicBezTo>
                    <a:pt x="19" y="75"/>
                    <a:pt x="18" y="74"/>
                    <a:pt x="18" y="74"/>
                  </a:cubicBezTo>
                  <a:cubicBezTo>
                    <a:pt x="9" y="66"/>
                    <a:pt x="4" y="56"/>
                    <a:pt x="4" y="44"/>
                  </a:cubicBezTo>
                  <a:cubicBezTo>
                    <a:pt x="4" y="19"/>
                    <a:pt x="25" y="4"/>
                    <a:pt x="44" y="4"/>
                  </a:cubicBezTo>
                  <a:cubicBezTo>
                    <a:pt x="64" y="4"/>
                    <a:pt x="84" y="19"/>
                    <a:pt x="84" y="44"/>
                  </a:cubicBezTo>
                  <a:cubicBezTo>
                    <a:pt x="84" y="60"/>
                    <a:pt x="76" y="69"/>
                    <a:pt x="70" y="74"/>
                  </a:cubicBezTo>
                  <a:cubicBezTo>
                    <a:pt x="70" y="74"/>
                    <a:pt x="70" y="74"/>
                    <a:pt x="69" y="75"/>
                  </a:cubicBezTo>
                  <a:cubicBezTo>
                    <a:pt x="61" y="83"/>
                    <a:pt x="60" y="86"/>
                    <a:pt x="60" y="91"/>
                  </a:cubicBezTo>
                  <a:cubicBezTo>
                    <a:pt x="60" y="91"/>
                    <a:pt x="60" y="91"/>
                    <a:pt x="60" y="91"/>
                  </a:cubicBezTo>
                  <a:cubicBezTo>
                    <a:pt x="60" y="92"/>
                    <a:pt x="60" y="92"/>
                    <a:pt x="60" y="92"/>
                  </a:cubicBezTo>
                  <a:cubicBezTo>
                    <a:pt x="60" y="92"/>
                    <a:pt x="60" y="92"/>
                    <a:pt x="60" y="92"/>
                  </a:cubicBezTo>
                  <a:cubicBezTo>
                    <a:pt x="60" y="92"/>
                    <a:pt x="59" y="92"/>
                    <a:pt x="59" y="92"/>
                  </a:cubicBezTo>
                  <a:cubicBezTo>
                    <a:pt x="43" y="88"/>
                    <a:pt x="43" y="88"/>
                    <a:pt x="43" y="88"/>
                  </a:cubicBezTo>
                  <a:cubicBezTo>
                    <a:pt x="42" y="88"/>
                    <a:pt x="41" y="88"/>
                    <a:pt x="40" y="90"/>
                  </a:cubicBezTo>
                  <a:cubicBezTo>
                    <a:pt x="40" y="91"/>
                    <a:pt x="41" y="92"/>
                    <a:pt x="42" y="92"/>
                  </a:cubicBezTo>
                  <a:cubicBezTo>
                    <a:pt x="58" y="96"/>
                    <a:pt x="58" y="96"/>
                    <a:pt x="58" y="96"/>
                  </a:cubicBezTo>
                  <a:cubicBezTo>
                    <a:pt x="59" y="96"/>
                    <a:pt x="61" y="97"/>
                    <a:pt x="62" y="95"/>
                  </a:cubicBezTo>
                  <a:cubicBezTo>
                    <a:pt x="63" y="95"/>
                    <a:pt x="64" y="94"/>
                    <a:pt x="64" y="92"/>
                  </a:cubicBezTo>
                  <a:cubicBezTo>
                    <a:pt x="64" y="92"/>
                    <a:pt x="64" y="92"/>
                    <a:pt x="64" y="92"/>
                  </a:cubicBezTo>
                  <a:cubicBezTo>
                    <a:pt x="64" y="92"/>
                    <a:pt x="64" y="91"/>
                    <a:pt x="64" y="91"/>
                  </a:cubicBezTo>
                  <a:cubicBezTo>
                    <a:pt x="64" y="91"/>
                    <a:pt x="64" y="91"/>
                    <a:pt x="64" y="91"/>
                  </a:cubicBezTo>
                  <a:cubicBezTo>
                    <a:pt x="64" y="91"/>
                    <a:pt x="64" y="91"/>
                    <a:pt x="64" y="91"/>
                  </a:cubicBezTo>
                  <a:cubicBezTo>
                    <a:pt x="64" y="87"/>
                    <a:pt x="64" y="86"/>
                    <a:pt x="72" y="78"/>
                  </a:cubicBezTo>
                  <a:cubicBezTo>
                    <a:pt x="72" y="78"/>
                    <a:pt x="72" y="78"/>
                    <a:pt x="72" y="78"/>
                  </a:cubicBezTo>
                  <a:cubicBezTo>
                    <a:pt x="83" y="69"/>
                    <a:pt x="88" y="58"/>
                    <a:pt x="88" y="44"/>
                  </a:cubicBezTo>
                  <a:cubicBezTo>
                    <a:pt x="88" y="16"/>
                    <a:pt x="66" y="0"/>
                    <a:pt x="44" y="0"/>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id-ID" sz="2800" b="1">
                <a:solidFill>
                  <a:schemeClr val="tx2"/>
                </a:solidFill>
              </a:endParaRPr>
            </a:p>
          </p:txBody>
        </p:sp>
        <p:sp>
          <p:nvSpPr>
            <p:cNvPr id="49" name="Freeform 370"/>
            <p:cNvSpPr>
              <a:spLocks/>
            </p:cNvSpPr>
            <p:nvPr/>
          </p:nvSpPr>
          <p:spPr bwMode="auto">
            <a:xfrm>
              <a:off x="4856163" y="2419350"/>
              <a:ext cx="80963" cy="25400"/>
            </a:xfrm>
            <a:custGeom>
              <a:avLst/>
              <a:gdLst/>
              <a:ahLst/>
              <a:cxnLst>
                <a:cxn ang="0">
                  <a:pos x="34" y="11"/>
                </a:cxn>
                <a:cxn ang="0">
                  <a:pos x="36" y="9"/>
                </a:cxn>
                <a:cxn ang="0">
                  <a:pos x="34" y="7"/>
                </a:cxn>
                <a:cxn ang="0">
                  <a:pos x="2" y="0"/>
                </a:cxn>
                <a:cxn ang="0">
                  <a:pos x="0" y="1"/>
                </a:cxn>
                <a:cxn ang="0">
                  <a:pos x="2" y="4"/>
                </a:cxn>
                <a:cxn ang="0">
                  <a:pos x="34" y="11"/>
                </a:cxn>
                <a:cxn ang="0">
                  <a:pos x="34" y="11"/>
                </a:cxn>
              </a:cxnLst>
              <a:rect l="0" t="0" r="r" b="b"/>
              <a:pathLst>
                <a:path w="36" h="11">
                  <a:moveTo>
                    <a:pt x="34" y="11"/>
                  </a:moveTo>
                  <a:cubicBezTo>
                    <a:pt x="35" y="11"/>
                    <a:pt x="36" y="10"/>
                    <a:pt x="36" y="9"/>
                  </a:cubicBezTo>
                  <a:cubicBezTo>
                    <a:pt x="36" y="8"/>
                    <a:pt x="36" y="7"/>
                    <a:pt x="34" y="7"/>
                  </a:cubicBezTo>
                  <a:cubicBezTo>
                    <a:pt x="2" y="0"/>
                    <a:pt x="2" y="0"/>
                    <a:pt x="2" y="0"/>
                  </a:cubicBezTo>
                  <a:cubicBezTo>
                    <a:pt x="1" y="0"/>
                    <a:pt x="0" y="0"/>
                    <a:pt x="0" y="1"/>
                  </a:cubicBezTo>
                  <a:cubicBezTo>
                    <a:pt x="0" y="2"/>
                    <a:pt x="0" y="3"/>
                    <a:pt x="2" y="4"/>
                  </a:cubicBezTo>
                  <a:cubicBezTo>
                    <a:pt x="34" y="11"/>
                    <a:pt x="34" y="11"/>
                    <a:pt x="34" y="11"/>
                  </a:cubicBezTo>
                  <a:cubicBezTo>
                    <a:pt x="34" y="11"/>
                    <a:pt x="34" y="11"/>
                    <a:pt x="34" y="11"/>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id-ID" sz="2800" b="1">
                <a:solidFill>
                  <a:schemeClr val="tx2"/>
                </a:solidFill>
              </a:endParaRPr>
            </a:p>
          </p:txBody>
        </p:sp>
        <p:sp>
          <p:nvSpPr>
            <p:cNvPr id="50" name="Freeform 371"/>
            <p:cNvSpPr>
              <a:spLocks/>
            </p:cNvSpPr>
            <p:nvPr/>
          </p:nvSpPr>
          <p:spPr bwMode="auto">
            <a:xfrm>
              <a:off x="4859338" y="2444750"/>
              <a:ext cx="68263" cy="22225"/>
            </a:xfrm>
            <a:custGeom>
              <a:avLst/>
              <a:gdLst/>
              <a:ahLst/>
              <a:cxnLst>
                <a:cxn ang="0">
                  <a:pos x="2" y="0"/>
                </a:cxn>
                <a:cxn ang="0">
                  <a:pos x="0" y="2"/>
                </a:cxn>
                <a:cxn ang="0">
                  <a:pos x="2" y="4"/>
                </a:cxn>
                <a:cxn ang="0">
                  <a:pos x="28" y="10"/>
                </a:cxn>
                <a:cxn ang="0">
                  <a:pos x="28" y="10"/>
                </a:cxn>
                <a:cxn ang="0">
                  <a:pos x="30" y="8"/>
                </a:cxn>
                <a:cxn ang="0">
                  <a:pos x="28" y="6"/>
                </a:cxn>
                <a:cxn ang="0">
                  <a:pos x="2" y="0"/>
                </a:cxn>
              </a:cxnLst>
              <a:rect l="0" t="0" r="r" b="b"/>
              <a:pathLst>
                <a:path w="30" h="10">
                  <a:moveTo>
                    <a:pt x="2" y="0"/>
                  </a:moveTo>
                  <a:cubicBezTo>
                    <a:pt x="1" y="0"/>
                    <a:pt x="0" y="1"/>
                    <a:pt x="0" y="2"/>
                  </a:cubicBezTo>
                  <a:cubicBezTo>
                    <a:pt x="0" y="3"/>
                    <a:pt x="0" y="4"/>
                    <a:pt x="2" y="4"/>
                  </a:cubicBezTo>
                  <a:cubicBezTo>
                    <a:pt x="28" y="10"/>
                    <a:pt x="28" y="10"/>
                    <a:pt x="28" y="10"/>
                  </a:cubicBezTo>
                  <a:cubicBezTo>
                    <a:pt x="28" y="10"/>
                    <a:pt x="28" y="10"/>
                    <a:pt x="28" y="10"/>
                  </a:cubicBezTo>
                  <a:cubicBezTo>
                    <a:pt x="29" y="10"/>
                    <a:pt x="30" y="9"/>
                    <a:pt x="30" y="8"/>
                  </a:cubicBezTo>
                  <a:cubicBezTo>
                    <a:pt x="30" y="7"/>
                    <a:pt x="30" y="6"/>
                    <a:pt x="28" y="6"/>
                  </a:cubicBezTo>
                  <a:lnTo>
                    <a:pt x="2" y="0"/>
                  </a:ln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id-ID" sz="2800" b="1">
                <a:solidFill>
                  <a:schemeClr val="tx2"/>
                </a:solidFill>
              </a:endParaRPr>
            </a:p>
          </p:txBody>
        </p:sp>
      </p:grpSp>
      <p:grpSp>
        <p:nvGrpSpPr>
          <p:cNvPr id="3" name="组合 2"/>
          <p:cNvGrpSpPr/>
          <p:nvPr/>
        </p:nvGrpSpPr>
        <p:grpSpPr>
          <a:xfrm>
            <a:off x="2695064" y="3370513"/>
            <a:ext cx="8147914" cy="2965490"/>
            <a:chOff x="2836014" y="3583797"/>
            <a:chExt cx="8147914" cy="2965490"/>
          </a:xfrm>
        </p:grpSpPr>
        <p:grpSp>
          <p:nvGrpSpPr>
            <p:cNvPr id="2" name="组合 1"/>
            <p:cNvGrpSpPr/>
            <p:nvPr/>
          </p:nvGrpSpPr>
          <p:grpSpPr>
            <a:xfrm>
              <a:off x="2836014" y="3588426"/>
              <a:ext cx="8147914" cy="2960861"/>
              <a:chOff x="1632516" y="1323286"/>
              <a:chExt cx="11418853" cy="4659614"/>
            </a:xfrm>
          </p:grpSpPr>
          <p:sp>
            <p:nvSpPr>
              <p:cNvPr id="62" name="文本框 24"/>
              <p:cNvSpPr txBox="1"/>
              <p:nvPr/>
            </p:nvSpPr>
            <p:spPr>
              <a:xfrm>
                <a:off x="3638446" y="1348694"/>
                <a:ext cx="1847186" cy="1404641"/>
              </a:xfrm>
              <a:prstGeom prst="rect">
                <a:avLst/>
              </a:prstGeom>
              <a:noFill/>
              <a:ln>
                <a:solidFill>
                  <a:schemeClr val="tx1"/>
                </a:solidFill>
                <a:prstDash val="dashDot"/>
              </a:ln>
            </p:spPr>
            <p:txBody>
              <a:bodyPr wrap="square" lIns="121920" tIns="60960" rIns="121920" bIns="6096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多级质控</a:t>
                </a:r>
                <a:endParaRPr lang="en-US" altLang="zh-CN"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统计模型</a:t>
                </a:r>
                <a:endParaRPr lang="en-US" altLang="zh-CN"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机器学习</a:t>
                </a:r>
                <a:endParaRPr lang="zh-CN" altLang="en-US" sz="1600" dirty="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63" name="任意多边形 62"/>
              <p:cNvSpPr/>
              <p:nvPr/>
            </p:nvSpPr>
            <p:spPr>
              <a:xfrm>
                <a:off x="5881859" y="2752295"/>
                <a:ext cx="745164" cy="806554"/>
              </a:xfrm>
              <a:custGeom>
                <a:avLst/>
                <a:gdLst/>
                <a:ahLst/>
                <a:cxnLst/>
                <a:rect l="l" t="t" r="r" b="b"/>
                <a:pathLst>
                  <a:path w="1347199" h="1459054">
                    <a:moveTo>
                      <a:pt x="1225910" y="1370941"/>
                    </a:moveTo>
                    <a:cubicBezTo>
                      <a:pt x="1215490" y="1376153"/>
                      <a:pt x="1203307" y="1377706"/>
                      <a:pt x="1189943" y="1377706"/>
                    </a:cubicBezTo>
                    <a:lnTo>
                      <a:pt x="1158382" y="1373047"/>
                    </a:lnTo>
                    <a:cubicBezTo>
                      <a:pt x="1190428" y="1372061"/>
                      <a:pt x="1212102" y="1371384"/>
                      <a:pt x="1225910" y="1370941"/>
                    </a:cubicBezTo>
                    <a:close/>
                    <a:moveTo>
                      <a:pt x="1245261" y="1370249"/>
                    </a:moveTo>
                    <a:cubicBezTo>
                      <a:pt x="1248621" y="1370187"/>
                      <a:pt x="1244071" y="1370362"/>
                      <a:pt x="1225910" y="1370941"/>
                    </a:cubicBezTo>
                    <a:lnTo>
                      <a:pt x="1227150" y="1370708"/>
                    </a:lnTo>
                    <a:cubicBezTo>
                      <a:pt x="1235974" y="1370470"/>
                      <a:pt x="1242778" y="1370295"/>
                      <a:pt x="1245261" y="1370249"/>
                    </a:cubicBezTo>
                    <a:close/>
                    <a:moveTo>
                      <a:pt x="840956" y="1543"/>
                    </a:moveTo>
                    <a:cubicBezTo>
                      <a:pt x="901281" y="-17507"/>
                      <a:pt x="987006" y="144418"/>
                      <a:pt x="974306" y="230143"/>
                    </a:cubicBezTo>
                    <a:cubicBezTo>
                      <a:pt x="958431" y="325393"/>
                      <a:pt x="894931" y="468268"/>
                      <a:pt x="926681" y="515893"/>
                    </a:cubicBezTo>
                    <a:cubicBezTo>
                      <a:pt x="957714" y="562442"/>
                      <a:pt x="1142324" y="523484"/>
                      <a:pt x="1156430" y="516157"/>
                    </a:cubicBezTo>
                    <a:cubicBezTo>
                      <a:pt x="1170536" y="508830"/>
                      <a:pt x="1144580" y="505226"/>
                      <a:pt x="1204233" y="505226"/>
                    </a:cubicBezTo>
                    <a:cubicBezTo>
                      <a:pt x="1263886" y="505226"/>
                      <a:pt x="1312245" y="547954"/>
                      <a:pt x="1312245" y="600661"/>
                    </a:cubicBezTo>
                    <a:cubicBezTo>
                      <a:pt x="1312245" y="636591"/>
                      <a:pt x="1289773" y="667884"/>
                      <a:pt x="1255859" y="682305"/>
                    </a:cubicBezTo>
                    <a:cubicBezTo>
                      <a:pt x="1307887" y="690649"/>
                      <a:pt x="1347199" y="750119"/>
                      <a:pt x="1347199" y="821833"/>
                    </a:cubicBezTo>
                    <a:cubicBezTo>
                      <a:pt x="1347199" y="877240"/>
                      <a:pt x="1323733" y="925338"/>
                      <a:pt x="1287879" y="946784"/>
                    </a:cubicBezTo>
                    <a:cubicBezTo>
                      <a:pt x="1323985" y="965771"/>
                      <a:pt x="1347199" y="1002419"/>
                      <a:pt x="1347199" y="1044145"/>
                    </a:cubicBezTo>
                    <a:cubicBezTo>
                      <a:pt x="1347199" y="1109059"/>
                      <a:pt x="1291016" y="1161682"/>
                      <a:pt x="1221710" y="1161682"/>
                    </a:cubicBezTo>
                    <a:lnTo>
                      <a:pt x="1208050" y="1159099"/>
                    </a:lnTo>
                    <a:lnTo>
                      <a:pt x="1206209" y="1164083"/>
                    </a:lnTo>
                    <a:cubicBezTo>
                      <a:pt x="1280219" y="1168308"/>
                      <a:pt x="1309099" y="1204571"/>
                      <a:pt x="1309099" y="1260169"/>
                    </a:cubicBezTo>
                    <a:cubicBezTo>
                      <a:pt x="1309099" y="1309684"/>
                      <a:pt x="1283217" y="1357979"/>
                      <a:pt x="1227150" y="1370708"/>
                    </a:cubicBezTo>
                    <a:cubicBezTo>
                      <a:pt x="1200466" y="1371418"/>
                      <a:pt x="1155309" y="1372682"/>
                      <a:pt x="1155325" y="1372596"/>
                    </a:cubicBezTo>
                    <a:lnTo>
                      <a:pt x="1158382" y="1373047"/>
                    </a:lnTo>
                    <a:cubicBezTo>
                      <a:pt x="1157359" y="1373079"/>
                      <a:pt x="1156325" y="1373111"/>
                      <a:pt x="1155281" y="1373143"/>
                    </a:cubicBezTo>
                    <a:cubicBezTo>
                      <a:pt x="950534" y="1379443"/>
                      <a:pt x="989545" y="1441995"/>
                      <a:pt x="546817" y="1393296"/>
                    </a:cubicBezTo>
                    <a:cubicBezTo>
                      <a:pt x="389865" y="1251144"/>
                      <a:pt x="362356" y="995618"/>
                      <a:pt x="363537" y="738747"/>
                    </a:cubicBezTo>
                    <a:lnTo>
                      <a:pt x="361095" y="739354"/>
                    </a:lnTo>
                    <a:cubicBezTo>
                      <a:pt x="360325" y="999793"/>
                      <a:pt x="389144" y="1257448"/>
                      <a:pt x="544248" y="1401526"/>
                    </a:cubicBezTo>
                    <a:cubicBezTo>
                      <a:pt x="540658" y="1401202"/>
                      <a:pt x="537045" y="1400791"/>
                      <a:pt x="533400" y="1400372"/>
                    </a:cubicBezTo>
                    <a:lnTo>
                      <a:pt x="314325" y="1459054"/>
                    </a:lnTo>
                    <a:cubicBezTo>
                      <a:pt x="9525" y="1139565"/>
                      <a:pt x="104775" y="1015681"/>
                      <a:pt x="0" y="793995"/>
                    </a:cubicBezTo>
                    <a:cubicBezTo>
                      <a:pt x="114337" y="780704"/>
                      <a:pt x="250661" y="762145"/>
                      <a:pt x="360781" y="729222"/>
                    </a:cubicBezTo>
                    <a:lnTo>
                      <a:pt x="361060" y="738198"/>
                    </a:lnTo>
                    <a:cubicBezTo>
                      <a:pt x="414695" y="725986"/>
                      <a:pt x="461917" y="708512"/>
                      <a:pt x="498056" y="687343"/>
                    </a:cubicBezTo>
                    <a:cubicBezTo>
                      <a:pt x="609181" y="622256"/>
                      <a:pt x="621881" y="496843"/>
                      <a:pt x="669506" y="411118"/>
                    </a:cubicBezTo>
                    <a:cubicBezTo>
                      <a:pt x="717131" y="325393"/>
                      <a:pt x="755231" y="241255"/>
                      <a:pt x="783806" y="172993"/>
                    </a:cubicBezTo>
                    <a:cubicBezTo>
                      <a:pt x="812381" y="104731"/>
                      <a:pt x="780631" y="20593"/>
                      <a:pt x="840956" y="1543"/>
                    </a:cubicBezTo>
                    <a:close/>
                  </a:path>
                </a:pathLst>
              </a:custGeom>
              <a:solidFill>
                <a:srgbClr val="223861"/>
              </a:solidFill>
              <a:ln w="3175" cap="flat" cmpd="sng" algn="ctr">
                <a:solidFill>
                  <a:sysClr val="window" lastClr="FFFFFF"/>
                </a:solidFill>
                <a:prstDash val="solid"/>
              </a:ln>
              <a:effectLst/>
            </p:spPr>
            <p:txBody>
              <a:bodyPr lIns="121920" tIns="60960" rIns="121920" bIns="6096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2936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dirty="0">
                  <a:ln>
                    <a:noFill/>
                  </a:ln>
                  <a:solidFill>
                    <a:srgbClr val="223861"/>
                  </a:solidFill>
                  <a:effectLst/>
                  <a:uLnTx/>
                  <a:uFillTx/>
                  <a:latin typeface="微软雅黑" panose="020B0503020204020204" pitchFamily="34" charset="-122"/>
                  <a:ea typeface="微软雅黑" panose="020B0503020204020204" pitchFamily="34" charset="-122"/>
                  <a:cs typeface="+mn-cs"/>
                </a:endParaRPr>
              </a:p>
            </p:txBody>
          </p:sp>
          <p:sp>
            <p:nvSpPr>
              <p:cNvPr id="64" name="文本框 23"/>
              <p:cNvSpPr txBox="1"/>
              <p:nvPr/>
            </p:nvSpPr>
            <p:spPr>
              <a:xfrm>
                <a:off x="1636377" y="1353032"/>
                <a:ext cx="1905269" cy="1404641"/>
              </a:xfrm>
              <a:prstGeom prst="rect">
                <a:avLst/>
              </a:prstGeom>
              <a:noFill/>
              <a:ln>
                <a:solidFill>
                  <a:schemeClr val="tx1"/>
                </a:solidFill>
                <a:prstDash val="dashDot"/>
              </a:ln>
            </p:spPr>
            <p:txBody>
              <a:bodyPr wrap="square" lIns="121920" tIns="60960" rIns="121920" bIns="6096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富集提取</a:t>
                </a:r>
                <a:endParaRPr lang="en-US" altLang="zh-CN"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a:p>
                <a:pPr algn="ctr" defTabSz="1229360">
                  <a:defRPr/>
                </a:pPr>
                <a:r>
                  <a:rPr lang="zh-CN" altLang="en-US" sz="1600" dirty="0">
                    <a:solidFill>
                      <a:srgbClr val="223861"/>
                    </a:solidFill>
                    <a:latin typeface="微软雅黑" panose="020B0503020204020204" pitchFamily="34" charset="-122"/>
                    <a:ea typeface="微软雅黑" panose="020B0503020204020204" pitchFamily="34" charset="-122"/>
                    <a:cs typeface="Aharoni" panose="02010803020104030203" pitchFamily="2" charset="-79"/>
                  </a:rPr>
                  <a:t>优化</a:t>
                </a: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破壁</a:t>
                </a:r>
                <a:endParaRPr lang="en-US" altLang="zh-CN"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严筛人</a:t>
                </a:r>
                <a:r>
                  <a:rPr lang="zh-CN" altLang="en-US" sz="1600" dirty="0">
                    <a:solidFill>
                      <a:srgbClr val="223861"/>
                    </a:solidFill>
                    <a:latin typeface="微软雅黑" panose="020B0503020204020204" pitchFamily="34" charset="-122"/>
                    <a:ea typeface="微软雅黑" panose="020B0503020204020204" pitchFamily="34" charset="-122"/>
                    <a:cs typeface="Aharoni" panose="02010803020104030203" pitchFamily="2" charset="-79"/>
                  </a:rPr>
                  <a:t>源</a:t>
                </a:r>
              </a:p>
            </p:txBody>
          </p:sp>
          <p:sp>
            <p:nvSpPr>
              <p:cNvPr id="65" name="文本框 27"/>
              <p:cNvSpPr txBox="1"/>
              <p:nvPr/>
            </p:nvSpPr>
            <p:spPr>
              <a:xfrm>
                <a:off x="5582433" y="1332714"/>
                <a:ext cx="1991333" cy="1404641"/>
              </a:xfrm>
              <a:prstGeom prst="rect">
                <a:avLst/>
              </a:prstGeom>
              <a:noFill/>
              <a:ln>
                <a:solidFill>
                  <a:schemeClr val="tx1"/>
                </a:solidFill>
                <a:prstDash val="dashDot"/>
              </a:ln>
            </p:spPr>
            <p:txBody>
              <a:bodyPr wrap="square" lIns="121920" tIns="60960" rIns="121920" bIns="6096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数据标准</a:t>
                </a:r>
                <a:endParaRPr lang="en-US" altLang="zh-CN"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病原全面</a:t>
                </a:r>
                <a:endParaRPr lang="en-US" altLang="zh-CN"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平台多样</a:t>
                </a:r>
                <a:endParaRPr lang="zh-CN" altLang="en-US" sz="1600" dirty="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66" name="文本框 29"/>
              <p:cNvSpPr txBox="1"/>
              <p:nvPr/>
            </p:nvSpPr>
            <p:spPr>
              <a:xfrm>
                <a:off x="7644629" y="1323286"/>
                <a:ext cx="1900743" cy="1404641"/>
              </a:xfrm>
              <a:prstGeom prst="rect">
                <a:avLst/>
              </a:prstGeom>
              <a:noFill/>
              <a:ln>
                <a:solidFill>
                  <a:schemeClr val="tx1"/>
                </a:solidFill>
                <a:prstDash val="dashDot"/>
              </a:ln>
            </p:spPr>
            <p:txBody>
              <a:bodyPr wrap="square" lIns="121920" tIns="60960" rIns="121920" bIns="6096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专业流程</a:t>
                </a:r>
                <a:endParaRPr lang="en-US" altLang="zh-CN"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临床</a:t>
                </a:r>
                <a:r>
                  <a:rPr lang="zh-CN" altLang="en-US" sz="1600" dirty="0">
                    <a:solidFill>
                      <a:srgbClr val="223861"/>
                    </a:solidFill>
                    <a:latin typeface="微软雅黑" panose="020B0503020204020204" pitchFamily="34" charset="-122"/>
                    <a:ea typeface="微软雅黑" panose="020B0503020204020204" pitchFamily="34" charset="-122"/>
                    <a:cs typeface="Aharoni" panose="02010803020104030203" pitchFamily="2" charset="-79"/>
                  </a:rPr>
                  <a:t>专家</a:t>
                </a:r>
                <a:endParaRPr lang="en-US" altLang="zh-CN" sz="1600" dirty="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技术专家</a:t>
                </a:r>
                <a:endParaRPr lang="en-US" altLang="zh-CN"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67" name="KSO_GI1"/>
              <p:cNvSpPr/>
              <p:nvPr/>
            </p:nvSpPr>
            <p:spPr bwMode="auto">
              <a:xfrm>
                <a:off x="1632516" y="3612236"/>
                <a:ext cx="11418853" cy="2370664"/>
              </a:xfrm>
              <a:prstGeom prst="rect">
                <a:avLst/>
              </a:prstGeom>
              <a:solidFill>
                <a:srgbClr val="C2CAE2"/>
              </a:solidFill>
              <a:ln w="3175" cap="flat" cmpd="sng" algn="ctr">
                <a:noFill/>
                <a:prstDash val="solid"/>
              </a:ln>
              <a:effectLst/>
            </p:spPr>
            <p:txBody>
              <a:bodyPr lIns="121920" tIns="0" rIns="12192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1229360">
                  <a:lnSpc>
                    <a:spcPct val="150000"/>
                  </a:lnSpc>
                  <a:defRPr/>
                </a:pPr>
                <a:r>
                  <a:rPr lang="zh-CN" altLang="en-US" sz="1400" b="1" kern="0" dirty="0" smtClean="0">
                    <a:latin typeface="微软雅黑" panose="020B0503020204020204" pitchFamily="34" charset="-122"/>
                    <a:ea typeface="微软雅黑" panose="020B0503020204020204" pitchFamily="34" charset="-122"/>
                  </a:rPr>
                  <a:t>报告解读：生</a:t>
                </a:r>
                <a:r>
                  <a:rPr lang="zh-CN" altLang="en-US" sz="1400" b="1" kern="0" dirty="0">
                    <a:latin typeface="微软雅黑" panose="020B0503020204020204" pitchFamily="34" charset="-122"/>
                    <a:ea typeface="微软雅黑" panose="020B0503020204020204" pitchFamily="34" charset="-122"/>
                  </a:rPr>
                  <a:t>信分析团队</a:t>
                </a:r>
                <a:r>
                  <a:rPr lang="en-US" altLang="zh-CN" sz="1400" b="1" kern="0" dirty="0">
                    <a:latin typeface="微软雅黑" panose="020B0503020204020204" pitchFamily="34" charset="-122"/>
                    <a:ea typeface="微软雅黑" panose="020B0503020204020204" pitchFamily="34" charset="-122"/>
                  </a:rPr>
                  <a:t>+</a:t>
                </a:r>
                <a:r>
                  <a:rPr lang="zh-CN" altLang="en-US" sz="1400" b="1" kern="0" dirty="0">
                    <a:latin typeface="微软雅黑" panose="020B0503020204020204" pitchFamily="34" charset="-122"/>
                    <a:ea typeface="微软雅黑" panose="020B0503020204020204" pitchFamily="34" charset="-122"/>
                  </a:rPr>
                  <a:t>微生物专家</a:t>
                </a:r>
                <a:r>
                  <a:rPr lang="en-US" altLang="zh-CN" sz="1400" b="1" kern="0" dirty="0">
                    <a:latin typeface="微软雅黑" panose="020B0503020204020204" pitchFamily="34" charset="-122"/>
                    <a:ea typeface="微软雅黑" panose="020B0503020204020204" pitchFamily="34" charset="-122"/>
                  </a:rPr>
                  <a:t>+</a:t>
                </a:r>
                <a:r>
                  <a:rPr lang="zh-CN" altLang="en-US" sz="1400" b="1" kern="0" dirty="0">
                    <a:latin typeface="微软雅黑" panose="020B0503020204020204" pitchFamily="34" charset="-122"/>
                    <a:ea typeface="微软雅黑" panose="020B0503020204020204" pitchFamily="34" charset="-122"/>
                  </a:rPr>
                  <a:t>临床医生，专业团队报告解读，结果</a:t>
                </a:r>
                <a:r>
                  <a:rPr lang="zh-CN" altLang="en-US" sz="1400" b="1" kern="0" dirty="0" smtClean="0">
                    <a:latin typeface="微软雅黑" panose="020B0503020204020204" pitchFamily="34" charset="-122"/>
                    <a:ea typeface="微软雅黑" panose="020B0503020204020204" pitchFamily="34" charset="-122"/>
                  </a:rPr>
                  <a:t>分析</a:t>
                </a:r>
                <a:endParaRPr lang="en-US" altLang="zh-CN" sz="1400" b="1" kern="0" dirty="0" smtClean="0">
                  <a:latin typeface="微软雅黑" panose="020B0503020204020204" pitchFamily="34" charset="-122"/>
                  <a:ea typeface="微软雅黑" panose="020B0503020204020204" pitchFamily="34" charset="-122"/>
                </a:endParaRPr>
              </a:p>
              <a:p>
                <a:pPr defTabSz="1229360">
                  <a:lnSpc>
                    <a:spcPct val="150000"/>
                  </a:lnSpc>
                  <a:defRPr/>
                </a:pPr>
                <a:r>
                  <a:rPr lang="zh-CN" altLang="en-US" sz="1400" b="1" dirty="0">
                    <a:latin typeface="微软雅黑"/>
                  </a:rPr>
                  <a:t>多技术平台联合：针对疑难案例，协助临床提供验证</a:t>
                </a:r>
                <a:r>
                  <a:rPr lang="zh-CN" altLang="en-US" sz="1400" b="1" dirty="0" smtClean="0">
                    <a:latin typeface="微软雅黑"/>
                  </a:rPr>
                  <a:t>方案，</a:t>
                </a:r>
                <a:r>
                  <a:rPr lang="en-US" altLang="zh-CN" sz="1400" b="1" dirty="0" smtClean="0">
                    <a:latin typeface="微软雅黑"/>
                  </a:rPr>
                  <a:t>IIFT|ELISA|PCR-</a:t>
                </a:r>
                <a:r>
                  <a:rPr lang="zh-CN" altLang="en-US" sz="1400" b="1" dirty="0">
                    <a:latin typeface="微软雅黑"/>
                  </a:rPr>
                  <a:t>反向杂交</a:t>
                </a:r>
                <a:r>
                  <a:rPr lang="en-US" altLang="zh-CN" sz="1400" b="1" dirty="0">
                    <a:latin typeface="微软雅黑"/>
                  </a:rPr>
                  <a:t>|</a:t>
                </a:r>
                <a:r>
                  <a:rPr lang="zh-CN" altLang="en-US" sz="1400" b="1" dirty="0">
                    <a:latin typeface="微软雅黑"/>
                  </a:rPr>
                  <a:t>荧光</a:t>
                </a:r>
                <a:r>
                  <a:rPr lang="en-US" altLang="zh-CN" sz="1400" b="1" dirty="0">
                    <a:latin typeface="微软雅黑"/>
                  </a:rPr>
                  <a:t>PCR</a:t>
                </a:r>
              </a:p>
              <a:p>
                <a:pPr defTabSz="1229360">
                  <a:lnSpc>
                    <a:spcPct val="150000"/>
                  </a:lnSpc>
                  <a:defRPr/>
                </a:pPr>
                <a:r>
                  <a:rPr lang="zh-CN" altLang="en-US" sz="1400" b="1" dirty="0">
                    <a:solidFill>
                      <a:srgbClr val="000000"/>
                    </a:solidFill>
                    <a:latin typeface="微软雅黑"/>
                  </a:rPr>
                  <a:t>问题</a:t>
                </a:r>
                <a:r>
                  <a:rPr lang="zh-CN" altLang="en-US" sz="1400" b="1" dirty="0" smtClean="0">
                    <a:solidFill>
                      <a:srgbClr val="000000"/>
                    </a:solidFill>
                    <a:latin typeface="微软雅黑"/>
                  </a:rPr>
                  <a:t>咨询：</a:t>
                </a:r>
                <a:r>
                  <a:rPr lang="zh-CN" altLang="en-US" sz="1400" dirty="0">
                    <a:latin typeface="微软雅黑"/>
                  </a:rPr>
                  <a:t>技术专家小组“</a:t>
                </a:r>
                <a:r>
                  <a:rPr lang="en-US" altLang="zh-CN" sz="1400" b="1" dirty="0">
                    <a:latin typeface="微软雅黑"/>
                  </a:rPr>
                  <a:t>1V1</a:t>
                </a:r>
                <a:r>
                  <a:rPr lang="zh-CN" altLang="en-US" sz="1400" b="1" dirty="0">
                    <a:latin typeface="微软雅黑"/>
                  </a:rPr>
                  <a:t>跟进模式</a:t>
                </a:r>
                <a:r>
                  <a:rPr lang="zh-CN" altLang="en-US" sz="1400" dirty="0">
                    <a:latin typeface="微软雅黑"/>
                  </a:rPr>
                  <a:t>” ，项目一对一回访跟进临床遇到的问题，</a:t>
                </a:r>
                <a:r>
                  <a:rPr lang="zh-CN" altLang="en-US" sz="1400" b="1" dirty="0">
                    <a:latin typeface="微软雅黑"/>
                  </a:rPr>
                  <a:t>及时</a:t>
                </a:r>
                <a:r>
                  <a:rPr lang="zh-CN" altLang="en-US" sz="1400" dirty="0">
                    <a:latin typeface="微软雅黑"/>
                  </a:rPr>
                  <a:t>技术支持</a:t>
                </a:r>
              </a:p>
              <a:p>
                <a:pPr defTabSz="1229360">
                  <a:lnSpc>
                    <a:spcPct val="150000"/>
                  </a:lnSpc>
                  <a:defRPr/>
                </a:pPr>
                <a:r>
                  <a:rPr lang="zh-CN" altLang="en-US" sz="1400" b="1" dirty="0">
                    <a:solidFill>
                      <a:srgbClr val="000000"/>
                    </a:solidFill>
                    <a:latin typeface="微软雅黑"/>
                  </a:rPr>
                  <a:t>培训</a:t>
                </a:r>
                <a:r>
                  <a:rPr lang="zh-CN" altLang="en-US" sz="1400" b="1" dirty="0" smtClean="0">
                    <a:solidFill>
                      <a:srgbClr val="000000"/>
                    </a:solidFill>
                    <a:latin typeface="微软雅黑"/>
                  </a:rPr>
                  <a:t>支持：</a:t>
                </a:r>
                <a:r>
                  <a:rPr lang="zh-CN" altLang="en-US" sz="1400" dirty="0"/>
                  <a:t>可提供专业知识、检测策略、报告解读等</a:t>
                </a:r>
                <a:r>
                  <a:rPr lang="zh-CN" altLang="en-US" sz="1400" b="1" dirty="0"/>
                  <a:t>科室会</a:t>
                </a:r>
                <a:r>
                  <a:rPr lang="zh-CN" altLang="en-US" sz="1400" dirty="0"/>
                  <a:t>、</a:t>
                </a:r>
                <a:r>
                  <a:rPr lang="zh-CN" altLang="en-US" sz="1400" b="1" dirty="0"/>
                  <a:t>培训</a:t>
                </a:r>
                <a:r>
                  <a:rPr lang="zh-CN" altLang="en-US" sz="1400" dirty="0" smtClean="0"/>
                  <a:t>支持</a:t>
                </a:r>
                <a:endParaRPr lang="zh-CN" altLang="en-US" sz="1400" b="1" dirty="0">
                  <a:latin typeface="微软雅黑"/>
                </a:endParaRPr>
              </a:p>
            </p:txBody>
          </p:sp>
          <p:sp>
            <p:nvSpPr>
              <p:cNvPr id="68" name="KSO_GT2"/>
              <p:cNvSpPr>
                <a:spLocks noChangeArrowheads="1"/>
              </p:cNvSpPr>
              <p:nvPr/>
            </p:nvSpPr>
            <p:spPr bwMode="auto">
              <a:xfrm>
                <a:off x="6487304" y="2976506"/>
                <a:ext cx="5017153" cy="654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0" rIns="12192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29360">
                  <a:lnSpc>
                    <a:spcPct val="120000"/>
                  </a:lnSpc>
                  <a:defRPr/>
                </a:pPr>
                <a:r>
                  <a:rPr lang="zh-CN" altLang="en-US" kern="0" dirty="0" smtClean="0">
                    <a:solidFill>
                      <a:srgbClr val="223861"/>
                    </a:solidFill>
                    <a:latin typeface="微软雅黑" panose="020B0503020204020204" pitchFamily="34" charset="-122"/>
                    <a:ea typeface="微软雅黑" panose="020B0503020204020204" pitchFamily="34" charset="-122"/>
                  </a:rPr>
                  <a:t>更全面的解决方案</a:t>
                </a:r>
                <a:endParaRPr lang="zh-CN" altLang="en-US" kern="0" dirty="0">
                  <a:solidFill>
                    <a:srgbClr val="223861"/>
                  </a:solidFill>
                  <a:latin typeface="微软雅黑" panose="020B0503020204020204" pitchFamily="34" charset="-122"/>
                  <a:ea typeface="微软雅黑" panose="020B0503020204020204" pitchFamily="34" charset="-122"/>
                </a:endParaRPr>
              </a:p>
            </p:txBody>
          </p:sp>
          <p:sp>
            <p:nvSpPr>
              <p:cNvPr id="69" name="任意多边形 68"/>
              <p:cNvSpPr/>
              <p:nvPr/>
            </p:nvSpPr>
            <p:spPr bwMode="auto">
              <a:xfrm>
                <a:off x="1696917" y="3345955"/>
                <a:ext cx="10510698" cy="198417"/>
              </a:xfrm>
              <a:custGeom>
                <a:avLst/>
                <a:gdLst>
                  <a:gd name="connsiteX0" fmla="*/ 0 w 9166507"/>
                  <a:gd name="connsiteY0" fmla="*/ 0 h 172090"/>
                  <a:gd name="connsiteX1" fmla="*/ 3642069 w 9166507"/>
                  <a:gd name="connsiteY1" fmla="*/ 0 h 172090"/>
                  <a:gd name="connsiteX2" fmla="*/ 3800727 w 9166507"/>
                  <a:gd name="connsiteY2" fmla="*/ 154090 h 172090"/>
                  <a:gd name="connsiteX3" fmla="*/ 9166507 w 9166507"/>
                  <a:gd name="connsiteY3" fmla="*/ 154090 h 172090"/>
                  <a:gd name="connsiteX4" fmla="*/ 9166507 w 9166507"/>
                  <a:gd name="connsiteY4" fmla="*/ 172090 h 172090"/>
                  <a:gd name="connsiteX5" fmla="*/ 3816423 w 9166507"/>
                  <a:gd name="connsiteY5" fmla="*/ 172090 h 172090"/>
                  <a:gd name="connsiteX6" fmla="*/ 3730507 w 9166507"/>
                  <a:gd name="connsiteY6" fmla="*/ 172090 h 172090"/>
                  <a:gd name="connsiteX7" fmla="*/ 0 w 9166507"/>
                  <a:gd name="connsiteY7" fmla="*/ 172090 h 17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6507" h="172090">
                    <a:moveTo>
                      <a:pt x="0" y="0"/>
                    </a:moveTo>
                    <a:lnTo>
                      <a:pt x="3642069" y="0"/>
                    </a:lnTo>
                    <a:lnTo>
                      <a:pt x="3800727" y="154090"/>
                    </a:lnTo>
                    <a:lnTo>
                      <a:pt x="9166507" y="154090"/>
                    </a:lnTo>
                    <a:lnTo>
                      <a:pt x="9166507" y="172090"/>
                    </a:lnTo>
                    <a:lnTo>
                      <a:pt x="3816423" y="172090"/>
                    </a:lnTo>
                    <a:lnTo>
                      <a:pt x="3730507" y="172090"/>
                    </a:lnTo>
                    <a:lnTo>
                      <a:pt x="0" y="172090"/>
                    </a:lnTo>
                    <a:close/>
                  </a:path>
                </a:pathLst>
              </a:custGeom>
              <a:solidFill>
                <a:srgbClr val="223861"/>
              </a:solidFill>
              <a:ln w="3175" cap="flat" cmpd="sng" algn="ctr">
                <a:noFill/>
                <a:prstDash val="solid"/>
              </a:ln>
              <a:effectLst/>
            </p:spPr>
            <p:txBody>
              <a:bodyPr lIns="121920" tIns="0" rIns="12192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29360" eaLnBrk="1" fontAlgn="auto" latinLnBrk="0" hangingPunct="1">
                  <a:lnSpc>
                    <a:spcPct val="15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rgbClr val="223861"/>
                  </a:solidFill>
                  <a:effectLst/>
                  <a:uLnTx/>
                  <a:uFillTx/>
                  <a:latin typeface="微软雅黑" panose="020B0503020204020204" pitchFamily="34" charset="-122"/>
                  <a:ea typeface="微软雅黑" panose="020B0503020204020204" pitchFamily="34" charset="-122"/>
                  <a:cs typeface="+mn-cs"/>
                </a:endParaRPr>
              </a:p>
            </p:txBody>
          </p:sp>
        </p:grpSp>
        <p:sp>
          <p:nvSpPr>
            <p:cNvPr id="71" name="文本框 29"/>
            <p:cNvSpPr txBox="1"/>
            <p:nvPr/>
          </p:nvSpPr>
          <p:spPr>
            <a:xfrm>
              <a:off x="8533862" y="3583797"/>
              <a:ext cx="1412012" cy="861774"/>
            </a:xfrm>
            <a:prstGeom prst="rect">
              <a:avLst/>
            </a:prstGeom>
            <a:noFill/>
            <a:ln>
              <a:solidFill>
                <a:schemeClr val="tx1"/>
              </a:solidFill>
              <a:prstDash val="dashDot"/>
            </a:ln>
          </p:spPr>
          <p:txBody>
            <a:bodyPr wrap="square" lIns="121920" tIns="60960" rIns="121920" bIns="6096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客户优势</a:t>
              </a:r>
              <a:endParaRPr lang="en-US" altLang="zh-CN"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服务优势</a:t>
              </a:r>
              <a:endParaRPr lang="en-US" altLang="zh-CN"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a:p>
              <a:pPr algn="ctr" defTabSz="1229360">
                <a:defRPr/>
              </a:pPr>
              <a:r>
                <a:rPr lang="zh-CN" altLang="en-US"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rPr>
                <a:t>政策支持</a:t>
              </a:r>
              <a:endParaRPr lang="en-US" altLang="zh-CN" sz="1600" dirty="0" smtClean="0">
                <a:solidFill>
                  <a:srgbClr val="223861"/>
                </a:solidFill>
                <a:latin typeface="微软雅黑" panose="020B0503020204020204" pitchFamily="34" charset="-122"/>
                <a:ea typeface="微软雅黑" panose="020B0503020204020204" pitchFamily="34" charset="-122"/>
                <a:cs typeface="Aharoni" panose="02010803020104030203" pitchFamily="2" charset="-79"/>
              </a:endParaRPr>
            </a:p>
          </p:txBody>
        </p:sp>
      </p:grpSp>
      <p:sp>
        <p:nvSpPr>
          <p:cNvPr id="24" name="爆炸形 1 23"/>
          <p:cNvSpPr/>
          <p:nvPr/>
        </p:nvSpPr>
        <p:spPr>
          <a:xfrm>
            <a:off x="10119919" y="3394150"/>
            <a:ext cx="1499008" cy="147896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科研合作</a:t>
            </a:r>
            <a:endParaRPr lang="zh-CN" altLang="en-US" dirty="0"/>
          </a:p>
        </p:txBody>
      </p:sp>
      <p:pic>
        <p:nvPicPr>
          <p:cNvPr id="25" name="图片 24"/>
          <p:cNvPicPr>
            <a:picLocks noChangeAspect="1"/>
          </p:cNvPicPr>
          <p:nvPr/>
        </p:nvPicPr>
        <p:blipFill>
          <a:blip r:embed="rId3"/>
          <a:stretch>
            <a:fillRect/>
          </a:stretch>
        </p:blipFill>
        <p:spPr>
          <a:xfrm>
            <a:off x="9910483" y="117473"/>
            <a:ext cx="460632" cy="665358"/>
          </a:xfrm>
          <a:prstGeom prst="rect">
            <a:avLst/>
          </a:prstGeom>
        </p:spPr>
      </p:pic>
      <p:sp>
        <p:nvSpPr>
          <p:cNvPr id="30" name="文本框 29"/>
          <p:cNvSpPr txBox="1"/>
          <p:nvPr/>
        </p:nvSpPr>
        <p:spPr>
          <a:xfrm>
            <a:off x="8870659" y="783427"/>
            <a:ext cx="2740518" cy="369332"/>
          </a:xfrm>
          <a:prstGeom prst="rect">
            <a:avLst/>
          </a:prstGeom>
          <a:noFill/>
        </p:spPr>
        <p:txBody>
          <a:bodyPr wrap="square" rtlCol="0">
            <a:spAutoFit/>
          </a:bodyPr>
          <a:lstStyle/>
          <a:p>
            <a:r>
              <a:rPr lang="zh-CN" altLang="en-US" b="1" dirty="0" smtClean="0"/>
              <a:t>品牌  质量  服务  性价比</a:t>
            </a:r>
            <a:endParaRPr lang="zh-CN" altLang="en-US" b="1" dirty="0"/>
          </a:p>
        </p:txBody>
      </p:sp>
    </p:spTree>
    <p:extLst>
      <p:ext uri="{BB962C8B-B14F-4D97-AF65-F5344CB8AC3E}">
        <p14:creationId xmlns:p14="http://schemas.microsoft.com/office/powerpoint/2010/main" val="7962668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accent6">
              <a:lumMod val="60000"/>
              <a:lumOff val="40000"/>
            </a:schemeClr>
          </a:solidFill>
          <a:ln w="9525" algn="ctr">
            <a:noFill/>
            <a:miter lim="800000"/>
            <a:headEnd/>
            <a:tailEnd/>
          </a:ln>
          <a:effectLst/>
        </p:spPr>
        <p:txBody>
          <a:bodyPr wrap="none" anchor="ctr"/>
          <a:lstStyle/>
          <a:p>
            <a:pPr>
              <a:defRPr/>
            </a:pPr>
            <a:endParaRPr lang="zh-CN" altLang="en-US">
              <a:latin typeface="Arial" charset="0"/>
              <a:ea typeface="宋体" charset="-122"/>
            </a:endParaRPr>
          </a:p>
        </p:txBody>
      </p:sp>
      <p:grpSp>
        <p:nvGrpSpPr>
          <p:cNvPr id="11" name="Group 60"/>
          <p:cNvGrpSpPr>
            <a:grpSpLocks/>
          </p:cNvGrpSpPr>
          <p:nvPr/>
        </p:nvGrpSpPr>
        <p:grpSpPr bwMode="auto">
          <a:xfrm>
            <a:off x="2068135" y="3028397"/>
            <a:ext cx="381000" cy="381000"/>
            <a:chOff x="2078" y="1680"/>
            <a:chExt cx="1615" cy="1615"/>
          </a:xfrm>
        </p:grpSpPr>
        <p:sp>
          <p:nvSpPr>
            <p:cNvPr id="12"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4"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15"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6"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17"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39" name="Group 60"/>
          <p:cNvGrpSpPr>
            <a:grpSpLocks/>
          </p:cNvGrpSpPr>
          <p:nvPr/>
        </p:nvGrpSpPr>
        <p:grpSpPr bwMode="auto">
          <a:xfrm>
            <a:off x="2046195" y="4296366"/>
            <a:ext cx="381000" cy="381000"/>
            <a:chOff x="2078" y="1680"/>
            <a:chExt cx="1615" cy="1615"/>
          </a:xfrm>
        </p:grpSpPr>
        <p:sp>
          <p:nvSpPr>
            <p:cNvPr id="40"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1"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2"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43"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4"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45"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46" name="Group 60"/>
          <p:cNvGrpSpPr>
            <a:grpSpLocks/>
          </p:cNvGrpSpPr>
          <p:nvPr/>
        </p:nvGrpSpPr>
        <p:grpSpPr bwMode="auto">
          <a:xfrm>
            <a:off x="1429395" y="1893567"/>
            <a:ext cx="381000" cy="381000"/>
            <a:chOff x="2078" y="1680"/>
            <a:chExt cx="1615" cy="1615"/>
          </a:xfrm>
        </p:grpSpPr>
        <p:sp>
          <p:nvSpPr>
            <p:cNvPr id="47"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8"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9"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50"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52"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53" name="Group 60"/>
          <p:cNvGrpSpPr>
            <a:grpSpLocks/>
          </p:cNvGrpSpPr>
          <p:nvPr/>
        </p:nvGrpSpPr>
        <p:grpSpPr bwMode="auto">
          <a:xfrm>
            <a:off x="1299289" y="5445224"/>
            <a:ext cx="381000" cy="381000"/>
            <a:chOff x="2078" y="1680"/>
            <a:chExt cx="1615" cy="1615"/>
          </a:xfrm>
        </p:grpSpPr>
        <p:sp>
          <p:nvSpPr>
            <p:cNvPr id="54"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5"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6"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charset="-122"/>
              </a:endParaRPr>
            </a:p>
          </p:txBody>
        </p:sp>
        <p:sp>
          <p:nvSpPr>
            <p:cNvPr id="57"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8"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charset="-122"/>
              </a:endParaRPr>
            </a:p>
          </p:txBody>
        </p:sp>
        <p:sp>
          <p:nvSpPr>
            <p:cNvPr id="59"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60" name="文本框 59"/>
          <p:cNvSpPr txBox="1"/>
          <p:nvPr/>
        </p:nvSpPr>
        <p:spPr>
          <a:xfrm>
            <a:off x="3559150" y="1934852"/>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宏基因技术在感染性疾病检测的应用</a:t>
            </a:r>
            <a:endParaRPr lang="zh-CN" altLang="en-US" sz="2400" b="1" dirty="0">
              <a:solidFill>
                <a:schemeClr val="tx1">
                  <a:lumMod val="25000"/>
                  <a:lumOff val="75000"/>
                </a:schemeClr>
              </a:solidFill>
            </a:endParaRPr>
          </a:p>
        </p:txBody>
      </p:sp>
      <p:sp>
        <p:nvSpPr>
          <p:cNvPr id="61" name="文本框 60"/>
          <p:cNvSpPr txBox="1"/>
          <p:nvPr/>
        </p:nvSpPr>
        <p:spPr>
          <a:xfrm>
            <a:off x="3592565" y="3013632"/>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欧蒙未一宏基因检测项目介绍</a:t>
            </a:r>
            <a:endParaRPr lang="zh-CN" altLang="en-US" sz="2400" b="1" dirty="0">
              <a:solidFill>
                <a:schemeClr val="tx1">
                  <a:lumMod val="25000"/>
                  <a:lumOff val="75000"/>
                </a:schemeClr>
              </a:solidFill>
            </a:endParaRPr>
          </a:p>
        </p:txBody>
      </p:sp>
      <p:sp>
        <p:nvSpPr>
          <p:cNvPr id="62" name="文本框 61"/>
          <p:cNvSpPr txBox="1"/>
          <p:nvPr/>
        </p:nvSpPr>
        <p:spPr>
          <a:xfrm>
            <a:off x="3592565" y="4296366"/>
            <a:ext cx="6552728" cy="461665"/>
          </a:xfrm>
          <a:prstGeom prst="rect">
            <a:avLst/>
          </a:prstGeom>
          <a:noFill/>
        </p:spPr>
        <p:txBody>
          <a:bodyPr wrap="square" rtlCol="0">
            <a:spAutoFit/>
          </a:bodyPr>
          <a:lstStyle/>
          <a:p>
            <a:r>
              <a:rPr lang="zh-CN" altLang="en-US" sz="2400" b="1" dirty="0" smtClean="0">
                <a:solidFill>
                  <a:schemeClr val="tx1">
                    <a:lumMod val="25000"/>
                    <a:lumOff val="75000"/>
                  </a:schemeClr>
                </a:solidFill>
              </a:rPr>
              <a:t>欧蒙未一宏基因检测市场定位</a:t>
            </a:r>
            <a:endParaRPr lang="zh-CN" altLang="en-US" sz="2400" b="1" dirty="0">
              <a:solidFill>
                <a:schemeClr val="tx1">
                  <a:lumMod val="25000"/>
                  <a:lumOff val="75000"/>
                </a:schemeClr>
              </a:solidFill>
            </a:endParaRPr>
          </a:p>
        </p:txBody>
      </p:sp>
      <p:sp>
        <p:nvSpPr>
          <p:cNvPr id="63" name="文本框 62"/>
          <p:cNvSpPr txBox="1"/>
          <p:nvPr/>
        </p:nvSpPr>
        <p:spPr>
          <a:xfrm>
            <a:off x="3592565" y="5404537"/>
            <a:ext cx="6552728" cy="461665"/>
          </a:xfrm>
          <a:prstGeom prst="rect">
            <a:avLst/>
          </a:prstGeom>
          <a:noFill/>
        </p:spPr>
        <p:txBody>
          <a:bodyPr wrap="square" rtlCol="0">
            <a:spAutoFit/>
          </a:bodyPr>
          <a:lstStyle/>
          <a:p>
            <a:r>
              <a:rPr lang="zh-CN" altLang="en-US" sz="2400" b="1" dirty="0" smtClean="0"/>
              <a:t>典型案例分享</a:t>
            </a:r>
            <a:endParaRPr lang="zh-CN" altLang="en-US" sz="2400" b="1" dirty="0"/>
          </a:p>
        </p:txBody>
      </p:sp>
    </p:spTree>
    <p:extLst>
      <p:ext uri="{BB962C8B-B14F-4D97-AF65-F5344CB8AC3E}">
        <p14:creationId xmlns:p14="http://schemas.microsoft.com/office/powerpoint/2010/main" val="215807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案例分享</a:t>
            </a:r>
            <a:endParaRPr lang="zh-CN" altLang="en-US" dirty="0"/>
          </a:p>
        </p:txBody>
      </p:sp>
      <p:sp>
        <p:nvSpPr>
          <p:cNvPr id="3" name="文本框 2"/>
          <p:cNvSpPr txBox="1"/>
          <p:nvPr/>
        </p:nvSpPr>
        <p:spPr>
          <a:xfrm>
            <a:off x="479376" y="1484784"/>
            <a:ext cx="6159104" cy="2369880"/>
          </a:xfrm>
          <a:prstGeom prst="rect">
            <a:avLst/>
          </a:prstGeom>
          <a:noFill/>
        </p:spPr>
        <p:txBody>
          <a:bodyPr wrap="square" rtlCol="0">
            <a:spAutoFit/>
          </a:bodyPr>
          <a:lstStyle/>
          <a:p>
            <a:r>
              <a:rPr lang="zh-CN" altLang="en-US" sz="2000" b="1" dirty="0" smtClean="0">
                <a:solidFill>
                  <a:srgbClr val="006400"/>
                </a:solidFill>
                <a:latin typeface="微软雅黑" panose="020B0503020204020204" pitchFamily="34" charset="-122"/>
                <a:ea typeface="微软雅黑" panose="020B0503020204020204" pitchFamily="34" charset="-122"/>
              </a:rPr>
              <a:t>案例一</a:t>
            </a:r>
            <a:endParaRPr lang="en-US" altLang="zh-CN" sz="2000" b="1" dirty="0" smtClean="0">
              <a:solidFill>
                <a:srgbClr val="006400"/>
              </a:solidFill>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病例资料：冯某，女，</a:t>
            </a:r>
            <a:r>
              <a:rPr lang="en-US" altLang="zh-CN" sz="1600" dirty="0" smtClean="0">
                <a:latin typeface="微软雅黑" panose="020B0503020204020204" pitchFamily="34" charset="-122"/>
                <a:ea typeface="微软雅黑" panose="020B0503020204020204" pitchFamily="34" charset="-122"/>
              </a:rPr>
              <a:t>17</a:t>
            </a:r>
            <a:r>
              <a:rPr lang="zh-CN" altLang="en-US" sz="1600" dirty="0" smtClean="0">
                <a:latin typeface="微软雅黑" panose="020B0503020204020204" pitchFamily="34" charset="-122"/>
                <a:ea typeface="微软雅黑" panose="020B0503020204020204" pitchFamily="34" charset="-122"/>
              </a:rPr>
              <a:t>岁</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现病史：低热</a:t>
            </a:r>
            <a:r>
              <a:rPr lang="en-US" altLang="zh-CN" sz="1600" dirty="0" smtClean="0">
                <a:latin typeface="微软雅黑" panose="020B0503020204020204" pitchFamily="34" charset="-122"/>
                <a:ea typeface="微软雅黑" panose="020B0503020204020204" pitchFamily="34" charset="-122"/>
              </a:rPr>
              <a:t>37.8</a:t>
            </a:r>
            <a:r>
              <a:rPr lang="zh-CN" altLang="en-US" sz="1600" dirty="0" smtClean="0">
                <a:latin typeface="微软雅黑" panose="020B0503020204020204" pitchFamily="34" charset="-122"/>
                <a:ea typeface="微软雅黑" panose="020B0503020204020204" pitchFamily="34" charset="-122"/>
              </a:rPr>
              <a:t>℃，病程</a:t>
            </a:r>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天，并出现头痛，恶心呕吐症状</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实验室检查：</a:t>
            </a:r>
            <a:endParaRPr lang="en-US" altLang="zh-CN" sz="1600" dirty="0" smtClean="0">
              <a:latin typeface="微软雅黑" panose="020B0503020204020204" pitchFamily="34" charset="-122"/>
              <a:ea typeface="微软雅黑" panose="020B0503020204020204" pitchFamily="34" charset="-122"/>
            </a:endParaRPr>
          </a:p>
          <a:p>
            <a:pPr marL="228600" indent="-228600">
              <a:buAutoNum type="arabicPeriod"/>
            </a:pPr>
            <a:r>
              <a:rPr lang="zh-CN" altLang="en-US" sz="1600" dirty="0" smtClean="0">
                <a:latin typeface="微软雅黑" panose="020B0503020204020204" pitchFamily="34" charset="-122"/>
                <a:ea typeface="微软雅黑" panose="020B0503020204020204" pitchFamily="34" charset="-122"/>
              </a:rPr>
              <a:t>脑脊液常规：白细胞数：</a:t>
            </a:r>
            <a:r>
              <a:rPr lang="en-US" altLang="zh-CN" sz="1600" dirty="0" smtClean="0">
                <a:latin typeface="微软雅黑" panose="020B0503020204020204" pitchFamily="34" charset="-122"/>
                <a:ea typeface="微软雅黑" panose="020B0503020204020204" pitchFamily="34" charset="-122"/>
              </a:rPr>
              <a:t>235 </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10</a:t>
            </a:r>
            <a:r>
              <a:rPr lang="en-US" altLang="zh-CN" sz="1600" baseline="30000" dirty="0" smtClean="0">
                <a:latin typeface="微软雅黑" panose="020B0503020204020204" pitchFamily="34" charset="-122"/>
                <a:ea typeface="微软雅黑" panose="020B0503020204020204" pitchFamily="34" charset="-122"/>
              </a:rPr>
              <a:t>6</a:t>
            </a:r>
            <a:r>
              <a:rPr lang="en-US" altLang="zh-CN" sz="1600" dirty="0" smtClean="0">
                <a:latin typeface="微软雅黑" panose="020B0503020204020204" pitchFamily="34" charset="-122"/>
                <a:ea typeface="微软雅黑" panose="020B0503020204020204" pitchFamily="34" charset="-122"/>
              </a:rPr>
              <a:t>/L</a:t>
            </a:r>
            <a:r>
              <a:rPr lang="zh-CN" altLang="en-US" sz="1600" dirty="0" smtClean="0">
                <a:latin typeface="微软雅黑" panose="020B0503020204020204" pitchFamily="34" charset="-122"/>
                <a:ea typeface="微软雅黑" panose="020B0503020204020204" pitchFamily="34" charset="-122"/>
              </a:rPr>
              <a:t>，单个细胞：</a:t>
            </a:r>
            <a:r>
              <a:rPr lang="en-US" altLang="zh-CN" sz="1600" dirty="0" smtClean="0">
                <a:latin typeface="微软雅黑" panose="020B0503020204020204" pitchFamily="34" charset="-122"/>
                <a:ea typeface="微软雅黑" panose="020B0503020204020204" pitchFamily="34" charset="-122"/>
              </a:rPr>
              <a:t>0.9</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10</a:t>
            </a:r>
            <a:r>
              <a:rPr lang="en-US" altLang="zh-CN" sz="1600" baseline="30000" dirty="0" smtClean="0">
                <a:latin typeface="微软雅黑" panose="020B0503020204020204" pitchFamily="34" charset="-122"/>
                <a:ea typeface="微软雅黑" panose="020B0503020204020204" pitchFamily="34" charset="-122"/>
              </a:rPr>
              <a:t>6</a:t>
            </a:r>
            <a:r>
              <a:rPr lang="en-US" altLang="zh-CN" sz="1600" dirty="0" smtClean="0">
                <a:latin typeface="微软雅黑" panose="020B0503020204020204" pitchFamily="34" charset="-122"/>
                <a:ea typeface="微软雅黑" panose="020B0503020204020204" pitchFamily="34" charset="-122"/>
              </a:rPr>
              <a:t>/L</a:t>
            </a:r>
          </a:p>
          <a:p>
            <a:pPr marL="228600" indent="-228600">
              <a:buAutoNum type="arabicPeriod"/>
            </a:pPr>
            <a:r>
              <a:rPr lang="zh-CN" altLang="en-US" sz="1600" dirty="0" smtClean="0">
                <a:latin typeface="微软雅黑" panose="020B0503020204020204" pitchFamily="34" charset="-122"/>
                <a:ea typeface="微软雅黑" panose="020B0503020204020204" pitchFamily="34" charset="-122"/>
              </a:rPr>
              <a:t>脑脊液生化：蛋白：</a:t>
            </a:r>
            <a:r>
              <a:rPr lang="en-US" altLang="zh-CN" sz="1600" dirty="0" smtClean="0">
                <a:latin typeface="微软雅黑" panose="020B0503020204020204" pitchFamily="34" charset="-122"/>
                <a:ea typeface="微软雅黑" panose="020B0503020204020204" pitchFamily="34" charset="-122"/>
              </a:rPr>
              <a:t>0.768g/L</a:t>
            </a:r>
            <a:r>
              <a:rPr lang="zh-CN" altLang="en-US"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葡萄</a:t>
            </a:r>
            <a:r>
              <a:rPr lang="zh-CN" altLang="en-US" sz="1600" dirty="0" smtClean="0">
                <a:latin typeface="微软雅黑" panose="020B0503020204020204" pitchFamily="34" charset="-122"/>
                <a:ea typeface="微软雅黑" panose="020B0503020204020204" pitchFamily="34" charset="-122"/>
              </a:rPr>
              <a:t>糖：</a:t>
            </a:r>
            <a:r>
              <a:rPr lang="en-US" altLang="zh-CN" sz="1600" dirty="0" smtClean="0">
                <a:latin typeface="微软雅黑" panose="020B0503020204020204" pitchFamily="34" charset="-122"/>
                <a:ea typeface="微软雅黑" panose="020B0503020204020204" pitchFamily="34" charset="-122"/>
              </a:rPr>
              <a:t>2..43 </a:t>
            </a:r>
            <a:r>
              <a:rPr lang="en-US" altLang="zh-CN" sz="1600" dirty="0" err="1" smtClean="0">
                <a:latin typeface="微软雅黑" panose="020B0503020204020204" pitchFamily="34" charset="-122"/>
                <a:ea typeface="微软雅黑" panose="020B0503020204020204" pitchFamily="34" charset="-122"/>
              </a:rPr>
              <a:t>mmol</a:t>
            </a:r>
            <a:r>
              <a:rPr lang="en-US" altLang="zh-CN" sz="1600" dirty="0" smtClean="0">
                <a:latin typeface="微软雅黑" panose="020B0503020204020204" pitchFamily="34" charset="-122"/>
                <a:ea typeface="微软雅黑" panose="020B0503020204020204" pitchFamily="34" charset="-122"/>
              </a:rPr>
              <a:t>/L </a:t>
            </a:r>
            <a:r>
              <a:rPr lang="zh-CN" altLang="en-US" sz="1600" dirty="0" smtClean="0">
                <a:latin typeface="微软雅黑" panose="020B0503020204020204" pitchFamily="34" charset="-122"/>
                <a:ea typeface="微软雅黑" panose="020B0503020204020204" pitchFamily="34" charset="-122"/>
              </a:rPr>
              <a:t>，氯化物：</a:t>
            </a:r>
            <a:r>
              <a:rPr lang="en-US" altLang="zh-CN" sz="1600" dirty="0" smtClean="0">
                <a:latin typeface="微软雅黑" panose="020B0503020204020204" pitchFamily="34" charset="-122"/>
                <a:ea typeface="微软雅黑" panose="020B0503020204020204" pitchFamily="34" charset="-122"/>
              </a:rPr>
              <a:t>118.1mmol/L</a:t>
            </a:r>
          </a:p>
          <a:p>
            <a:r>
              <a:rPr lang="zh-CN" altLang="en-US" sz="1600" dirty="0" smtClean="0">
                <a:latin typeface="微软雅黑" panose="020B0503020204020204" pitchFamily="34" charset="-122"/>
                <a:ea typeface="微软雅黑" panose="020B0503020204020204" pitchFamily="34" charset="-122"/>
              </a:rPr>
              <a:t>治疗情况：</a:t>
            </a:r>
            <a:r>
              <a:rPr lang="zh-CN" altLang="en-US" sz="1600" dirty="0">
                <a:latin typeface="微软雅黑" panose="020B0503020204020204" pitchFamily="34" charset="-122"/>
                <a:ea typeface="微软雅黑" panose="020B0503020204020204" pitchFamily="34" charset="-122"/>
              </a:rPr>
              <a:t>未</a:t>
            </a:r>
            <a:r>
              <a:rPr lang="zh-CN" altLang="en-US" sz="1600" dirty="0" smtClean="0">
                <a:latin typeface="微软雅黑" panose="020B0503020204020204" pitchFamily="34" charset="-122"/>
                <a:ea typeface="微软雅黑" panose="020B0503020204020204" pitchFamily="34" charset="-122"/>
              </a:rPr>
              <a:t>进行药物治疗</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临床诊断：脑炎（病毒性脑炎）</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080" y="1718810"/>
            <a:ext cx="5042312" cy="1512168"/>
          </a:xfrm>
          <a:prstGeom prst="rect">
            <a:avLst/>
          </a:prstGeom>
          <a:ln>
            <a:solidFill>
              <a:schemeClr val="tx1"/>
            </a:solidFill>
          </a:ln>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b="47826"/>
          <a:stretch/>
        </p:blipFill>
        <p:spPr>
          <a:xfrm>
            <a:off x="6816080" y="3356992"/>
            <a:ext cx="5042312" cy="2592288"/>
          </a:xfrm>
          <a:prstGeom prst="rect">
            <a:avLst/>
          </a:prstGeom>
          <a:ln>
            <a:solidFill>
              <a:schemeClr val="tx1"/>
            </a:solidFill>
          </a:ln>
        </p:spPr>
      </p:pic>
      <p:pic>
        <p:nvPicPr>
          <p:cNvPr id="7" name="图片 6"/>
          <p:cNvPicPr>
            <a:picLocks noChangeAspect="1"/>
          </p:cNvPicPr>
          <p:nvPr/>
        </p:nvPicPr>
        <p:blipFill>
          <a:blip r:embed="rId5"/>
          <a:stretch>
            <a:fillRect/>
          </a:stretch>
        </p:blipFill>
        <p:spPr>
          <a:xfrm>
            <a:off x="263352" y="4160208"/>
            <a:ext cx="3236861" cy="2029896"/>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0213" y="3910948"/>
            <a:ext cx="3043428" cy="2439053"/>
          </a:xfrm>
          <a:prstGeom prst="rect">
            <a:avLst/>
          </a:prstGeom>
        </p:spPr>
      </p:pic>
    </p:spTree>
    <p:extLst>
      <p:ext uri="{BB962C8B-B14F-4D97-AF65-F5344CB8AC3E}">
        <p14:creationId xmlns:p14="http://schemas.microsoft.com/office/powerpoint/2010/main" val="39922712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案例分享</a:t>
            </a:r>
          </a:p>
        </p:txBody>
      </p:sp>
      <p:sp>
        <p:nvSpPr>
          <p:cNvPr id="3" name="文本框 2"/>
          <p:cNvSpPr txBox="1"/>
          <p:nvPr/>
        </p:nvSpPr>
        <p:spPr>
          <a:xfrm>
            <a:off x="423130" y="1484784"/>
            <a:ext cx="6552728" cy="3170099"/>
          </a:xfrm>
          <a:prstGeom prst="rect">
            <a:avLst/>
          </a:prstGeom>
          <a:noFill/>
        </p:spPr>
        <p:txBody>
          <a:bodyPr wrap="square" rtlCol="0">
            <a:spAutoFit/>
          </a:bodyPr>
          <a:lstStyle/>
          <a:p>
            <a:r>
              <a:rPr lang="zh-CN" altLang="en-US" b="1" dirty="0" smtClean="0">
                <a:solidFill>
                  <a:srgbClr val="006400"/>
                </a:solidFill>
                <a:latin typeface="微软雅黑" panose="020B0503020204020204" pitchFamily="34" charset="-122"/>
                <a:ea typeface="微软雅黑" panose="020B0503020204020204" pitchFamily="34" charset="-122"/>
              </a:rPr>
              <a:t>案例二</a:t>
            </a:r>
            <a:endParaRPr lang="en-US" altLang="zh-CN" sz="1400" dirty="0">
              <a:solidFill>
                <a:srgbClr val="006400"/>
              </a:solidFill>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病例资料：王某，女，</a:t>
            </a:r>
            <a:r>
              <a:rPr lang="en-US" altLang="zh-CN" sz="1400" dirty="0" smtClean="0">
                <a:latin typeface="微软雅黑" panose="020B0503020204020204" pitchFamily="34" charset="-122"/>
                <a:ea typeface="微软雅黑" panose="020B0503020204020204" pitchFamily="34" charset="-122"/>
              </a:rPr>
              <a:t>30</a:t>
            </a:r>
            <a:r>
              <a:rPr lang="zh-CN" altLang="en-US" sz="1400" dirty="0" smtClean="0">
                <a:latin typeface="微软雅黑" panose="020B0503020204020204" pitchFamily="34" charset="-122"/>
                <a:ea typeface="微软雅黑" panose="020B0503020204020204" pitchFamily="34" charset="-122"/>
              </a:rPr>
              <a:t>岁</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主诉：发热、头痛、恶心呕吐</a:t>
            </a:r>
            <a:r>
              <a:rPr lang="en-US" altLang="zh-CN" sz="1400" dirty="0" smtClean="0">
                <a:latin typeface="微软雅黑" panose="020B0503020204020204" pitchFamily="34" charset="-122"/>
                <a:ea typeface="微软雅黑" panose="020B0503020204020204" pitchFamily="34" charset="-122"/>
              </a:rPr>
              <a:t>10</a:t>
            </a:r>
            <a:r>
              <a:rPr lang="zh-CN" altLang="en-US" sz="1400" dirty="0" smtClean="0">
                <a:latin typeface="微软雅黑" panose="020B0503020204020204" pitchFamily="34" charset="-122"/>
                <a:ea typeface="微软雅黑" panose="020B0503020204020204" pitchFamily="34" charset="-122"/>
              </a:rPr>
              <a:t>个月</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现</a:t>
            </a:r>
            <a:r>
              <a:rPr lang="zh-CN" altLang="en-US" sz="1400" dirty="0" smtClean="0">
                <a:latin typeface="微软雅黑" panose="020B0503020204020204" pitchFamily="34" charset="-122"/>
                <a:ea typeface="微软雅黑" panose="020B0503020204020204" pitchFamily="34" charset="-122"/>
              </a:rPr>
              <a:t>病史：</a:t>
            </a:r>
            <a:r>
              <a:rPr lang="en-US" altLang="zh-CN" sz="1400" dirty="0" smtClean="0">
                <a:latin typeface="微软雅黑" panose="020B0503020204020204" pitchFamily="34" charset="-122"/>
                <a:ea typeface="微软雅黑" panose="020B0503020204020204" pitchFamily="34" charset="-122"/>
              </a:rPr>
              <a:t>2018</a:t>
            </a:r>
            <a:r>
              <a:rPr lang="zh-CN" altLang="en-US" sz="1400" dirty="0" smtClean="0">
                <a:latin typeface="微软雅黑" panose="020B0503020204020204" pitchFamily="34" charset="-122"/>
                <a:ea typeface="微软雅黑" panose="020B0503020204020204" pitchFamily="34" charset="-122"/>
              </a:rPr>
              <a:t>年</a:t>
            </a:r>
            <a:r>
              <a:rPr lang="en-US" altLang="zh-CN" sz="1400" dirty="0" smtClean="0">
                <a:latin typeface="微软雅黑" panose="020B0503020204020204" pitchFamily="34" charset="-122"/>
                <a:ea typeface="微软雅黑" panose="020B0503020204020204" pitchFamily="34" charset="-122"/>
              </a:rPr>
              <a:t>7</a:t>
            </a:r>
            <a:r>
              <a:rPr lang="zh-CN" altLang="en-US" sz="1400" dirty="0" smtClean="0">
                <a:latin typeface="微软雅黑" panose="020B0503020204020204" pitchFamily="34" charset="-122"/>
                <a:ea typeface="微软雅黑" panose="020B0503020204020204" pitchFamily="34" charset="-122"/>
              </a:rPr>
              <a:t>月</a:t>
            </a: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日出现剧烈头痛伴恶心、喷射性呕吐，低热</a:t>
            </a:r>
            <a:r>
              <a:rPr lang="en-US" altLang="zh-CN" sz="1400" dirty="0" smtClean="0">
                <a:latin typeface="微软雅黑" panose="020B0503020204020204" pitchFamily="34" charset="-122"/>
                <a:ea typeface="微软雅黑" panose="020B0503020204020204" pitchFamily="34" charset="-122"/>
              </a:rPr>
              <a:t>37.5</a:t>
            </a:r>
            <a:r>
              <a:rPr lang="zh-CN" altLang="en-US" sz="1400" dirty="0" smtClean="0">
                <a:latin typeface="微软雅黑" panose="020B0503020204020204" pitchFamily="34" charset="-122"/>
                <a:ea typeface="微软雅黑" panose="020B0503020204020204" pitchFamily="34" charset="-122"/>
              </a:rPr>
              <a:t>℃。当地诊断抗结核</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激素治疗好转出院。</a:t>
            </a:r>
            <a:r>
              <a:rPr lang="en-US" altLang="zh-CN" sz="1400" dirty="0" smtClean="0">
                <a:latin typeface="微软雅黑" panose="020B0503020204020204" pitchFamily="34" charset="-122"/>
                <a:ea typeface="微软雅黑" panose="020B0503020204020204" pitchFamily="34" charset="-122"/>
              </a:rPr>
              <a:t>2019</a:t>
            </a:r>
            <a:r>
              <a:rPr lang="zh-CN" altLang="en-US" sz="1400" dirty="0" smtClean="0">
                <a:latin typeface="微软雅黑" panose="020B0503020204020204" pitchFamily="34" charset="-122"/>
                <a:ea typeface="微软雅黑" panose="020B0503020204020204" pitchFamily="34" charset="-122"/>
              </a:rPr>
              <a:t>年</a:t>
            </a:r>
            <a:r>
              <a:rPr lang="en-US" altLang="zh-CN" sz="1400" dirty="0" smtClean="0">
                <a:latin typeface="微软雅黑" panose="020B0503020204020204" pitchFamily="34" charset="-122"/>
                <a:ea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rPr>
              <a:t>月出现眩晕、晕厥，癫痫发作</a:t>
            </a: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次。</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既往</a:t>
            </a:r>
            <a:r>
              <a:rPr lang="zh-CN" altLang="en-US" sz="1400" dirty="0" smtClean="0">
                <a:latin typeface="微软雅黑" panose="020B0503020204020204" pitchFamily="34" charset="-122"/>
                <a:ea typeface="微软雅黑" panose="020B0503020204020204" pitchFamily="34" charset="-122"/>
              </a:rPr>
              <a:t>史：</a:t>
            </a:r>
            <a:r>
              <a:rPr lang="en-US" altLang="zh-CN" sz="1400" dirty="0" smtClean="0">
                <a:latin typeface="微软雅黑" panose="020B0503020204020204" pitchFamily="34" charset="-122"/>
                <a:ea typeface="微软雅黑" panose="020B0503020204020204" pitchFamily="34" charset="-122"/>
              </a:rPr>
              <a:t>2007</a:t>
            </a:r>
            <a:r>
              <a:rPr lang="zh-CN" altLang="en-US" sz="1400" dirty="0" smtClean="0">
                <a:latin typeface="微软雅黑" panose="020B0503020204020204" pitchFamily="34" charset="-122"/>
                <a:ea typeface="微软雅黑" panose="020B0503020204020204" pitchFamily="34" charset="-122"/>
              </a:rPr>
              <a:t>年，</a:t>
            </a:r>
            <a:r>
              <a:rPr lang="en-US" altLang="zh-CN" sz="1400" dirty="0" smtClean="0">
                <a:latin typeface="微软雅黑" panose="020B0503020204020204" pitchFamily="34" charset="-122"/>
                <a:ea typeface="微软雅黑" panose="020B0503020204020204" pitchFamily="34" charset="-122"/>
              </a:rPr>
              <a:t>2014</a:t>
            </a:r>
            <a:r>
              <a:rPr lang="zh-CN" altLang="en-US" sz="1400" dirty="0" smtClean="0">
                <a:latin typeface="微软雅黑" panose="020B0503020204020204" pitchFamily="34" charset="-122"/>
                <a:ea typeface="微软雅黑" panose="020B0503020204020204" pitchFamily="34" charset="-122"/>
              </a:rPr>
              <a:t>年均发生“脑膜炎”，抗结核</a:t>
            </a: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年半停药，否肿瘤病史</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体格检查：颈软，无抵抗，病理征（</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），视力下降，视野范围变小。余</a:t>
            </a:r>
            <a:r>
              <a:rPr lang="en-US" altLang="zh-CN" sz="1400" dirty="0" smtClean="0">
                <a:latin typeface="微软雅黑" panose="020B0503020204020204" pitchFamily="34" charset="-122"/>
                <a:ea typeface="微软雅黑" panose="020B0503020204020204" pitchFamily="34" charset="-122"/>
              </a:rPr>
              <a:t>NS</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实验室检查：</a:t>
            </a:r>
            <a:endParaRPr lang="en-US" altLang="zh-CN" sz="1400" dirty="0" smtClean="0">
              <a:latin typeface="微软雅黑" panose="020B0503020204020204" pitchFamily="34" charset="-122"/>
              <a:ea typeface="微软雅黑" panose="020B0503020204020204" pitchFamily="34" charset="-122"/>
            </a:endParaRPr>
          </a:p>
          <a:p>
            <a:pPr marL="228600" indent="-228600">
              <a:buAutoNum type="arabicPeriod"/>
            </a:pPr>
            <a:r>
              <a:rPr lang="zh-CN" altLang="en-US" sz="1400" dirty="0" smtClean="0">
                <a:latin typeface="微软雅黑" panose="020B0503020204020204" pitchFamily="34" charset="-122"/>
                <a:ea typeface="微软雅黑" panose="020B0503020204020204" pitchFamily="34" charset="-122"/>
              </a:rPr>
              <a:t>压力：</a:t>
            </a:r>
            <a:r>
              <a:rPr lang="en-US" altLang="zh-CN" sz="1400" dirty="0" smtClean="0">
                <a:latin typeface="微软雅黑" panose="020B0503020204020204" pitchFamily="34" charset="-122"/>
                <a:ea typeface="微软雅黑" panose="020B0503020204020204" pitchFamily="34" charset="-122"/>
              </a:rPr>
              <a:t>330 mmH</a:t>
            </a:r>
            <a:r>
              <a:rPr lang="en-US" altLang="zh-CN" sz="1400" baseline="-25000" dirty="0" smtClean="0">
                <a:latin typeface="微软雅黑" panose="020B0503020204020204" pitchFamily="34" charset="-122"/>
                <a:ea typeface="微软雅黑" panose="020B0503020204020204" pitchFamily="34" charset="-122"/>
              </a:rPr>
              <a:t>2</a:t>
            </a:r>
            <a:r>
              <a:rPr lang="en-US" altLang="zh-CN" sz="1400" dirty="0" smtClean="0">
                <a:latin typeface="微软雅黑" panose="020B0503020204020204" pitchFamily="34" charset="-122"/>
                <a:ea typeface="微软雅黑" panose="020B0503020204020204" pitchFamily="34" charset="-122"/>
              </a:rPr>
              <a:t>O</a:t>
            </a:r>
          </a:p>
          <a:p>
            <a:pPr marL="228600" indent="-228600">
              <a:buAutoNum type="arabicPeriod"/>
            </a:pPr>
            <a:r>
              <a:rPr lang="zh-CN" altLang="en-US" sz="1400" dirty="0" smtClean="0">
                <a:latin typeface="微软雅黑" panose="020B0503020204020204" pitchFamily="34" charset="-122"/>
                <a:ea typeface="微软雅黑" panose="020B0503020204020204" pitchFamily="34" charset="-122"/>
              </a:rPr>
              <a:t>脑脊液常规：白细胞数：</a:t>
            </a:r>
            <a:r>
              <a:rPr lang="en-US" altLang="zh-CN" sz="1400" dirty="0" smtClean="0">
                <a:latin typeface="微软雅黑" panose="020B0503020204020204" pitchFamily="34" charset="-122"/>
                <a:ea typeface="微软雅黑" panose="020B0503020204020204" pitchFamily="34" charset="-122"/>
              </a:rPr>
              <a:t>86</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10</a:t>
            </a:r>
            <a:r>
              <a:rPr lang="en-US" altLang="zh-CN" sz="1400" baseline="30000" dirty="0" smtClean="0">
                <a:latin typeface="微软雅黑" panose="020B0503020204020204" pitchFamily="34" charset="-122"/>
                <a:ea typeface="微软雅黑" panose="020B0503020204020204" pitchFamily="34" charset="-122"/>
              </a:rPr>
              <a:t>6</a:t>
            </a:r>
            <a:r>
              <a:rPr lang="en-US" altLang="zh-CN" sz="1400" dirty="0" smtClean="0">
                <a:latin typeface="微软雅黑" panose="020B0503020204020204" pitchFamily="34" charset="-122"/>
                <a:ea typeface="微软雅黑" panose="020B0503020204020204" pitchFamily="34" charset="-122"/>
              </a:rPr>
              <a:t>/L</a:t>
            </a:r>
          </a:p>
          <a:p>
            <a:pPr marL="228600" indent="-228600">
              <a:buAutoNum type="arabicPeriod"/>
            </a:pPr>
            <a:r>
              <a:rPr lang="zh-CN" altLang="en-US" sz="1400" dirty="0" smtClean="0">
                <a:latin typeface="微软雅黑" panose="020B0503020204020204" pitchFamily="34" charset="-122"/>
                <a:ea typeface="微软雅黑" panose="020B0503020204020204" pitchFamily="34" charset="-122"/>
              </a:rPr>
              <a:t>脑脊液生化：蛋白：</a:t>
            </a:r>
            <a:r>
              <a:rPr lang="en-US" altLang="zh-CN" sz="1400" dirty="0" smtClean="0">
                <a:latin typeface="微软雅黑" panose="020B0503020204020204" pitchFamily="34" charset="-122"/>
                <a:ea typeface="微软雅黑" panose="020B0503020204020204" pitchFamily="34" charset="-122"/>
              </a:rPr>
              <a:t>0.74g/L</a:t>
            </a:r>
            <a:r>
              <a:rPr lang="zh-CN" altLang="en-US" sz="1400" dirty="0" smtClean="0">
                <a:latin typeface="微软雅黑" panose="020B0503020204020204" pitchFamily="34" charset="-122"/>
                <a:ea typeface="微软雅黑" panose="020B0503020204020204" pitchFamily="34" charset="-122"/>
              </a:rPr>
              <a:t>，糖：</a:t>
            </a:r>
            <a:r>
              <a:rPr lang="en-US" altLang="zh-CN" sz="1400" dirty="0" smtClean="0">
                <a:latin typeface="微软雅黑" panose="020B0503020204020204" pitchFamily="34" charset="-122"/>
                <a:ea typeface="微软雅黑" panose="020B0503020204020204" pitchFamily="34" charset="-122"/>
              </a:rPr>
              <a:t>2.09g/L </a:t>
            </a:r>
            <a:r>
              <a:rPr lang="zh-CN" altLang="en-US" sz="1400" dirty="0" smtClean="0">
                <a:latin typeface="微软雅黑" panose="020B0503020204020204" pitchFamily="34" charset="-122"/>
                <a:ea typeface="微软雅黑" panose="020B0503020204020204" pitchFamily="34" charset="-122"/>
              </a:rPr>
              <a:t>，氯化物：</a:t>
            </a:r>
            <a:r>
              <a:rPr lang="en-US" altLang="zh-CN" sz="1400" dirty="0" smtClean="0">
                <a:latin typeface="微软雅黑" panose="020B0503020204020204" pitchFamily="34" charset="-122"/>
                <a:ea typeface="微软雅黑" panose="020B0503020204020204" pitchFamily="34" charset="-122"/>
              </a:rPr>
              <a:t>118.22mmol/L</a:t>
            </a:r>
          </a:p>
          <a:p>
            <a:pPr marL="228600" indent="-228600">
              <a:buAutoNum type="arabicPeriod"/>
            </a:pPr>
            <a:r>
              <a:rPr lang="zh-CN" altLang="en-US" sz="1400" dirty="0">
                <a:latin typeface="微软雅黑" panose="020B0503020204020204" pitchFamily="34" charset="-122"/>
                <a:ea typeface="微软雅黑" panose="020B0503020204020204" pitchFamily="34" charset="-122"/>
              </a:rPr>
              <a:t>影像</a:t>
            </a:r>
            <a:r>
              <a:rPr lang="zh-CN" altLang="en-US" sz="1400" dirty="0" smtClean="0">
                <a:latin typeface="微软雅黑" panose="020B0503020204020204" pitchFamily="34" charset="-122"/>
                <a:ea typeface="微软雅黑" panose="020B0503020204020204" pitchFamily="34" charset="-122"/>
              </a:rPr>
              <a:t>学结果：脑积水，双侧侧脑室明显扩张，左侧桥脑异常信号</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治疗</a:t>
            </a:r>
            <a:r>
              <a:rPr lang="zh-CN" altLang="en-US" sz="1400" dirty="0" smtClean="0">
                <a:latin typeface="微软雅黑" panose="020B0503020204020204" pitchFamily="34" charset="-122"/>
                <a:ea typeface="微软雅黑" panose="020B0503020204020204" pitchFamily="34" charset="-122"/>
              </a:rPr>
              <a:t>情况：抗结核</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地塞米松</a:t>
            </a:r>
            <a:r>
              <a:rPr lang="en-US" altLang="zh-CN" sz="1400" dirty="0" smtClean="0">
                <a:latin typeface="微软雅黑" panose="020B0503020204020204" pitchFamily="34" charset="-122"/>
                <a:ea typeface="微软雅黑" panose="020B0503020204020204" pitchFamily="34" charset="-122"/>
              </a:rPr>
              <a:t>7mg+</a:t>
            </a:r>
            <a:r>
              <a:rPr lang="zh-CN" altLang="en-US" sz="1400" dirty="0" smtClean="0">
                <a:latin typeface="微软雅黑" panose="020B0503020204020204" pitchFamily="34" charset="-122"/>
                <a:ea typeface="微软雅黑" panose="020B0503020204020204" pitchFamily="34" charset="-122"/>
              </a:rPr>
              <a:t>抗癫痫</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对症治疗</a:t>
            </a:r>
            <a:endParaRPr lang="en-US" altLang="zh-CN" sz="1400" dirty="0" smtClean="0">
              <a:latin typeface="微软雅黑" panose="020B0503020204020204" pitchFamily="34" charset="-122"/>
              <a:ea typeface="微软雅黑" panose="020B0503020204020204" pitchFamily="34" charset="-122"/>
            </a:endParaRPr>
          </a:p>
          <a:p>
            <a:r>
              <a:rPr lang="zh-CN" altLang="en-US" sz="1400" dirty="0" smtClean="0">
                <a:latin typeface="微软雅黑" panose="020B0503020204020204" pitchFamily="34" charset="-122"/>
                <a:ea typeface="微软雅黑" panose="020B0503020204020204" pitchFamily="34" charset="-122"/>
              </a:rPr>
              <a:t>临床诊断：颅内感染 </a:t>
            </a:r>
            <a:r>
              <a:rPr lang="en-US" altLang="zh-CN" sz="1400" dirty="0" smtClean="0">
                <a:latin typeface="微软雅黑" panose="020B0503020204020204" pitchFamily="34" charset="-122"/>
                <a:ea typeface="微软雅黑" panose="020B0503020204020204" pitchFamily="34" charset="-122"/>
              </a:rPr>
              <a:t>or </a:t>
            </a:r>
            <a:r>
              <a:rPr lang="zh-CN" altLang="en-US" sz="1400" dirty="0" smtClean="0">
                <a:latin typeface="微软雅黑" panose="020B0503020204020204" pitchFamily="34" charset="-122"/>
                <a:ea typeface="微软雅黑" panose="020B0503020204020204" pitchFamily="34" charset="-122"/>
              </a:rPr>
              <a:t>其他 </a:t>
            </a:r>
            <a:endParaRPr lang="zh-CN" altLang="en-US" sz="1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39357" y="6047692"/>
            <a:ext cx="2791325" cy="307777"/>
          </a:xfrm>
          <a:prstGeom prst="rect">
            <a:avLst/>
          </a:prstGeom>
          <a:noFill/>
        </p:spPr>
        <p:txBody>
          <a:bodyPr wrap="square" rtlCol="0">
            <a:spAutoFit/>
          </a:bodyPr>
          <a:lstStyle/>
          <a:p>
            <a:r>
              <a:rPr lang="zh-CN" altLang="en-US" sz="1400" b="1" dirty="0" smtClean="0">
                <a:solidFill>
                  <a:srgbClr val="006400"/>
                </a:solidFill>
                <a:latin typeface="微软雅黑" panose="020B0503020204020204" pitchFamily="34" charset="-122"/>
                <a:ea typeface="微软雅黑" panose="020B0503020204020204" pitchFamily="34" charset="-122"/>
              </a:rPr>
              <a:t>最终诊断：</a:t>
            </a:r>
            <a:r>
              <a:rPr lang="zh-CN" altLang="en-US" sz="1400" b="1" dirty="0">
                <a:solidFill>
                  <a:srgbClr val="006400"/>
                </a:solidFill>
                <a:latin typeface="微软雅黑" panose="020B0503020204020204" pitchFamily="34" charset="-122"/>
                <a:ea typeface="微软雅黑" panose="020B0503020204020204" pitchFamily="34" charset="-122"/>
              </a:rPr>
              <a:t>脑</a:t>
            </a:r>
            <a:r>
              <a:rPr lang="zh-CN" altLang="en-US" sz="1400" b="1" dirty="0" smtClean="0">
                <a:solidFill>
                  <a:srgbClr val="006400"/>
                </a:solidFill>
                <a:latin typeface="微软雅黑" panose="020B0503020204020204" pitchFamily="34" charset="-122"/>
                <a:ea typeface="微软雅黑" panose="020B0503020204020204" pitchFamily="34" charset="-122"/>
              </a:rPr>
              <a:t>囊虫病</a:t>
            </a:r>
            <a:endParaRPr lang="zh-CN" altLang="en-US" sz="1400" b="1" dirty="0">
              <a:solidFill>
                <a:srgbClr val="006400"/>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nvPr>
        </p:nvGraphicFramePr>
        <p:xfrm>
          <a:off x="553636" y="4959445"/>
          <a:ext cx="5554092" cy="777240"/>
        </p:xfrm>
        <a:graphic>
          <a:graphicData uri="http://schemas.openxmlformats.org/drawingml/2006/table">
            <a:tbl>
              <a:tblPr firstRow="1" bandRow="1">
                <a:tableStyleId>{912C8C85-51F0-491E-9774-3900AFEF0FD7}</a:tableStyleId>
              </a:tblPr>
              <a:tblGrid>
                <a:gridCol w="804305"/>
                <a:gridCol w="1202747"/>
                <a:gridCol w="1316818"/>
                <a:gridCol w="2230222"/>
              </a:tblGrid>
              <a:tr h="217190">
                <a:tc gridSpan="2">
                  <a:txBody>
                    <a:bodyPr/>
                    <a:lstStyle/>
                    <a:p>
                      <a:pPr algn="ctr"/>
                      <a:r>
                        <a:rPr lang="zh-CN" altLang="en-US" sz="1100" dirty="0" smtClean="0"/>
                        <a:t>属</a:t>
                      </a:r>
                      <a:endParaRPr lang="zh-CN" altLang="en-US" sz="1100" dirty="0">
                        <a:latin typeface="微软雅黑" panose="020B0503020204020204" pitchFamily="34" charset="-122"/>
                        <a:ea typeface="微软雅黑" panose="020B0503020204020204" pitchFamily="34" charset="-122"/>
                      </a:endParaRPr>
                    </a:p>
                  </a:txBody>
                  <a:tcPr/>
                </a:tc>
                <a:tc hMerge="1">
                  <a:txBody>
                    <a:bodyPr/>
                    <a:lstStyle/>
                    <a:p>
                      <a:endParaRPr lang="zh-CN" altLang="en-US" sz="1200" dirty="0">
                        <a:latin typeface="微软雅黑" panose="020B0503020204020204" pitchFamily="34" charset="-122"/>
                        <a:ea typeface="微软雅黑" panose="020B0503020204020204" pitchFamily="34" charset="-122"/>
                      </a:endParaRPr>
                    </a:p>
                  </a:txBody>
                  <a:tcPr/>
                </a:tc>
                <a:tc gridSpan="2">
                  <a:txBody>
                    <a:bodyPr/>
                    <a:lstStyle/>
                    <a:p>
                      <a:pPr algn="ctr"/>
                      <a:r>
                        <a:rPr lang="zh-CN" altLang="en-US" sz="1100" dirty="0" smtClean="0"/>
                        <a:t>种</a:t>
                      </a:r>
                      <a:endParaRPr lang="zh-CN" altLang="en-US" sz="1100" dirty="0">
                        <a:latin typeface="微软雅黑" panose="020B0503020204020204" pitchFamily="34" charset="-122"/>
                        <a:ea typeface="微软雅黑" panose="020B0503020204020204" pitchFamily="34" charset="-122"/>
                      </a:endParaRPr>
                    </a:p>
                  </a:txBody>
                  <a:tcPr/>
                </a:tc>
                <a:tc hMerge="1">
                  <a:txBody>
                    <a:bodyPr/>
                    <a:lstStyle/>
                    <a:p>
                      <a:endParaRPr lang="zh-CN" altLang="en-US" sz="1200" dirty="0">
                        <a:latin typeface="微软雅黑" panose="020B0503020204020204" pitchFamily="34" charset="-122"/>
                        <a:ea typeface="微软雅黑" panose="020B0503020204020204" pitchFamily="34" charset="-122"/>
                      </a:endParaRPr>
                    </a:p>
                  </a:txBody>
                  <a:tcPr/>
                </a:tc>
              </a:tr>
              <a:tr h="217190">
                <a:tc>
                  <a:txBody>
                    <a:bodyPr/>
                    <a:lstStyle/>
                    <a:p>
                      <a:pPr algn="ctr"/>
                      <a:r>
                        <a:rPr lang="zh-CN" altLang="en-US" sz="1100" dirty="0" smtClean="0"/>
                        <a:t>中文名</a:t>
                      </a:r>
                      <a:endParaRPr lang="zh-CN" altLang="en-US" sz="1100" dirty="0">
                        <a:latin typeface="微软雅黑" panose="020B0503020204020204" pitchFamily="34" charset="-122"/>
                        <a:ea typeface="微软雅黑" panose="020B0503020204020204" pitchFamily="34" charset="-122"/>
                      </a:endParaRPr>
                    </a:p>
                  </a:txBody>
                  <a:tcPr/>
                </a:tc>
                <a:tc>
                  <a:txBody>
                    <a:bodyPr/>
                    <a:lstStyle/>
                    <a:p>
                      <a:pPr algn="ctr"/>
                      <a:r>
                        <a:rPr lang="zh-CN" altLang="en-US" sz="1100" dirty="0" smtClean="0"/>
                        <a:t>序列数</a:t>
                      </a:r>
                      <a:endParaRPr lang="zh-CN" altLang="en-US" sz="1100" dirty="0">
                        <a:latin typeface="微软雅黑" panose="020B0503020204020204" pitchFamily="34" charset="-122"/>
                        <a:ea typeface="微软雅黑" panose="020B0503020204020204" pitchFamily="34" charset="-122"/>
                      </a:endParaRPr>
                    </a:p>
                  </a:txBody>
                  <a:tcPr/>
                </a:tc>
                <a:tc>
                  <a:txBody>
                    <a:bodyPr/>
                    <a:lstStyle/>
                    <a:p>
                      <a:pPr algn="ctr"/>
                      <a:r>
                        <a:rPr lang="zh-CN" altLang="en-US" sz="1100" dirty="0" smtClean="0"/>
                        <a:t>中文名</a:t>
                      </a:r>
                      <a:endParaRPr lang="zh-CN" altLang="en-US" sz="1100" dirty="0">
                        <a:latin typeface="微软雅黑" panose="020B0503020204020204" pitchFamily="34" charset="-122"/>
                        <a:ea typeface="微软雅黑" panose="020B0503020204020204" pitchFamily="34" charset="-122"/>
                      </a:endParaRPr>
                    </a:p>
                  </a:txBody>
                  <a:tcPr/>
                </a:tc>
                <a:tc>
                  <a:txBody>
                    <a:bodyPr/>
                    <a:lstStyle/>
                    <a:p>
                      <a:pPr algn="ctr"/>
                      <a:r>
                        <a:rPr lang="zh-CN" altLang="en-US" sz="1100" dirty="0" smtClean="0"/>
                        <a:t>序列数</a:t>
                      </a:r>
                      <a:endParaRPr lang="zh-CN" altLang="en-US" sz="1100" dirty="0">
                        <a:latin typeface="微软雅黑" panose="020B0503020204020204" pitchFamily="34" charset="-122"/>
                        <a:ea typeface="微软雅黑" panose="020B0503020204020204" pitchFamily="34" charset="-122"/>
                      </a:endParaRPr>
                    </a:p>
                  </a:txBody>
                  <a:tcPr/>
                </a:tc>
              </a:tr>
              <a:tr h="217190">
                <a:tc>
                  <a:txBody>
                    <a:bodyPr/>
                    <a:lstStyle/>
                    <a:p>
                      <a:pPr algn="ctr"/>
                      <a:r>
                        <a:rPr lang="zh-CN" altLang="en-US" sz="1100" dirty="0" smtClean="0"/>
                        <a:t>带绦虫属</a:t>
                      </a:r>
                      <a:endParaRPr lang="zh-CN" altLang="en-US" sz="1100" dirty="0">
                        <a:solidFill>
                          <a:schemeClr val="tx1"/>
                        </a:solidFill>
                        <a:latin typeface="微软雅黑" panose="020B0503020204020204" pitchFamily="34" charset="-122"/>
                        <a:ea typeface="微软雅黑" panose="020B0503020204020204" pitchFamily="34" charset="-122"/>
                      </a:endParaRPr>
                    </a:p>
                  </a:txBody>
                  <a:tcPr/>
                </a:tc>
                <a:tc>
                  <a:txBody>
                    <a:bodyPr/>
                    <a:lstStyle/>
                    <a:p>
                      <a:pPr algn="ctr"/>
                      <a:r>
                        <a:rPr lang="en-US" altLang="zh-CN" sz="1100" dirty="0" smtClean="0"/>
                        <a:t>13671</a:t>
                      </a:r>
                      <a:endParaRPr lang="zh-CN" altLang="en-US" sz="1100" dirty="0">
                        <a:latin typeface="微软雅黑" panose="020B0503020204020204" pitchFamily="34" charset="-122"/>
                        <a:ea typeface="微软雅黑" panose="020B0503020204020204" pitchFamily="34" charset="-122"/>
                      </a:endParaRPr>
                    </a:p>
                  </a:txBody>
                  <a:tcPr/>
                </a:tc>
                <a:tc>
                  <a:txBody>
                    <a:bodyPr/>
                    <a:lstStyle/>
                    <a:p>
                      <a:pPr algn="ctr"/>
                      <a:r>
                        <a:rPr lang="zh-CN" altLang="en-US" sz="1100" dirty="0" smtClean="0"/>
                        <a:t>猪带绦虫</a:t>
                      </a:r>
                      <a:endParaRPr lang="zh-CN" altLang="en-US" sz="1100" dirty="0">
                        <a:latin typeface="微软雅黑" panose="020B0503020204020204" pitchFamily="34" charset="-122"/>
                        <a:ea typeface="微软雅黑" panose="020B0503020204020204" pitchFamily="34" charset="-122"/>
                      </a:endParaRPr>
                    </a:p>
                  </a:txBody>
                  <a:tcPr/>
                </a:tc>
                <a:tc>
                  <a:txBody>
                    <a:bodyPr/>
                    <a:lstStyle/>
                    <a:p>
                      <a:pPr algn="ctr"/>
                      <a:r>
                        <a:rPr lang="en-US" altLang="zh-CN" sz="1100" dirty="0" smtClean="0"/>
                        <a:t>13602</a:t>
                      </a:r>
                      <a:endParaRPr lang="zh-CN" altLang="en-US" sz="1100" dirty="0">
                        <a:latin typeface="微软雅黑" panose="020B0503020204020204" pitchFamily="34" charset="-122"/>
                        <a:ea typeface="微软雅黑" panose="020B0503020204020204" pitchFamily="34" charset="-122"/>
                      </a:endParaRPr>
                    </a:p>
                  </a:txBody>
                  <a:tcPr/>
                </a:tc>
              </a:tr>
            </a:tbl>
          </a:graphicData>
        </a:graphic>
      </p:graphicFrame>
      <p:pic>
        <p:nvPicPr>
          <p:cNvPr id="7" name="图片 6"/>
          <p:cNvPicPr>
            <a:picLocks noChangeAspect="1"/>
          </p:cNvPicPr>
          <p:nvPr/>
        </p:nvPicPr>
        <p:blipFill>
          <a:blip r:embed="rId2"/>
          <a:stretch>
            <a:fillRect/>
          </a:stretch>
        </p:blipFill>
        <p:spPr>
          <a:xfrm>
            <a:off x="6975858" y="1515408"/>
            <a:ext cx="5134943" cy="234564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144" y="3933056"/>
            <a:ext cx="3454152" cy="2590614"/>
          </a:xfrm>
          <a:prstGeom prst="rect">
            <a:avLst/>
          </a:prstGeom>
        </p:spPr>
      </p:pic>
    </p:spTree>
    <p:extLst>
      <p:ext uri="{BB962C8B-B14F-4D97-AF65-F5344CB8AC3E}">
        <p14:creationId xmlns:p14="http://schemas.microsoft.com/office/powerpoint/2010/main" val="29036760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37" y="1430728"/>
            <a:ext cx="6783171" cy="5148672"/>
          </a:xfrm>
          <a:prstGeom prst="rect">
            <a:avLst/>
          </a:prstGeom>
          <a:ln>
            <a:solidFill>
              <a:schemeClr val="tx1"/>
            </a:solidFill>
          </a:ln>
        </p:spPr>
      </p:pic>
      <p:sp>
        <p:nvSpPr>
          <p:cNvPr id="2" name="标题 1"/>
          <p:cNvSpPr>
            <a:spLocks noGrp="1"/>
          </p:cNvSpPr>
          <p:nvPr>
            <p:ph type="title"/>
          </p:nvPr>
        </p:nvSpPr>
        <p:spPr/>
        <p:txBody>
          <a:bodyPr/>
          <a:lstStyle/>
          <a:p>
            <a:r>
              <a:rPr lang="zh-CN" altLang="en-US" dirty="0" smtClean="0"/>
              <a:t>送检单信息完整的重要性</a:t>
            </a:r>
            <a:endParaRPr lang="zh-CN" altLang="en-US" dirty="0"/>
          </a:p>
        </p:txBody>
      </p:sp>
      <p:sp>
        <p:nvSpPr>
          <p:cNvPr id="4" name="文本框 3"/>
          <p:cNvSpPr txBox="1"/>
          <p:nvPr/>
        </p:nvSpPr>
        <p:spPr>
          <a:xfrm>
            <a:off x="7895384" y="2245577"/>
            <a:ext cx="3743705" cy="369332"/>
          </a:xfrm>
          <a:prstGeom prst="rect">
            <a:avLst/>
          </a:prstGeom>
          <a:noFill/>
        </p:spPr>
        <p:txBody>
          <a:bodyPr wrap="square" rtlCol="0">
            <a:spAutoFit/>
          </a:bodyPr>
          <a:lstStyle/>
          <a:p>
            <a:r>
              <a:rPr lang="zh-CN" altLang="en-US" b="1" dirty="0" smtClean="0">
                <a:solidFill>
                  <a:srgbClr val="FF0000"/>
                </a:solidFill>
              </a:rPr>
              <a:t>提供受检者信息，也非常重要！！！</a:t>
            </a:r>
            <a:endParaRPr lang="zh-CN" altLang="en-US" b="1" dirty="0">
              <a:solidFill>
                <a:srgbClr val="FF0000"/>
              </a:solidFill>
            </a:endParaRPr>
          </a:p>
        </p:txBody>
      </p:sp>
      <p:sp>
        <p:nvSpPr>
          <p:cNvPr id="7" name="矩形 6"/>
          <p:cNvSpPr/>
          <p:nvPr/>
        </p:nvSpPr>
        <p:spPr>
          <a:xfrm>
            <a:off x="361436" y="4509120"/>
            <a:ext cx="6886691" cy="18002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958710" y="2978195"/>
            <a:ext cx="3904017" cy="738664"/>
          </a:xfrm>
          <a:prstGeom prst="rect">
            <a:avLst/>
          </a:prstGeom>
          <a:noFill/>
        </p:spPr>
        <p:txBody>
          <a:bodyPr wrap="square" rtlCol="0">
            <a:spAutoFit/>
          </a:bodyPr>
          <a:lstStyle/>
          <a:p>
            <a:r>
              <a:rPr lang="zh-CN" altLang="en-US" sz="1400" dirty="0" smtClean="0"/>
              <a:t>临床症状：包括</a:t>
            </a:r>
            <a:r>
              <a:rPr lang="zh-CN" altLang="en-US" sz="1400" b="1" dirty="0" smtClean="0"/>
              <a:t>典型症状</a:t>
            </a:r>
            <a:r>
              <a:rPr lang="zh-CN" altLang="en-US" sz="1400" dirty="0" smtClean="0"/>
              <a:t>，例如“发热、抽搐、伴有精神行为异常”“咳嗽，脓性气道分泌物”等；</a:t>
            </a:r>
            <a:r>
              <a:rPr lang="zh-CN" altLang="en-US" sz="1400" b="1" dirty="0" smtClean="0"/>
              <a:t>发病时间</a:t>
            </a:r>
            <a:r>
              <a:rPr lang="zh-CN" altLang="en-US" sz="1400" dirty="0" smtClean="0"/>
              <a:t>；</a:t>
            </a:r>
            <a:r>
              <a:rPr lang="zh-CN" altLang="en-US" sz="1400" b="1" dirty="0" smtClean="0"/>
              <a:t>既往病史</a:t>
            </a:r>
            <a:r>
              <a:rPr lang="zh-CN" altLang="en-US" sz="1400" dirty="0" smtClean="0"/>
              <a:t>等”</a:t>
            </a:r>
            <a:endParaRPr lang="zh-CN" altLang="en-US" sz="1400" dirty="0"/>
          </a:p>
        </p:txBody>
      </p:sp>
      <p:sp>
        <p:nvSpPr>
          <p:cNvPr id="13" name="文本框 12"/>
          <p:cNvSpPr txBox="1"/>
          <p:nvPr/>
        </p:nvSpPr>
        <p:spPr>
          <a:xfrm>
            <a:off x="7968919" y="3886142"/>
            <a:ext cx="3893808" cy="1384995"/>
          </a:xfrm>
          <a:prstGeom prst="rect">
            <a:avLst/>
          </a:prstGeom>
          <a:noFill/>
        </p:spPr>
        <p:txBody>
          <a:bodyPr wrap="square" rtlCol="0">
            <a:spAutoFit/>
          </a:bodyPr>
          <a:lstStyle/>
          <a:p>
            <a:r>
              <a:rPr lang="zh-CN" altLang="en-US" sz="1400" dirty="0" smtClean="0"/>
              <a:t>影像学检测：包括头颅</a:t>
            </a:r>
            <a:r>
              <a:rPr lang="en-US" altLang="zh-CN" sz="1400" dirty="0" smtClean="0"/>
              <a:t>MRI</a:t>
            </a:r>
            <a:r>
              <a:rPr lang="zh-CN" altLang="en-US" sz="1400" dirty="0" smtClean="0"/>
              <a:t>，胸片等</a:t>
            </a:r>
            <a:endParaRPr lang="en-US" altLang="zh-CN" sz="1400" dirty="0" smtClean="0"/>
          </a:p>
          <a:p>
            <a:endParaRPr lang="en-US" altLang="zh-CN" sz="1400" dirty="0"/>
          </a:p>
          <a:p>
            <a:r>
              <a:rPr lang="zh-CN" altLang="en-US" sz="1400" dirty="0" smtClean="0"/>
              <a:t>临床诊断：临床医生给出的诊断或是疑似结论</a:t>
            </a:r>
            <a:endParaRPr lang="en-US" altLang="zh-CN" sz="1400" dirty="0" smtClean="0"/>
          </a:p>
          <a:p>
            <a:endParaRPr lang="en-US" altLang="zh-CN" sz="1400" dirty="0"/>
          </a:p>
          <a:p>
            <a:r>
              <a:rPr lang="zh-CN" altLang="en-US" sz="1400" dirty="0" smtClean="0"/>
              <a:t>如果不方便填写申请单，也可通过病例或患者检查结果拍照等各种形式提供。</a:t>
            </a:r>
            <a:endParaRPr lang="zh-CN" altLang="en-US" sz="1400" dirty="0"/>
          </a:p>
        </p:txBody>
      </p:sp>
      <p:cxnSp>
        <p:nvCxnSpPr>
          <p:cNvPr id="16" name="直接箭头连接符 15"/>
          <p:cNvCxnSpPr/>
          <p:nvPr/>
        </p:nvCxnSpPr>
        <p:spPr>
          <a:xfrm flipV="1">
            <a:off x="7248128" y="3663734"/>
            <a:ext cx="631913" cy="98940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880041" y="1472492"/>
            <a:ext cx="5718622" cy="369332"/>
          </a:xfrm>
          <a:prstGeom prst="rect">
            <a:avLst/>
          </a:prstGeom>
          <a:noFill/>
        </p:spPr>
        <p:txBody>
          <a:bodyPr wrap="square" rtlCol="0">
            <a:spAutoFit/>
          </a:bodyPr>
          <a:lstStyle/>
          <a:p>
            <a:r>
              <a:rPr lang="zh-CN" altLang="en-US" b="1" dirty="0" smtClean="0">
                <a:solidFill>
                  <a:srgbClr val="FF0000"/>
                </a:solidFill>
              </a:rPr>
              <a:t>合格样本</a:t>
            </a:r>
            <a:r>
              <a:rPr lang="zh-CN" altLang="en-US" b="1" dirty="0" smtClean="0">
                <a:solidFill>
                  <a:schemeClr val="tx2"/>
                </a:solidFill>
              </a:rPr>
              <a:t>是检测结果</a:t>
            </a:r>
            <a:r>
              <a:rPr lang="zh-CN" altLang="en-US" b="1" dirty="0" smtClean="0">
                <a:solidFill>
                  <a:srgbClr val="FF0000"/>
                </a:solidFill>
              </a:rPr>
              <a:t>质量的保证</a:t>
            </a:r>
            <a:endParaRPr lang="zh-CN" altLang="en-US" b="1" dirty="0">
              <a:solidFill>
                <a:schemeClr val="tx2"/>
              </a:solidFill>
            </a:endParaRPr>
          </a:p>
        </p:txBody>
      </p:sp>
    </p:spTree>
    <p:extLst>
      <p:ext uri="{BB962C8B-B14F-4D97-AF65-F5344CB8AC3E}">
        <p14:creationId xmlns:p14="http://schemas.microsoft.com/office/powerpoint/2010/main" val="203484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srcRect t="-1" b="-4732"/>
          <a:stretch/>
        </p:blipFill>
        <p:spPr>
          <a:xfrm>
            <a:off x="0" y="-29396"/>
            <a:ext cx="12192000" cy="7242048"/>
          </a:xfrm>
          <a:prstGeom prst="rect">
            <a:avLst/>
          </a:prstGeom>
        </p:spPr>
      </p:pic>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83200" y="4778579"/>
            <a:ext cx="1556988" cy="1556988"/>
          </a:xfrm>
          <a:prstGeom prst="rect">
            <a:avLst/>
          </a:prstGeom>
        </p:spPr>
      </p:pic>
      <p:sp>
        <p:nvSpPr>
          <p:cNvPr id="6" name="文本框 5"/>
          <p:cNvSpPr txBox="1"/>
          <p:nvPr/>
        </p:nvSpPr>
        <p:spPr>
          <a:xfrm>
            <a:off x="4832681" y="3790650"/>
            <a:ext cx="2343439" cy="707886"/>
          </a:xfrm>
          <a:prstGeom prst="rect">
            <a:avLst/>
          </a:prstGeom>
          <a:noFill/>
        </p:spPr>
        <p:txBody>
          <a:bodyPr wrap="square" rtlCol="0">
            <a:spAutoFit/>
          </a:bodyPr>
          <a:lstStyle/>
          <a:p>
            <a:r>
              <a:rPr lang="zh-CN" altLang="en-US" sz="4000" b="1" dirty="0" smtClean="0">
                <a:solidFill>
                  <a:srgbClr val="006424"/>
                </a:solidFill>
              </a:rPr>
              <a:t>感谢聆听</a:t>
            </a:r>
            <a:endParaRPr lang="zh-CN" altLang="en-US" sz="4000" b="1" dirty="0">
              <a:solidFill>
                <a:srgbClr val="006424"/>
              </a:solidFill>
            </a:endParaRPr>
          </a:p>
        </p:txBody>
      </p:sp>
    </p:spTree>
    <p:extLst>
      <p:ext uri="{BB962C8B-B14F-4D97-AF65-F5344CB8AC3E}">
        <p14:creationId xmlns:p14="http://schemas.microsoft.com/office/powerpoint/2010/main" val="10372292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宏</a:t>
            </a:r>
            <a:r>
              <a:rPr lang="zh-CN" altLang="en-US" sz="2800" dirty="0" smtClean="0"/>
              <a:t>基因组常见概念</a:t>
            </a:r>
            <a:endParaRPr lang="zh-CN" altLang="en-US" sz="2800" dirty="0"/>
          </a:p>
        </p:txBody>
      </p:sp>
      <p:sp>
        <p:nvSpPr>
          <p:cNvPr id="3" name="内容占位符 2"/>
          <p:cNvSpPr>
            <a:spLocks noGrp="1"/>
          </p:cNvSpPr>
          <p:nvPr>
            <p:ph idx="1"/>
          </p:nvPr>
        </p:nvSpPr>
        <p:spPr>
          <a:xfrm>
            <a:off x="551384" y="1412776"/>
            <a:ext cx="11233247" cy="4608512"/>
          </a:xfrm>
        </p:spPr>
        <p:style>
          <a:lnRef idx="2">
            <a:schemeClr val="accent1"/>
          </a:lnRef>
          <a:fillRef idx="1">
            <a:schemeClr val="lt1"/>
          </a:fillRef>
          <a:effectRef idx="0">
            <a:schemeClr val="accent1"/>
          </a:effectRef>
          <a:fontRef idx="minor">
            <a:schemeClr val="dk1"/>
          </a:fontRef>
        </p:style>
        <p:txBody>
          <a:bodyPr>
            <a:noAutofit/>
          </a:bodyPr>
          <a:lstStyle/>
          <a:p>
            <a:pPr>
              <a:spcBef>
                <a:spcPts val="0"/>
              </a:spcBef>
              <a:spcAft>
                <a:spcPts val="1200"/>
              </a:spcAft>
              <a:buFont typeface="Wingdings" panose="05000000000000000000" pitchFamily="2" charset="2"/>
              <a:buChar char="u"/>
            </a:pPr>
            <a:r>
              <a:rPr lang="zh-CN" altLang="en-US" sz="2000" b="1" dirty="0" smtClean="0"/>
              <a:t>检出</a:t>
            </a:r>
            <a:r>
              <a:rPr lang="zh-CN" altLang="en-US" sz="2000" b="1" dirty="0"/>
              <a:t>序列</a:t>
            </a:r>
            <a:r>
              <a:rPr lang="zh-CN" altLang="en-US" sz="2000" b="1" dirty="0" smtClean="0"/>
              <a:t>数（</a:t>
            </a:r>
            <a:r>
              <a:rPr lang="en-US" altLang="zh-CN" sz="2000" b="1" dirty="0" smtClean="0"/>
              <a:t>reads)</a:t>
            </a:r>
            <a:r>
              <a:rPr lang="zh-CN" altLang="en-US" sz="2000" dirty="0" smtClean="0"/>
              <a:t>：比对到基因组上的序列数，</a:t>
            </a:r>
            <a:r>
              <a:rPr lang="zh-CN" altLang="en-US" sz="2000" dirty="0"/>
              <a:t>其多少与标本中病原体本身</a:t>
            </a:r>
            <a:r>
              <a:rPr lang="zh-CN" altLang="en-US" sz="2000" dirty="0" smtClean="0"/>
              <a:t>载量</a:t>
            </a:r>
            <a:r>
              <a:rPr lang="zh-CN" altLang="en-US" sz="2000" dirty="0"/>
              <a:t>负荷、核酸提取量、人源序列比例有关。</a:t>
            </a:r>
            <a:r>
              <a:rPr lang="en-US" altLang="zh-CN" sz="2000" dirty="0"/>
              <a:t>Reads </a:t>
            </a:r>
            <a:r>
              <a:rPr lang="zh-CN" altLang="en-US" sz="2000" dirty="0"/>
              <a:t>数越高</a:t>
            </a:r>
            <a:r>
              <a:rPr lang="zh-CN" altLang="en-US" sz="2000" dirty="0" smtClean="0"/>
              <a:t>，表示</a:t>
            </a:r>
            <a:r>
              <a:rPr lang="zh-CN" altLang="en-US" sz="2000" dirty="0"/>
              <a:t>标本中检测到该病原体的可信度越高</a:t>
            </a:r>
            <a:endParaRPr lang="en-US" altLang="zh-CN" sz="2000" dirty="0" smtClean="0"/>
          </a:p>
          <a:p>
            <a:pPr>
              <a:spcBef>
                <a:spcPts val="0"/>
              </a:spcBef>
              <a:spcAft>
                <a:spcPts val="1200"/>
              </a:spcAft>
              <a:buFont typeface="Wingdings" panose="05000000000000000000" pitchFamily="2" charset="2"/>
              <a:buChar char="u"/>
            </a:pPr>
            <a:r>
              <a:rPr lang="zh-CN" altLang="en-US" sz="2000" b="1" dirty="0" smtClean="0"/>
              <a:t>深度（</a:t>
            </a:r>
            <a:r>
              <a:rPr lang="en-US" altLang="zh-CN" sz="2000" b="1" dirty="0" smtClean="0"/>
              <a:t>depth</a:t>
            </a:r>
            <a:r>
              <a:rPr lang="zh-CN" altLang="en-US" sz="2000" b="1" dirty="0" smtClean="0"/>
              <a:t>）</a:t>
            </a:r>
            <a:r>
              <a:rPr lang="zh-CN" altLang="en-US" sz="2000" dirty="0" smtClean="0"/>
              <a:t>：</a:t>
            </a:r>
            <a:r>
              <a:rPr lang="zh-CN" altLang="en-US" sz="2000" dirty="0"/>
              <a:t>该微生物基因组上某段序列</a:t>
            </a:r>
            <a:r>
              <a:rPr lang="zh-CN" altLang="en-US" sz="2000" dirty="0" smtClean="0"/>
              <a:t>被检测</a:t>
            </a:r>
            <a:r>
              <a:rPr lang="zh-CN" altLang="en-US" sz="2000" dirty="0"/>
              <a:t>到的次数，深度参数越大表示该微生物被检测到的</a:t>
            </a:r>
            <a:r>
              <a:rPr lang="zh-CN" altLang="en-US" sz="2000" dirty="0" smtClean="0"/>
              <a:t>可靠性</a:t>
            </a:r>
            <a:r>
              <a:rPr lang="zh-CN" altLang="en-US" sz="2000" dirty="0"/>
              <a:t>越高。</a:t>
            </a:r>
            <a:endParaRPr lang="en-US" altLang="zh-CN" sz="2000" dirty="0" smtClean="0"/>
          </a:p>
          <a:p>
            <a:pPr>
              <a:spcBef>
                <a:spcPts val="0"/>
              </a:spcBef>
              <a:spcAft>
                <a:spcPts val="1200"/>
              </a:spcAft>
              <a:buFont typeface="Wingdings" panose="05000000000000000000" pitchFamily="2" charset="2"/>
              <a:buChar char="u"/>
            </a:pPr>
            <a:r>
              <a:rPr lang="zh-CN" altLang="en-US" sz="2000" b="1" dirty="0" smtClean="0"/>
              <a:t>离散度（</a:t>
            </a:r>
            <a:r>
              <a:rPr lang="en-US" altLang="zh-CN" sz="2000" b="1" dirty="0"/>
              <a:t> </a:t>
            </a:r>
            <a:r>
              <a:rPr lang="en-US" altLang="zh-CN" sz="2000" b="1" dirty="0" smtClean="0"/>
              <a:t>dispersion </a:t>
            </a:r>
            <a:r>
              <a:rPr lang="zh-CN" altLang="en-US" sz="2000" b="1" dirty="0" smtClean="0"/>
              <a:t>）</a:t>
            </a:r>
            <a:r>
              <a:rPr lang="zh-CN" altLang="en-US" sz="2000" dirty="0" smtClean="0"/>
              <a:t>：</a:t>
            </a:r>
            <a:r>
              <a:rPr lang="zh-CN" altLang="en-US" sz="2000" dirty="0"/>
              <a:t>指检测到某病原微生物的序列在</a:t>
            </a:r>
            <a:r>
              <a:rPr lang="zh-CN" altLang="en-US" sz="2000" dirty="0" smtClean="0"/>
              <a:t>该病原</a:t>
            </a:r>
            <a:r>
              <a:rPr lang="zh-CN" altLang="en-US" sz="2000" dirty="0"/>
              <a:t>微生物基因组上分布的随机性，随机性越高，检测</a:t>
            </a:r>
            <a:r>
              <a:rPr lang="zh-CN" altLang="en-US" sz="2000" dirty="0" smtClean="0"/>
              <a:t>的可信度</a:t>
            </a:r>
            <a:r>
              <a:rPr lang="zh-CN" altLang="en-US" sz="2000" dirty="0"/>
              <a:t>越高。</a:t>
            </a:r>
            <a:endParaRPr lang="en-US" altLang="zh-CN" sz="2000" dirty="0" smtClean="0"/>
          </a:p>
          <a:p>
            <a:pPr>
              <a:spcBef>
                <a:spcPts val="0"/>
              </a:spcBef>
              <a:spcAft>
                <a:spcPts val="1200"/>
              </a:spcAft>
              <a:buFont typeface="Wingdings" panose="05000000000000000000" pitchFamily="2" charset="2"/>
              <a:buChar char="u"/>
            </a:pPr>
            <a:r>
              <a:rPr lang="zh-CN" altLang="en-US" sz="2000" b="1" dirty="0" smtClean="0"/>
              <a:t>基因组</a:t>
            </a:r>
            <a:r>
              <a:rPr lang="zh-CN" altLang="en-US" sz="2000" b="1" dirty="0"/>
              <a:t>覆盖</a:t>
            </a:r>
            <a:r>
              <a:rPr lang="zh-CN" altLang="en-US" sz="2000" b="1" dirty="0" smtClean="0"/>
              <a:t>度（</a:t>
            </a:r>
            <a:r>
              <a:rPr lang="en-US" altLang="zh-CN" sz="2000" b="1" dirty="0" smtClean="0"/>
              <a:t>coverage %</a:t>
            </a:r>
            <a:r>
              <a:rPr lang="zh-CN" altLang="en-US" sz="2000" b="1" dirty="0" smtClean="0"/>
              <a:t>）</a:t>
            </a:r>
            <a:r>
              <a:rPr lang="zh-CN" altLang="en-US" sz="2000" dirty="0" smtClean="0"/>
              <a:t>：</a:t>
            </a:r>
            <a:r>
              <a:rPr lang="zh-CN" altLang="en-US" sz="2000" dirty="0"/>
              <a:t>表示检测到的该微生物核酸序列覆盖到该微生物</a:t>
            </a:r>
            <a:r>
              <a:rPr lang="zh-CN" altLang="en-US" sz="2000" dirty="0" smtClean="0"/>
              <a:t>整个基因</a:t>
            </a:r>
            <a:r>
              <a:rPr lang="zh-CN" altLang="en-US" sz="2000" dirty="0"/>
              <a:t>序列的比值，覆盖度高表示该微生物全基因组测到</a:t>
            </a:r>
            <a:r>
              <a:rPr lang="zh-CN" altLang="en-US" sz="2000" dirty="0" smtClean="0"/>
              <a:t>的比率</a:t>
            </a:r>
            <a:r>
              <a:rPr lang="zh-CN" altLang="en-US" sz="2000" dirty="0"/>
              <a:t>高。</a:t>
            </a:r>
            <a:endParaRPr lang="en-US" altLang="zh-CN" sz="2000" dirty="0" smtClean="0"/>
          </a:p>
          <a:p>
            <a:pPr>
              <a:spcBef>
                <a:spcPts val="0"/>
              </a:spcBef>
              <a:spcAft>
                <a:spcPts val="1200"/>
              </a:spcAft>
              <a:buFont typeface="Wingdings" panose="05000000000000000000" pitchFamily="2" charset="2"/>
              <a:buChar char="u"/>
            </a:pPr>
            <a:r>
              <a:rPr lang="zh-CN" altLang="en-US" sz="2000" b="1" dirty="0" smtClean="0"/>
              <a:t>微生物丰度（</a:t>
            </a:r>
            <a:r>
              <a:rPr lang="en-US" altLang="zh-CN" sz="2000" b="1" dirty="0" smtClean="0"/>
              <a:t>abundance %</a:t>
            </a:r>
            <a:r>
              <a:rPr lang="zh-CN" altLang="en-US" sz="2000" b="1" dirty="0" smtClean="0"/>
              <a:t>）</a:t>
            </a:r>
            <a:r>
              <a:rPr lang="zh-CN" altLang="en-US" sz="2000" dirty="0" smtClean="0"/>
              <a:t>：</a:t>
            </a:r>
            <a:r>
              <a:rPr lang="zh-CN" altLang="en-US" sz="2000" dirty="0"/>
              <a:t>该微生物在整个标本中</a:t>
            </a:r>
            <a:r>
              <a:rPr lang="zh-CN" altLang="en-US" sz="2000" dirty="0" smtClean="0"/>
              <a:t>检测</a:t>
            </a:r>
            <a:r>
              <a:rPr lang="zh-CN" altLang="en-US" sz="2000" dirty="0"/>
              <a:t>到的相同类型微生物中所占的比重，丰度越高表示其</a:t>
            </a:r>
            <a:r>
              <a:rPr lang="zh-CN" altLang="en-US" sz="2000" dirty="0" smtClean="0"/>
              <a:t>在相同</a:t>
            </a:r>
            <a:r>
              <a:rPr lang="zh-CN" altLang="en-US" sz="2000" dirty="0"/>
              <a:t>类型微生物中所占的比例越高。</a:t>
            </a:r>
            <a:endParaRPr lang="zh-CN" altLang="en-US" sz="2000" dirty="0">
              <a:solidFill>
                <a:prstClr val="black"/>
              </a:solidFill>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20558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感染性疾病</a:t>
            </a:r>
            <a:endParaRPr lang="zh-CN" altLang="en-US" dirty="0"/>
          </a:p>
        </p:txBody>
      </p:sp>
      <p:sp>
        <p:nvSpPr>
          <p:cNvPr id="22" name="AutoShape 21"/>
          <p:cNvSpPr>
            <a:spLocks noChangeArrowheads="1"/>
          </p:cNvSpPr>
          <p:nvPr/>
        </p:nvSpPr>
        <p:spPr bwMode="gray">
          <a:xfrm>
            <a:off x="963314" y="2731899"/>
            <a:ext cx="2384425" cy="420687"/>
          </a:xfrm>
          <a:prstGeom prst="roundRect">
            <a:avLst>
              <a:gd name="adj" fmla="val 16667"/>
            </a:avLst>
          </a:prstGeom>
          <a:solidFill>
            <a:schemeClr val="accent2">
              <a:lumMod val="20000"/>
              <a:lumOff val="80000"/>
            </a:schemeClr>
          </a:soli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b="1" dirty="0" smtClean="0">
                <a:latin typeface="+mn-ea"/>
              </a:rPr>
              <a:t>血流感染</a:t>
            </a:r>
            <a:endParaRPr lang="en-US" altLang="zh-CN" b="1" dirty="0">
              <a:latin typeface="+mn-ea"/>
            </a:endParaRPr>
          </a:p>
        </p:txBody>
      </p:sp>
      <p:sp>
        <p:nvSpPr>
          <p:cNvPr id="23" name="AutoShape 22"/>
          <p:cNvSpPr>
            <a:spLocks noChangeArrowheads="1"/>
          </p:cNvSpPr>
          <p:nvPr/>
        </p:nvSpPr>
        <p:spPr bwMode="gray">
          <a:xfrm>
            <a:off x="963315" y="2135936"/>
            <a:ext cx="2384425" cy="420688"/>
          </a:xfrm>
          <a:prstGeom prst="roundRect">
            <a:avLst>
              <a:gd name="adj" fmla="val 16667"/>
            </a:avLst>
          </a:prstGeom>
          <a:solidFill>
            <a:srgbClr val="92D050"/>
          </a:soli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b="1" dirty="0">
                <a:latin typeface="+mn-ea"/>
              </a:rPr>
              <a:t>下呼吸道</a:t>
            </a:r>
            <a:r>
              <a:rPr lang="zh-CN" altLang="en-US" b="1" dirty="0" smtClean="0">
                <a:latin typeface="+mn-ea"/>
              </a:rPr>
              <a:t>感染</a:t>
            </a:r>
            <a:endParaRPr lang="en-US" altLang="zh-CN" b="1" dirty="0">
              <a:latin typeface="+mn-ea"/>
            </a:endParaRPr>
          </a:p>
        </p:txBody>
      </p:sp>
      <p:sp>
        <p:nvSpPr>
          <p:cNvPr id="24" name="AutoShape 23"/>
          <p:cNvSpPr>
            <a:spLocks noChangeArrowheads="1"/>
          </p:cNvSpPr>
          <p:nvPr/>
        </p:nvSpPr>
        <p:spPr bwMode="gray">
          <a:xfrm>
            <a:off x="981274" y="3877505"/>
            <a:ext cx="2384425" cy="420687"/>
          </a:xfrm>
          <a:prstGeom prst="roundRect">
            <a:avLst>
              <a:gd name="adj" fmla="val 16667"/>
            </a:avLst>
          </a:prstGeom>
          <a:solidFill>
            <a:schemeClr val="accent3">
              <a:lumMod val="60000"/>
              <a:lumOff val="40000"/>
            </a:schemeClr>
          </a:soli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b="1" dirty="0" smtClean="0">
                <a:latin typeface="+mn-ea"/>
              </a:rPr>
              <a:t>皮肤及软组织感染</a:t>
            </a:r>
            <a:endParaRPr lang="en-US" altLang="zh-CN" b="1" dirty="0">
              <a:latin typeface="+mn-ea"/>
            </a:endParaRPr>
          </a:p>
        </p:txBody>
      </p:sp>
      <p:sp>
        <p:nvSpPr>
          <p:cNvPr id="25" name="AutoShape 24"/>
          <p:cNvSpPr>
            <a:spLocks noChangeArrowheads="1"/>
          </p:cNvSpPr>
          <p:nvPr/>
        </p:nvSpPr>
        <p:spPr bwMode="gray">
          <a:xfrm>
            <a:off x="928388" y="3323940"/>
            <a:ext cx="2454275" cy="420687"/>
          </a:xfrm>
          <a:prstGeom prst="roundRect">
            <a:avLst>
              <a:gd name="adj" fmla="val 16667"/>
            </a:avLst>
          </a:prstGeom>
          <a:solidFill>
            <a:schemeClr val="accent5">
              <a:lumMod val="40000"/>
              <a:lumOff val="60000"/>
            </a:schemeClr>
          </a:soli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b="1" dirty="0" smtClean="0">
                <a:latin typeface="+mn-ea"/>
              </a:rPr>
              <a:t>骨关节感染</a:t>
            </a:r>
            <a:endParaRPr lang="en-US" altLang="zh-CN" b="1" dirty="0">
              <a:latin typeface="+mn-ea"/>
            </a:endParaRPr>
          </a:p>
        </p:txBody>
      </p:sp>
      <p:sp>
        <p:nvSpPr>
          <p:cNvPr id="26" name="AutoShape 25"/>
          <p:cNvSpPr>
            <a:spLocks noChangeArrowheads="1"/>
          </p:cNvSpPr>
          <p:nvPr/>
        </p:nvSpPr>
        <p:spPr bwMode="gray">
          <a:xfrm>
            <a:off x="949480" y="1539973"/>
            <a:ext cx="2454275" cy="420688"/>
          </a:xfrm>
          <a:prstGeom prst="roundRect">
            <a:avLst>
              <a:gd name="adj" fmla="val 16667"/>
            </a:avLst>
          </a:prstGeom>
          <a:gradFill rotWithShape="1">
            <a:gsLst>
              <a:gs pos="0">
                <a:schemeClr val="accent1">
                  <a:gamma/>
                  <a:shade val="46275"/>
                  <a:invGamma/>
                </a:schemeClr>
              </a:gs>
              <a:gs pos="100000">
                <a:schemeClr val="accent1"/>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b="1" dirty="0" smtClean="0">
                <a:solidFill>
                  <a:schemeClr val="bg1"/>
                </a:solidFill>
                <a:latin typeface="+mn-ea"/>
              </a:rPr>
              <a:t>中枢神经系统感染</a:t>
            </a:r>
            <a:endParaRPr lang="en-US" altLang="zh-CN" b="1" dirty="0">
              <a:solidFill>
                <a:schemeClr val="bg1"/>
              </a:solidFill>
              <a:latin typeface="+mn-ea"/>
            </a:endParaRPr>
          </a:p>
        </p:txBody>
      </p:sp>
      <p:sp>
        <p:nvSpPr>
          <p:cNvPr id="27" name="AutoShape 26"/>
          <p:cNvSpPr>
            <a:spLocks noChangeArrowheads="1"/>
          </p:cNvSpPr>
          <p:nvPr/>
        </p:nvSpPr>
        <p:spPr bwMode="gray">
          <a:xfrm>
            <a:off x="981274" y="4431070"/>
            <a:ext cx="2454275" cy="420687"/>
          </a:xfrm>
          <a:prstGeom prst="roundRect">
            <a:avLst>
              <a:gd name="adj" fmla="val 16667"/>
            </a:avLst>
          </a:prstGeom>
          <a:solidFill>
            <a:schemeClr val="accent6">
              <a:lumMod val="75000"/>
            </a:schemeClr>
          </a:soli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b="1" dirty="0" smtClean="0">
                <a:solidFill>
                  <a:schemeClr val="bg1"/>
                </a:solidFill>
                <a:latin typeface="+mn-ea"/>
              </a:rPr>
              <a:t>腹腔感染</a:t>
            </a:r>
            <a:endParaRPr lang="en-US" altLang="zh-CN" b="1" dirty="0">
              <a:solidFill>
                <a:schemeClr val="bg1"/>
              </a:solidFill>
              <a:latin typeface="+mn-ea"/>
            </a:endParaRPr>
          </a:p>
        </p:txBody>
      </p:sp>
      <p:pic>
        <p:nvPicPr>
          <p:cNvPr id="28" name="Picture 2" descr="https://timgsa.baidu.com/timg?image&amp;quality=80&amp;size=b9999_10000&amp;sec=1523338900&amp;di=19e328759727cb39419ca21c932a1b43&amp;imgtype=jpg&amp;er=1&amp;src=http%3A%2F%2Fbbs.icchina.org.cn%2Fdata%2Fattachment%2Fforum%2F201508%2F31%2F155153d7ryjesrru79zksw.jpg"/>
          <p:cNvPicPr>
            <a:picLocks noChangeAspect="1" noChangeArrowheads="1"/>
          </p:cNvPicPr>
          <p:nvPr/>
        </p:nvPicPr>
        <p:blipFill>
          <a:blip r:embed="rId3" cstate="print"/>
          <a:srcRect/>
          <a:stretch>
            <a:fillRect/>
          </a:stretch>
        </p:blipFill>
        <p:spPr bwMode="auto">
          <a:xfrm>
            <a:off x="3999812" y="1820377"/>
            <a:ext cx="3032991" cy="2923803"/>
          </a:xfrm>
          <a:prstGeom prst="rect">
            <a:avLst/>
          </a:prstGeom>
          <a:noFill/>
        </p:spPr>
      </p:pic>
      <p:sp>
        <p:nvSpPr>
          <p:cNvPr id="29" name="AutoShape 26"/>
          <p:cNvSpPr>
            <a:spLocks noChangeArrowheads="1"/>
          </p:cNvSpPr>
          <p:nvPr/>
        </p:nvSpPr>
        <p:spPr bwMode="gray">
          <a:xfrm>
            <a:off x="981274" y="5027033"/>
            <a:ext cx="2454275" cy="420687"/>
          </a:xfrm>
          <a:prstGeom prst="roundRect">
            <a:avLst>
              <a:gd name="adj" fmla="val 16667"/>
            </a:avLst>
          </a:prstGeom>
          <a:solidFill>
            <a:srgbClr val="FFC000"/>
          </a:solidFill>
          <a:ln w="28575">
            <a:solidFill>
              <a:srgbClr val="FFFF00"/>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en-US" altLang="zh-CN" b="1" dirty="0" smtClean="0">
                <a:solidFill>
                  <a:schemeClr val="bg1"/>
                </a:solidFill>
                <a:latin typeface="+mn-ea"/>
              </a:rPr>
              <a:t>……</a:t>
            </a:r>
            <a:endParaRPr lang="en-US" altLang="zh-CN" b="1" dirty="0">
              <a:solidFill>
                <a:schemeClr val="bg1"/>
              </a:solidFill>
              <a:latin typeface="+mn-ea"/>
            </a:endParaRPr>
          </a:p>
        </p:txBody>
      </p:sp>
      <p:sp>
        <p:nvSpPr>
          <p:cNvPr id="6" name="文本框 5"/>
          <p:cNvSpPr txBox="1"/>
          <p:nvPr/>
        </p:nvSpPr>
        <p:spPr>
          <a:xfrm>
            <a:off x="7464152" y="1715054"/>
            <a:ext cx="3451586" cy="1754326"/>
          </a:xfrm>
          <a:prstGeom prst="rect">
            <a:avLst/>
          </a:prstGeom>
          <a:noFill/>
          <a:ln w="22225">
            <a:solidFill>
              <a:schemeClr val="tx2"/>
            </a:solidFill>
          </a:ln>
        </p:spPr>
        <p:txBody>
          <a:bodyPr wrap="none" rtlCol="0">
            <a:spAutoFit/>
          </a:bodyPr>
          <a:lstStyle/>
          <a:p>
            <a:pPr>
              <a:lnSpc>
                <a:spcPct val="150000"/>
              </a:lnSpc>
            </a:pPr>
            <a:r>
              <a:rPr lang="zh-CN" altLang="en-US" dirty="0" smtClean="0"/>
              <a:t>感染人数：</a:t>
            </a:r>
            <a:r>
              <a:rPr lang="en-US" altLang="zh-CN" dirty="0" smtClean="0"/>
              <a:t>~7250</a:t>
            </a:r>
            <a:r>
              <a:rPr lang="zh-CN" altLang="en-US" dirty="0" smtClean="0"/>
              <a:t>万</a:t>
            </a:r>
            <a:r>
              <a:rPr lang="en-US" altLang="zh-CN" dirty="0" smtClean="0"/>
              <a:t>/</a:t>
            </a:r>
            <a:r>
              <a:rPr lang="zh-CN" altLang="en-US" dirty="0" smtClean="0"/>
              <a:t>年</a:t>
            </a:r>
            <a:endParaRPr lang="en-US" altLang="zh-CN" dirty="0" smtClean="0"/>
          </a:p>
          <a:p>
            <a:pPr marL="285750" indent="-285750">
              <a:lnSpc>
                <a:spcPct val="150000"/>
              </a:lnSpc>
              <a:buFont typeface="Wingdings" panose="05000000000000000000" pitchFamily="2" charset="2"/>
              <a:buChar char="u"/>
            </a:pPr>
            <a:r>
              <a:rPr lang="zh-CN" altLang="en-US" dirty="0"/>
              <a:t>下</a:t>
            </a:r>
            <a:r>
              <a:rPr lang="zh-CN" altLang="en-US" dirty="0" smtClean="0"/>
              <a:t>呼吸道感染：</a:t>
            </a:r>
            <a:r>
              <a:rPr lang="en-US" altLang="zh-CN" dirty="0"/>
              <a:t>~</a:t>
            </a:r>
            <a:r>
              <a:rPr lang="en-US" altLang="zh-CN" dirty="0" smtClean="0"/>
              <a:t>2200</a:t>
            </a:r>
            <a:r>
              <a:rPr lang="zh-CN" altLang="zh-CN" dirty="0" smtClean="0"/>
              <a:t>万</a:t>
            </a:r>
            <a:r>
              <a:rPr lang="en-US" altLang="zh-CN" dirty="0" smtClean="0"/>
              <a:t>/</a:t>
            </a:r>
            <a:r>
              <a:rPr lang="zh-CN" altLang="en-US" dirty="0" smtClean="0"/>
              <a:t>年</a:t>
            </a:r>
            <a:endParaRPr lang="en-US" altLang="zh-CN" dirty="0" smtClean="0"/>
          </a:p>
          <a:p>
            <a:pPr marL="285750" indent="-285750">
              <a:lnSpc>
                <a:spcPct val="150000"/>
              </a:lnSpc>
              <a:buFont typeface="Wingdings" panose="05000000000000000000" pitchFamily="2" charset="2"/>
              <a:buChar char="u"/>
            </a:pPr>
            <a:r>
              <a:rPr lang="zh-CN" altLang="en-US" dirty="0"/>
              <a:t>血流</a:t>
            </a:r>
            <a:r>
              <a:rPr lang="zh-CN" altLang="en-US" dirty="0" smtClean="0"/>
              <a:t>感染：</a:t>
            </a:r>
            <a:r>
              <a:rPr lang="en-US" altLang="zh-CN" dirty="0" smtClean="0"/>
              <a:t>~800</a:t>
            </a:r>
            <a:r>
              <a:rPr lang="zh-CN" altLang="zh-CN" dirty="0" smtClean="0"/>
              <a:t>万</a:t>
            </a:r>
            <a:r>
              <a:rPr lang="en-US" altLang="zh-CN" dirty="0" smtClean="0"/>
              <a:t>/</a:t>
            </a:r>
            <a:r>
              <a:rPr lang="zh-CN" altLang="en-US" dirty="0" smtClean="0"/>
              <a:t>年</a:t>
            </a:r>
            <a:endParaRPr lang="en-US" altLang="zh-CN" dirty="0" smtClean="0"/>
          </a:p>
          <a:p>
            <a:pPr marL="285750" indent="-285750">
              <a:lnSpc>
                <a:spcPct val="150000"/>
              </a:lnSpc>
              <a:buFont typeface="Wingdings" panose="05000000000000000000" pitchFamily="2" charset="2"/>
              <a:buChar char="u"/>
            </a:pPr>
            <a:r>
              <a:rPr lang="zh-CN" altLang="en-US" dirty="0" smtClean="0"/>
              <a:t>中枢神经系统感染：</a:t>
            </a:r>
            <a:r>
              <a:rPr lang="en-US" altLang="zh-CN" dirty="0" smtClean="0"/>
              <a:t>~13</a:t>
            </a:r>
            <a:r>
              <a:rPr lang="zh-CN" altLang="en-US" dirty="0" smtClean="0"/>
              <a:t>万</a:t>
            </a:r>
            <a:r>
              <a:rPr lang="en-US" altLang="zh-CN" dirty="0" smtClean="0"/>
              <a:t>/</a:t>
            </a:r>
            <a:r>
              <a:rPr lang="zh-CN" altLang="en-US" dirty="0" smtClean="0"/>
              <a:t>年</a:t>
            </a:r>
            <a:endParaRPr lang="zh-CN" altLang="en-US" dirty="0"/>
          </a:p>
        </p:txBody>
      </p:sp>
      <p:sp>
        <p:nvSpPr>
          <p:cNvPr id="7" name="下箭头 6"/>
          <p:cNvSpPr/>
          <p:nvPr/>
        </p:nvSpPr>
        <p:spPr>
          <a:xfrm>
            <a:off x="8832304" y="3680408"/>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6200" y="4522167"/>
            <a:ext cx="706820" cy="812844"/>
          </a:xfrm>
          <a:prstGeom prst="rect">
            <a:avLst/>
          </a:prstGeom>
        </p:spPr>
      </p:pic>
      <p:sp>
        <p:nvSpPr>
          <p:cNvPr id="9" name="矩形 8"/>
          <p:cNvSpPr/>
          <p:nvPr/>
        </p:nvSpPr>
        <p:spPr>
          <a:xfrm>
            <a:off x="8249610" y="4713626"/>
            <a:ext cx="1872208" cy="58477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3200" b="1" cap="none" spc="0" dirty="0" smtClean="0">
                <a:ln/>
                <a:solidFill>
                  <a:schemeClr val="accent3"/>
                </a:solidFill>
                <a:effectLst/>
              </a:rPr>
              <a:t>百亿</a:t>
            </a:r>
            <a:endParaRPr lang="zh-CN" altLang="en-US" sz="3200" b="1" cap="none" spc="0" dirty="0">
              <a:ln/>
              <a:solidFill>
                <a:schemeClr val="accent3"/>
              </a:solidFill>
              <a:effectLst/>
            </a:endParaRPr>
          </a:p>
        </p:txBody>
      </p:sp>
      <p:sp>
        <p:nvSpPr>
          <p:cNvPr id="19" name="J Mol Diagn Ther,  2012, Vol. 4 No. 3 ；Inter J Epidemiol Infect Dis, 2009, Vol. 36 No. 4；…"/>
          <p:cNvSpPr txBox="1"/>
          <p:nvPr/>
        </p:nvSpPr>
        <p:spPr>
          <a:xfrm>
            <a:off x="981274" y="5588078"/>
            <a:ext cx="14833648" cy="1487587"/>
          </a:xfrm>
          <a:prstGeom prst="rect">
            <a:avLst/>
          </a:prstGeom>
          <a:ln w="12700">
            <a:miter lim="400000"/>
          </a:ln>
        </p:spPr>
        <p:txBody>
          <a:bodyPr wrap="square" lIns="50800" tIns="50800" rIns="50800" bIns="50800" anchor="ctr">
            <a:spAutoFit/>
          </a:bodyPr>
          <a:lstStyle/>
          <a:p>
            <a:pPr algn="l"/>
            <a:r>
              <a:rPr lang="en-US" altLang="zh-CN" sz="1000" dirty="0" smtClean="0">
                <a:solidFill>
                  <a:schemeClr val="tx1"/>
                </a:solidFill>
                <a:latin typeface="Helvetica"/>
                <a:ea typeface="Helvetica"/>
                <a:cs typeface="Helvetica"/>
                <a:sym typeface="PingFang SC Regular"/>
              </a:rPr>
              <a:t>[</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PingFang SC Regular"/>
              </a:rPr>
              <a:t>1]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陆婷婷</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马春华等</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西部地区某院</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2014</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年医院感染现患率调查分析 </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[J].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华西医学 </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2015, 30</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12</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a:t>
            </a:r>
            <a:endPar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endParaRPr>
          </a:p>
          <a:p>
            <a:pPr algn="l"/>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吴安华</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任南等</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 159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所医院医院感染现患率调查结果与分析中国感染控制杂志  </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[J]. 2005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 </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月第</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4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卷第 </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期　</a:t>
            </a:r>
            <a:endPar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endParaRPr>
          </a:p>
          <a:p>
            <a:pPr algn="l"/>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[3]</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邓乃梅，王虹等</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 2012-2014</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年某综合医院医院感染现患率调查</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[J].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中国感染控制杂志</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2015</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11</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月第</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14</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卷第</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11</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期</a:t>
            </a:r>
            <a:endPar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endParaRPr>
          </a:p>
          <a:p>
            <a:pPr algn="l"/>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[4]</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劳一群，曾娟</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 2010-2014</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年医院感染现患率调查分析</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[J].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中华医院感染学杂志</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2017</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年第</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27</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卷第</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期</a:t>
            </a:r>
            <a:endPar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endParaRPr>
          </a:p>
          <a:p>
            <a:pPr algn="l"/>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[5]</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吴安华，文细毛</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 2012</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年全国医院感染现患率与横断面抗菌药物使用率调查报告</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[J].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中国感染控制杂志</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2014</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月第</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13</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卷第</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期</a:t>
            </a:r>
            <a:endPar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endParaRPr>
          </a:p>
          <a:p>
            <a:pPr algn="l"/>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[6]</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任　南，文细毛</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 2014</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年全国医院感染横断面调查报告</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[J].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中国感染控制杂志</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2016</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月第</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15</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卷第</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期</a:t>
            </a:r>
            <a:endPar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endParaRPr>
          </a:p>
          <a:p>
            <a:pPr algn="l"/>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[7]</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杨　环，王　蓓</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 2014</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年新疆</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132</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所医院医院感染横断面流行病学调查</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[J]. </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中国感染控制杂志</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2015</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年</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10</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月第</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14</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卷第</a:t>
            </a:r>
            <a:r>
              <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10</a:t>
            </a:r>
            <a:r>
              <a:rPr lang="zh-CN" altLang="en-US"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rPr>
              <a:t>期</a:t>
            </a:r>
            <a:endPar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endParaRPr>
          </a:p>
          <a:p>
            <a:pPr algn="l"/>
            <a:endPar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endParaRPr>
          </a:p>
          <a:p>
            <a:pPr algn="l"/>
            <a:endParaRPr lang="en-US" altLang="zh-CN" sz="1000" dirty="0" smtClean="0">
              <a:solidFill>
                <a:schemeClr val="tx1"/>
              </a:solidFill>
              <a:latin typeface="微软雅黑" panose="020B0503020204020204" pitchFamily="34" charset="-122"/>
              <a:ea typeface="微软雅黑" panose="020B0503020204020204" pitchFamily="34" charset="-122"/>
              <a:cs typeface="Helvetica"/>
              <a:sym typeface="Times New Roman" panose="02020603050405020304"/>
            </a:endParaRPr>
          </a:p>
        </p:txBody>
      </p:sp>
    </p:spTree>
    <p:extLst>
      <p:ext uri="{BB962C8B-B14F-4D97-AF65-F5344CB8AC3E}">
        <p14:creationId xmlns:p14="http://schemas.microsoft.com/office/powerpoint/2010/main" val="9429596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感染</a:t>
            </a:r>
            <a:r>
              <a:rPr lang="zh-CN" altLang="en-US" dirty="0"/>
              <a:t>病病原学</a:t>
            </a:r>
            <a:r>
              <a:rPr lang="zh-CN" altLang="en-US" dirty="0" smtClean="0"/>
              <a:t>诊断同等重要</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674872060"/>
              </p:ext>
            </p:extLst>
          </p:nvPr>
        </p:nvGraphicFramePr>
        <p:xfrm>
          <a:off x="911424" y="1484784"/>
          <a:ext cx="10153128" cy="4752529"/>
        </p:xfrm>
        <a:graphic>
          <a:graphicData uri="http://schemas.openxmlformats.org/drawingml/2006/table">
            <a:tbl>
              <a:tblPr>
                <a:tableStyleId>{5C22544A-7EE6-4342-B048-85BDC9FD1C3A}</a:tableStyleId>
              </a:tblPr>
              <a:tblGrid>
                <a:gridCol w="1170057"/>
                <a:gridCol w="1422231"/>
                <a:gridCol w="7560840"/>
              </a:tblGrid>
              <a:tr h="368703">
                <a:tc gridSpan="2">
                  <a:txBody>
                    <a:bodyPr/>
                    <a:lstStyle/>
                    <a:p>
                      <a:pPr algn="ctr" fontAlgn="b"/>
                      <a:r>
                        <a:rPr lang="zh-CN" altLang="en-US" sz="1800" b="1" u="none" strike="noStrike" dirty="0" smtClean="0">
                          <a:solidFill>
                            <a:schemeClr val="bg1"/>
                          </a:solidFill>
                          <a:effectLst/>
                          <a:latin typeface="+mn-ea"/>
                          <a:ea typeface="+mn-ea"/>
                        </a:rPr>
                        <a:t>类别</a:t>
                      </a:r>
                      <a:endParaRPr lang="zh-CN" altLang="en-US" sz="1800" b="1" i="0" u="none" strike="noStrike" dirty="0">
                        <a:solidFill>
                          <a:schemeClr val="bg1"/>
                        </a:solidFill>
                        <a:effectLst/>
                        <a:latin typeface="+mn-ea"/>
                        <a:ea typeface="+mn-ea"/>
                      </a:endParaRPr>
                    </a:p>
                  </a:txBody>
                  <a:tcPr marL="7620" marR="7620" marT="7620" marB="0" anchor="b">
                    <a:solidFill>
                      <a:schemeClr val="tx2"/>
                    </a:solidFill>
                  </a:tcPr>
                </a:tc>
                <a:tc hMerge="1">
                  <a:txBody>
                    <a:bodyPr/>
                    <a:lstStyle/>
                    <a:p>
                      <a:endParaRPr lang="zh-CN" altLang="en-US"/>
                    </a:p>
                  </a:txBody>
                  <a:tcPr/>
                </a:tc>
                <a:tc>
                  <a:txBody>
                    <a:bodyPr/>
                    <a:lstStyle/>
                    <a:p>
                      <a:pPr algn="ctr" fontAlgn="b"/>
                      <a:r>
                        <a:rPr lang="zh-CN" altLang="en-US" sz="1800" b="1" i="0" u="none" strike="noStrike" dirty="0" smtClean="0">
                          <a:solidFill>
                            <a:schemeClr val="bg1"/>
                          </a:solidFill>
                          <a:effectLst/>
                          <a:latin typeface="+mn-ea"/>
                          <a:ea typeface="+mn-ea"/>
                        </a:rPr>
                        <a:t>药物选择</a:t>
                      </a:r>
                      <a:endParaRPr lang="zh-CN" altLang="en-US" sz="1800" b="1" i="0" u="none" strike="noStrike" dirty="0">
                        <a:solidFill>
                          <a:schemeClr val="bg1"/>
                        </a:solidFill>
                        <a:effectLst/>
                        <a:latin typeface="+mn-ea"/>
                        <a:ea typeface="+mn-ea"/>
                      </a:endParaRPr>
                    </a:p>
                  </a:txBody>
                  <a:tcPr marL="7620" marR="7620" marT="7620" marB="0" anchor="b">
                    <a:solidFill>
                      <a:schemeClr val="tx2"/>
                    </a:solidFill>
                  </a:tcPr>
                </a:tc>
              </a:tr>
              <a:tr h="704386">
                <a:tc rowSpan="3">
                  <a:txBody>
                    <a:bodyPr/>
                    <a:lstStyle/>
                    <a:p>
                      <a:pPr algn="ctr" fontAlgn="b"/>
                      <a:r>
                        <a:rPr lang="zh-CN" altLang="en-US" sz="1800" b="1" u="none" strike="noStrike" dirty="0">
                          <a:effectLst/>
                          <a:latin typeface="+mn-ea"/>
                          <a:ea typeface="+mn-ea"/>
                        </a:rPr>
                        <a:t>细菌</a:t>
                      </a:r>
                      <a:endParaRPr lang="zh-CN" altLang="en-US" sz="1800" b="1" i="0" u="none" strike="noStrike" dirty="0">
                        <a:solidFill>
                          <a:srgbClr val="000000"/>
                        </a:solidFill>
                        <a:effectLst/>
                        <a:latin typeface="+mn-ea"/>
                        <a:ea typeface="+mn-ea"/>
                      </a:endParaRPr>
                    </a:p>
                    <a:p>
                      <a:pPr algn="ctr" fontAlgn="b"/>
                      <a:r>
                        <a:rPr lang="zh-CN" altLang="en-US" sz="1800" b="1" u="none" strike="noStrike" dirty="0">
                          <a:effectLst/>
                          <a:latin typeface="+mn-ea"/>
                          <a:ea typeface="+mn-ea"/>
                        </a:rPr>
                        <a:t>　</a:t>
                      </a:r>
                      <a:endParaRPr lang="zh-CN" altLang="en-US" sz="1800" b="1" i="0" u="none" strike="noStrike" dirty="0">
                        <a:solidFill>
                          <a:srgbClr val="000000"/>
                        </a:solidFill>
                        <a:effectLst/>
                        <a:latin typeface="+mn-ea"/>
                        <a:ea typeface="+mn-ea"/>
                      </a:endParaRPr>
                    </a:p>
                  </a:txBody>
                  <a:tcPr marL="7620" marR="7620" marT="7620" marB="0" anchor="ctr">
                    <a:solidFill>
                      <a:schemeClr val="accent3">
                        <a:lumMod val="20000"/>
                        <a:lumOff val="80000"/>
                      </a:schemeClr>
                    </a:solidFill>
                  </a:tcPr>
                </a:tc>
                <a:tc>
                  <a:txBody>
                    <a:bodyPr/>
                    <a:lstStyle/>
                    <a:p>
                      <a:pPr algn="ctr" fontAlgn="b"/>
                      <a:r>
                        <a:rPr lang="en-US" sz="1800" b="0" u="none" strike="noStrike" dirty="0">
                          <a:effectLst/>
                          <a:latin typeface="+mn-ea"/>
                          <a:ea typeface="+mn-ea"/>
                        </a:rPr>
                        <a:t>G+</a:t>
                      </a:r>
                      <a:endParaRPr lang="en-US" sz="1800" b="0" i="0" u="none" strike="noStrike" dirty="0">
                        <a:solidFill>
                          <a:srgbClr val="000000"/>
                        </a:solidFill>
                        <a:effectLst/>
                        <a:latin typeface="+mn-ea"/>
                        <a:ea typeface="+mn-ea"/>
                      </a:endParaRPr>
                    </a:p>
                  </a:txBody>
                  <a:tcPr marL="7620" marR="7620" marT="7620" marB="0" anchor="ctr">
                    <a:solidFill>
                      <a:schemeClr val="accent3">
                        <a:lumMod val="20000"/>
                        <a:lumOff val="80000"/>
                      </a:schemeClr>
                    </a:solidFill>
                  </a:tcPr>
                </a:tc>
                <a:tc>
                  <a:txBody>
                    <a:bodyPr/>
                    <a:lstStyle/>
                    <a:p>
                      <a:pPr algn="l" fontAlgn="b"/>
                      <a:r>
                        <a:rPr lang="zh-CN" altLang="en-US" sz="1800" u="none" strike="noStrike" dirty="0">
                          <a:effectLst/>
                          <a:latin typeface="+mn-ea"/>
                          <a:ea typeface="+mn-ea"/>
                        </a:rPr>
                        <a:t>大多数对青霉素敏感</a:t>
                      </a:r>
                      <a:endParaRPr lang="zh-CN" altLang="en-US" sz="1800" b="0" i="0" u="none" strike="noStrike" dirty="0">
                        <a:solidFill>
                          <a:srgbClr val="000000"/>
                        </a:solidFill>
                        <a:effectLst/>
                        <a:latin typeface="+mn-ea"/>
                        <a:ea typeface="+mn-ea"/>
                      </a:endParaRPr>
                    </a:p>
                  </a:txBody>
                  <a:tcPr marL="7620" marR="7620" marT="7620" marB="0" anchor="ctr">
                    <a:solidFill>
                      <a:schemeClr val="accent3">
                        <a:lumMod val="20000"/>
                        <a:lumOff val="80000"/>
                      </a:schemeClr>
                    </a:solidFill>
                  </a:tcPr>
                </a:tc>
              </a:tr>
              <a:tr h="799120">
                <a:tc vMerge="1">
                  <a:txBody>
                    <a:bodyPr/>
                    <a:lstStyle/>
                    <a:p>
                      <a:endParaRPr lang="zh-CN" altLang="en-US"/>
                    </a:p>
                  </a:txBody>
                  <a:tcPr/>
                </a:tc>
                <a:tc>
                  <a:txBody>
                    <a:bodyPr/>
                    <a:lstStyle/>
                    <a:p>
                      <a:pPr algn="ctr" fontAlgn="b"/>
                      <a:r>
                        <a:rPr lang="en-US" sz="1800" b="0" u="none" strike="noStrike" dirty="0">
                          <a:effectLst/>
                          <a:latin typeface="+mn-ea"/>
                          <a:ea typeface="+mn-ea"/>
                        </a:rPr>
                        <a:t>G-</a:t>
                      </a:r>
                      <a:endParaRPr lang="en-US" sz="1800" b="0" i="0" u="none" strike="noStrike" dirty="0">
                        <a:solidFill>
                          <a:srgbClr val="000000"/>
                        </a:solidFill>
                        <a:effectLst/>
                        <a:latin typeface="+mn-ea"/>
                        <a:ea typeface="+mn-ea"/>
                      </a:endParaRPr>
                    </a:p>
                  </a:txBody>
                  <a:tcPr marL="7620" marR="7620" marT="7620" marB="0" anchor="ctr">
                    <a:solidFill>
                      <a:schemeClr val="accent3">
                        <a:lumMod val="20000"/>
                        <a:lumOff val="80000"/>
                      </a:schemeClr>
                    </a:solidFill>
                  </a:tcPr>
                </a:tc>
                <a:tc>
                  <a:txBody>
                    <a:bodyPr/>
                    <a:lstStyle/>
                    <a:p>
                      <a:pPr algn="l" fontAlgn="b"/>
                      <a:r>
                        <a:rPr lang="zh-CN" altLang="en-US" sz="1800" u="none" strike="noStrike" dirty="0">
                          <a:effectLst/>
                          <a:latin typeface="+mn-ea"/>
                          <a:ea typeface="+mn-ea"/>
                        </a:rPr>
                        <a:t>大多数对青霉素不敏感</a:t>
                      </a:r>
                      <a:endParaRPr lang="zh-CN" altLang="en-US" sz="1800" b="0" i="0" u="none" strike="noStrike" dirty="0">
                        <a:solidFill>
                          <a:srgbClr val="000000"/>
                        </a:solidFill>
                        <a:effectLst/>
                        <a:latin typeface="+mn-ea"/>
                        <a:ea typeface="+mn-ea"/>
                      </a:endParaRPr>
                    </a:p>
                  </a:txBody>
                  <a:tcPr marL="7620" marR="7620" marT="7620" marB="0" anchor="ctr">
                    <a:solidFill>
                      <a:schemeClr val="accent3">
                        <a:lumMod val="20000"/>
                        <a:lumOff val="80000"/>
                      </a:schemeClr>
                    </a:solidFill>
                  </a:tcPr>
                </a:tc>
              </a:tr>
              <a:tr h="727448">
                <a:tc vMerge="1">
                  <a:txBody>
                    <a:bodyPr/>
                    <a:lstStyle/>
                    <a:p>
                      <a:pPr algn="ctr" fontAlgn="b"/>
                      <a:endParaRPr lang="zh-CN" altLang="en-US" sz="1800" b="0" i="0" u="none" strike="noStrike" dirty="0">
                        <a:solidFill>
                          <a:srgbClr val="000000"/>
                        </a:solidFill>
                        <a:effectLst/>
                        <a:latin typeface="+mn-ea"/>
                        <a:ea typeface="+mn-ea"/>
                      </a:endParaRPr>
                    </a:p>
                  </a:txBody>
                  <a:tcPr marL="7620" marR="7620" marT="7620" marB="0" anchor="ctr"/>
                </a:tc>
                <a:tc>
                  <a:txBody>
                    <a:bodyPr/>
                    <a:lstStyle/>
                    <a:p>
                      <a:pPr algn="ctr" fontAlgn="b"/>
                      <a:r>
                        <a:rPr lang="zh-CN" altLang="en-US" sz="1800" b="0" u="none" strike="noStrike" dirty="0" smtClean="0">
                          <a:effectLst/>
                          <a:latin typeface="+mn-ea"/>
                          <a:ea typeface="+mn-ea"/>
                        </a:rPr>
                        <a:t>结核</a:t>
                      </a:r>
                      <a:endParaRPr lang="zh-CN" altLang="en-US" sz="1800" b="0" i="0" u="none" strike="noStrike" dirty="0">
                        <a:solidFill>
                          <a:srgbClr val="000000"/>
                        </a:solidFill>
                        <a:effectLst/>
                        <a:latin typeface="+mn-ea"/>
                        <a:ea typeface="+mn-ea"/>
                      </a:endParaRPr>
                    </a:p>
                  </a:txBody>
                  <a:tcPr marL="7620" marR="7620" marT="7620" marB="0" anchor="ctr">
                    <a:solidFill>
                      <a:schemeClr val="accent3">
                        <a:lumMod val="20000"/>
                        <a:lumOff val="80000"/>
                      </a:schemeClr>
                    </a:solidFill>
                  </a:tcPr>
                </a:tc>
                <a:tc>
                  <a:txBody>
                    <a:bodyPr/>
                    <a:lstStyle/>
                    <a:p>
                      <a:pPr algn="l" fontAlgn="b"/>
                      <a:r>
                        <a:rPr lang="zh-CN" altLang="en-US" sz="1800" u="none" strike="noStrike" dirty="0">
                          <a:effectLst/>
                          <a:latin typeface="+mn-ea"/>
                          <a:ea typeface="+mn-ea"/>
                        </a:rPr>
                        <a:t>异烟肼和利福平或吡嗪酰胺联合用药</a:t>
                      </a:r>
                      <a:endParaRPr lang="zh-CN" altLang="en-US" sz="1800" b="0" i="0" u="none" strike="noStrike" dirty="0">
                        <a:solidFill>
                          <a:srgbClr val="000000"/>
                        </a:solidFill>
                        <a:effectLst/>
                        <a:latin typeface="+mn-ea"/>
                        <a:ea typeface="+mn-ea"/>
                      </a:endParaRPr>
                    </a:p>
                  </a:txBody>
                  <a:tcPr marL="7620" marR="7620" marT="7620" marB="0" anchor="ctr">
                    <a:solidFill>
                      <a:schemeClr val="accent3">
                        <a:lumMod val="20000"/>
                        <a:lumOff val="80000"/>
                      </a:schemeClr>
                    </a:solidFill>
                  </a:tcPr>
                </a:tc>
              </a:tr>
              <a:tr h="696107">
                <a:tc gridSpan="2">
                  <a:txBody>
                    <a:bodyPr/>
                    <a:lstStyle/>
                    <a:p>
                      <a:pPr algn="ctr" fontAlgn="b"/>
                      <a:r>
                        <a:rPr lang="zh-CN" altLang="en-US" sz="1800" b="1" u="none" strike="noStrike" dirty="0">
                          <a:effectLst/>
                          <a:latin typeface="+mn-ea"/>
                          <a:ea typeface="+mn-ea"/>
                        </a:rPr>
                        <a:t>病毒</a:t>
                      </a:r>
                      <a:endParaRPr lang="zh-CN" altLang="en-US" sz="1800" b="1" i="0" u="none" strike="noStrike" dirty="0">
                        <a:solidFill>
                          <a:srgbClr val="000000"/>
                        </a:solidFill>
                        <a:effectLst/>
                        <a:latin typeface="+mn-ea"/>
                        <a:ea typeface="+mn-ea"/>
                      </a:endParaRPr>
                    </a:p>
                  </a:txBody>
                  <a:tcPr marL="7620" marR="7620" marT="7620" marB="0" anchor="ctr"/>
                </a:tc>
                <a:tc hMerge="1">
                  <a:txBody>
                    <a:bodyPr/>
                    <a:lstStyle/>
                    <a:p>
                      <a:endParaRPr lang="zh-CN" altLang="en-US"/>
                    </a:p>
                  </a:txBody>
                  <a:tcPr/>
                </a:tc>
                <a:tc>
                  <a:txBody>
                    <a:bodyPr/>
                    <a:lstStyle/>
                    <a:p>
                      <a:pPr algn="l" fontAlgn="b"/>
                      <a:r>
                        <a:rPr lang="zh-CN" altLang="en-US" sz="1800" u="none" strike="noStrike" dirty="0">
                          <a:effectLst/>
                          <a:latin typeface="+mn-ea"/>
                          <a:ea typeface="+mn-ea"/>
                        </a:rPr>
                        <a:t>抗病毒治疗：阿昔洛韦等</a:t>
                      </a:r>
                      <a:endParaRPr lang="zh-CN" altLang="en-US" sz="1800" b="0" i="0" u="none" strike="noStrike" dirty="0">
                        <a:solidFill>
                          <a:srgbClr val="000000"/>
                        </a:solidFill>
                        <a:effectLst/>
                        <a:latin typeface="+mn-ea"/>
                        <a:ea typeface="+mn-ea"/>
                      </a:endParaRPr>
                    </a:p>
                  </a:txBody>
                  <a:tcPr marL="7620" marR="7620" marT="7620" marB="0" anchor="ctr"/>
                </a:tc>
              </a:tr>
              <a:tr h="727448">
                <a:tc gridSpan="2">
                  <a:txBody>
                    <a:bodyPr/>
                    <a:lstStyle/>
                    <a:p>
                      <a:pPr algn="ctr" fontAlgn="b"/>
                      <a:r>
                        <a:rPr lang="zh-CN" altLang="en-US" sz="1800" b="1" u="none" strike="noStrike" dirty="0">
                          <a:effectLst/>
                          <a:latin typeface="+mn-ea"/>
                          <a:ea typeface="+mn-ea"/>
                        </a:rPr>
                        <a:t>真菌</a:t>
                      </a:r>
                      <a:endParaRPr lang="zh-CN" altLang="en-US" sz="1800" b="1" i="0" u="none" strike="noStrike" dirty="0">
                        <a:solidFill>
                          <a:srgbClr val="000000"/>
                        </a:solidFill>
                        <a:effectLst/>
                        <a:latin typeface="+mn-ea"/>
                        <a:ea typeface="+mn-ea"/>
                      </a:endParaRPr>
                    </a:p>
                  </a:txBody>
                  <a:tcPr marL="7620" marR="7620" marT="7620" marB="0" anchor="ctr">
                    <a:solidFill>
                      <a:schemeClr val="accent3">
                        <a:lumMod val="20000"/>
                        <a:lumOff val="80000"/>
                      </a:schemeClr>
                    </a:solidFill>
                  </a:tcPr>
                </a:tc>
                <a:tc hMerge="1">
                  <a:txBody>
                    <a:bodyPr/>
                    <a:lstStyle/>
                    <a:p>
                      <a:endParaRPr lang="zh-CN" altLang="en-US"/>
                    </a:p>
                  </a:txBody>
                  <a:tcPr/>
                </a:tc>
                <a:tc>
                  <a:txBody>
                    <a:bodyPr/>
                    <a:lstStyle/>
                    <a:p>
                      <a:pPr algn="l" fontAlgn="b"/>
                      <a:r>
                        <a:rPr lang="zh-CN" altLang="en-US" sz="1800" u="none" strike="noStrike" dirty="0">
                          <a:effectLst/>
                          <a:latin typeface="+mn-ea"/>
                          <a:ea typeface="+mn-ea"/>
                        </a:rPr>
                        <a:t>抗真菌药物：氟康唑、伏立康唑等</a:t>
                      </a:r>
                      <a:endParaRPr lang="zh-CN" altLang="en-US" sz="1800" b="0" i="0" u="none" strike="noStrike" dirty="0">
                        <a:solidFill>
                          <a:srgbClr val="000000"/>
                        </a:solidFill>
                        <a:effectLst/>
                        <a:latin typeface="+mn-ea"/>
                        <a:ea typeface="+mn-ea"/>
                      </a:endParaRPr>
                    </a:p>
                  </a:txBody>
                  <a:tcPr marL="7620" marR="7620" marT="7620" marB="0" anchor="ctr">
                    <a:solidFill>
                      <a:schemeClr val="accent3">
                        <a:lumMod val="20000"/>
                        <a:lumOff val="80000"/>
                      </a:schemeClr>
                    </a:solidFill>
                  </a:tcPr>
                </a:tc>
              </a:tr>
              <a:tr h="729317">
                <a:tc gridSpan="2">
                  <a:txBody>
                    <a:bodyPr/>
                    <a:lstStyle/>
                    <a:p>
                      <a:pPr algn="ctr" fontAlgn="b"/>
                      <a:r>
                        <a:rPr lang="zh-CN" altLang="en-US" sz="1800" b="1" u="none" strike="noStrike" dirty="0">
                          <a:effectLst/>
                          <a:latin typeface="+mn-ea"/>
                          <a:ea typeface="+mn-ea"/>
                        </a:rPr>
                        <a:t>寄生虫</a:t>
                      </a:r>
                      <a:endParaRPr lang="zh-CN" altLang="en-US" sz="1800" b="1" i="0" u="none" strike="noStrike" dirty="0">
                        <a:solidFill>
                          <a:srgbClr val="000000"/>
                        </a:solidFill>
                        <a:effectLst/>
                        <a:latin typeface="+mn-ea"/>
                        <a:ea typeface="+mn-ea"/>
                      </a:endParaRPr>
                    </a:p>
                  </a:txBody>
                  <a:tcPr marL="7620" marR="7620" marT="7620" marB="0" anchor="ctr"/>
                </a:tc>
                <a:tc hMerge="1">
                  <a:txBody>
                    <a:bodyPr/>
                    <a:lstStyle/>
                    <a:p>
                      <a:endParaRPr lang="zh-CN" altLang="en-US"/>
                    </a:p>
                  </a:txBody>
                  <a:tcPr/>
                </a:tc>
                <a:tc>
                  <a:txBody>
                    <a:bodyPr/>
                    <a:lstStyle/>
                    <a:p>
                      <a:pPr algn="l" fontAlgn="b"/>
                      <a:r>
                        <a:rPr lang="zh-CN" altLang="en-US" sz="1800" u="none" strike="noStrike" dirty="0">
                          <a:effectLst/>
                          <a:latin typeface="+mn-ea"/>
                          <a:ea typeface="+mn-ea"/>
                        </a:rPr>
                        <a:t>抗寄生虫药物：抗蠕虫药（阿苯达唑等）、抗线虫绦虫药（伊喹酮等）等</a:t>
                      </a:r>
                      <a:endParaRPr lang="zh-CN" altLang="en-US" sz="1800" b="0" i="0" u="none" strike="noStrike" dirty="0">
                        <a:solidFill>
                          <a:srgbClr val="000000"/>
                        </a:solidFill>
                        <a:effectLst/>
                        <a:latin typeface="+mn-ea"/>
                        <a:ea typeface="+mn-ea"/>
                      </a:endParaRPr>
                    </a:p>
                  </a:txBody>
                  <a:tcPr marL="7620" marR="7620" marT="7620" marB="0" anchor="ctr"/>
                </a:tc>
              </a:tr>
            </a:tbl>
          </a:graphicData>
        </a:graphic>
      </p:graphicFrame>
    </p:spTree>
    <p:extLst>
      <p:ext uri="{BB962C8B-B14F-4D97-AF65-F5344CB8AC3E}">
        <p14:creationId xmlns:p14="http://schemas.microsoft.com/office/powerpoint/2010/main" val="42022127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感染诊疗现状</a:t>
            </a:r>
            <a:endParaRPr lang="zh-CN" altLang="en-US" dirty="0"/>
          </a:p>
        </p:txBody>
      </p:sp>
      <p:grpSp>
        <p:nvGrpSpPr>
          <p:cNvPr id="11" name="组合 10"/>
          <p:cNvGrpSpPr/>
          <p:nvPr/>
        </p:nvGrpSpPr>
        <p:grpSpPr>
          <a:xfrm>
            <a:off x="7049715" y="1748690"/>
            <a:ext cx="4304085" cy="3804467"/>
            <a:chOff x="805270" y="1945271"/>
            <a:chExt cx="4304085" cy="3804467"/>
          </a:xfrm>
        </p:grpSpPr>
        <p:pic>
          <p:nvPicPr>
            <p:cNvPr id="5" name="图片 4" descr="屏幕快照 2019-02-16 上午10.48.32.png"/>
            <p:cNvPicPr>
              <a:picLocks noChangeAspect="1"/>
            </p:cNvPicPr>
            <p:nvPr/>
          </p:nvPicPr>
          <p:blipFill>
            <a:blip r:embed="rId3" cstate="print">
              <a:extLst>
                <a:ext uri="{28A0092B-C50C-407E-A947-70E740481C1C}">
                  <a14:useLocalDpi xmlns:a14="http://schemas.microsoft.com/office/drawing/2010/main" val="0"/>
                </a:ext>
              </a:extLst>
            </a:blip>
            <a:srcRect l="76246" t="35252" b="14245"/>
            <a:stretch>
              <a:fillRect/>
            </a:stretch>
          </p:blipFill>
          <p:spPr>
            <a:xfrm>
              <a:off x="855068" y="3101265"/>
              <a:ext cx="1368152" cy="1676249"/>
            </a:xfrm>
            <a:prstGeom prst="rect">
              <a:avLst/>
            </a:prstGeom>
          </p:spPr>
        </p:pic>
        <p:sp>
          <p:nvSpPr>
            <p:cNvPr id="6" name="矩形 5"/>
            <p:cNvSpPr/>
            <p:nvPr/>
          </p:nvSpPr>
          <p:spPr>
            <a:xfrm>
              <a:off x="2484814" y="3543345"/>
              <a:ext cx="2592288"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肺炎</a:t>
              </a:r>
              <a:endParaRPr lang="en-US" altLang="zh-CN" dirty="0" smtClean="0">
                <a:solidFill>
                  <a:schemeClr val="tx1"/>
                </a:solidFill>
              </a:endParaRPr>
            </a:p>
            <a:p>
              <a:r>
                <a:rPr lang="en-US" altLang="zh-CN" dirty="0" smtClean="0">
                  <a:solidFill>
                    <a:schemeClr val="tx1"/>
                  </a:solidFill>
                </a:rPr>
                <a:t>30-50%</a:t>
              </a:r>
              <a:r>
                <a:rPr lang="zh-CN" altLang="en-US" dirty="0" smtClean="0">
                  <a:solidFill>
                    <a:schemeClr val="tx1"/>
                  </a:solidFill>
                </a:rPr>
                <a:t>病原不明</a:t>
              </a:r>
              <a:endParaRPr lang="zh-CN" altLang="en-US" dirty="0">
                <a:solidFill>
                  <a:schemeClr val="tx1"/>
                </a:solidFill>
              </a:endParaRPr>
            </a:p>
          </p:txBody>
        </p:sp>
        <p:pic>
          <p:nvPicPr>
            <p:cNvPr id="7" name="图片 6" descr="屏幕快照 2019-02-16 上午10.49.12.png"/>
            <p:cNvPicPr>
              <a:picLocks noChangeAspect="1"/>
            </p:cNvPicPr>
            <p:nvPr/>
          </p:nvPicPr>
          <p:blipFill>
            <a:blip r:embed="rId4" cstate="print">
              <a:extLst>
                <a:ext uri="{28A0092B-C50C-407E-A947-70E740481C1C}">
                  <a14:useLocalDpi xmlns:a14="http://schemas.microsoft.com/office/drawing/2010/main" val="0"/>
                </a:ext>
              </a:extLst>
            </a:blip>
            <a:srcRect l="57981" t="-848" r="12448" b="56459"/>
            <a:stretch>
              <a:fillRect/>
            </a:stretch>
          </p:blipFill>
          <p:spPr>
            <a:xfrm>
              <a:off x="805270" y="1945271"/>
              <a:ext cx="1657400" cy="1232203"/>
            </a:xfrm>
            <a:prstGeom prst="rect">
              <a:avLst/>
            </a:prstGeom>
          </p:spPr>
        </p:pic>
        <p:sp>
          <p:nvSpPr>
            <p:cNvPr id="8" name="矩形 7"/>
            <p:cNvSpPr/>
            <p:nvPr/>
          </p:nvSpPr>
          <p:spPr>
            <a:xfrm>
              <a:off x="2504760" y="1962393"/>
              <a:ext cx="2592288"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中枢神经系统感染</a:t>
              </a:r>
              <a:endParaRPr lang="en-US" altLang="zh-CN" dirty="0" smtClean="0">
                <a:solidFill>
                  <a:schemeClr val="tx1"/>
                </a:solidFill>
              </a:endParaRPr>
            </a:p>
            <a:p>
              <a:r>
                <a:rPr lang="en-US" altLang="zh-CN" dirty="0" smtClean="0">
                  <a:solidFill>
                    <a:schemeClr val="tx1"/>
                  </a:solidFill>
                </a:rPr>
                <a:t>60-80%</a:t>
              </a:r>
              <a:r>
                <a:rPr lang="zh-CN" altLang="en-US" dirty="0" smtClean="0">
                  <a:solidFill>
                    <a:schemeClr val="tx1"/>
                  </a:solidFill>
                </a:rPr>
                <a:t>病原不明</a:t>
              </a:r>
              <a:endParaRPr lang="zh-CN" altLang="en-US" dirty="0">
                <a:solidFill>
                  <a:schemeClr val="tx1"/>
                </a:solidFill>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492" y="5076953"/>
              <a:ext cx="1345569" cy="672785"/>
            </a:xfrm>
            <a:prstGeom prst="rect">
              <a:avLst/>
            </a:prstGeom>
          </p:spPr>
        </p:pic>
        <p:sp>
          <p:nvSpPr>
            <p:cNvPr id="10" name="矩形 9"/>
            <p:cNvSpPr/>
            <p:nvPr/>
          </p:nvSpPr>
          <p:spPr>
            <a:xfrm>
              <a:off x="2517067" y="4957650"/>
              <a:ext cx="2592288" cy="792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血流感染</a:t>
              </a:r>
              <a:endParaRPr lang="en-US" altLang="zh-CN" dirty="0" smtClean="0">
                <a:solidFill>
                  <a:schemeClr val="tx1"/>
                </a:solidFill>
              </a:endParaRPr>
            </a:p>
            <a:p>
              <a:r>
                <a:rPr lang="en-US" altLang="zh-CN" dirty="0" smtClean="0">
                  <a:solidFill>
                    <a:schemeClr val="tx1"/>
                  </a:solidFill>
                </a:rPr>
                <a:t>35%</a:t>
              </a:r>
              <a:r>
                <a:rPr lang="zh-CN" altLang="en-US" dirty="0" smtClean="0">
                  <a:solidFill>
                    <a:schemeClr val="tx1"/>
                  </a:solidFill>
                </a:rPr>
                <a:t>病原不明</a:t>
              </a:r>
              <a:endParaRPr lang="zh-CN" altLang="en-US" dirty="0">
                <a:solidFill>
                  <a:schemeClr val="tx1"/>
                </a:solidFill>
              </a:endParaRPr>
            </a:p>
          </p:txBody>
        </p:sp>
      </p:grpSp>
      <p:sp>
        <p:nvSpPr>
          <p:cNvPr id="15" name="Rectangle 1"/>
          <p:cNvSpPr>
            <a:spLocks noChangeArrowheads="1"/>
          </p:cNvSpPr>
          <p:nvPr/>
        </p:nvSpPr>
        <p:spPr bwMode="auto">
          <a:xfrm>
            <a:off x="957915" y="6095564"/>
            <a:ext cx="100993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Arial Unicode MS" panose="020B0604020202020204" pitchFamily="34" charset="-122"/>
              </a:rPr>
              <a:t>Allegranzi B, Bagheri Nejad S, Combescure C, Graafmans W, Attar H, Donaldson L, Pittet D. Burden of endemic health-care-associated infection in developing countries: systematic review and meta-analysis. Lancet. 2011 Jan 15;377(9761):228-41.</a:t>
            </a:r>
            <a:r>
              <a:rPr kumimoji="0" lang="zh-CN" altLang="zh-CN" sz="1200" b="0" i="0" u="none" strike="noStrike" cap="none" normalizeH="0" baseline="0" dirty="0" smtClean="0">
                <a:ln>
                  <a:noFill/>
                </a:ln>
                <a:solidFill>
                  <a:schemeClr val="tx1"/>
                </a:solidFill>
                <a:effectLst/>
              </a:rPr>
              <a:t> </a:t>
            </a:r>
            <a:endParaRPr kumimoji="0" lang="zh-CN" altLang="zh-CN" sz="1200" b="0" i="0" u="none" strike="noStrike" cap="none" normalizeH="0" baseline="0" dirty="0" smtClean="0">
              <a:ln>
                <a:noFill/>
              </a:ln>
              <a:solidFill>
                <a:schemeClr val="tx1"/>
              </a:solidFill>
              <a:effectLst/>
              <a:latin typeface="Arial" panose="020B0604020202020204" pitchFamily="34" charset="0"/>
            </a:endParaRPr>
          </a:p>
        </p:txBody>
      </p:sp>
      <p:sp>
        <p:nvSpPr>
          <p:cNvPr id="16" name="TextBox 11"/>
          <p:cNvSpPr txBox="1"/>
          <p:nvPr/>
        </p:nvSpPr>
        <p:spPr>
          <a:xfrm>
            <a:off x="1664461" y="1759761"/>
            <a:ext cx="3546970" cy="2544286"/>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412750" hangingPunct="0">
              <a:lnSpc>
                <a:spcPct val="150000"/>
              </a:lnSpc>
            </a:pPr>
            <a:r>
              <a:rPr lang="zh-CN" altLang="en-US" b="1" dirty="0" smtClean="0">
                <a:solidFill>
                  <a:schemeClr val="accent1"/>
                </a:solidFill>
                <a:latin typeface="微软雅黑" panose="020B0503020204020204" pitchFamily="34" charset="-122"/>
                <a:ea typeface="微软雅黑" panose="020B0503020204020204" pitchFamily="34" charset="-122"/>
                <a:sym typeface="Helvetica Light"/>
              </a:rPr>
              <a:t>常规检测方法，具有局限性</a:t>
            </a:r>
            <a:endParaRPr lang="en-US" altLang="zh-CN" b="1" dirty="0" smtClean="0">
              <a:solidFill>
                <a:schemeClr val="accent1"/>
              </a:solidFill>
              <a:latin typeface="微软雅黑" panose="020B0503020204020204" pitchFamily="34" charset="-122"/>
              <a:ea typeface="微软雅黑" panose="020B0503020204020204" pitchFamily="34" charset="-122"/>
              <a:sym typeface="Helvetica Light"/>
            </a:endParaRPr>
          </a:p>
          <a:p>
            <a:pPr defTabSz="412750" hangingPunct="0">
              <a:lnSpc>
                <a:spcPct val="150000"/>
              </a:lnSpc>
              <a:buFont typeface="Arial" panose="020B0604020202020204" pitchFamily="34" charset="0"/>
              <a:buChar char="•"/>
            </a:pPr>
            <a:r>
              <a:rPr lang="zh-CN" altLang="en-US" dirty="0" smtClean="0">
                <a:solidFill>
                  <a:schemeClr val="accent1"/>
                </a:solidFill>
                <a:latin typeface="微软雅黑" panose="020B0503020204020204" pitchFamily="34" charset="-122"/>
                <a:ea typeface="微软雅黑" panose="020B0503020204020204" pitchFamily="34" charset="-122"/>
                <a:sym typeface="Helvetica Light"/>
              </a:rPr>
              <a:t>培养：周期长、阳性率低</a:t>
            </a:r>
            <a:endParaRPr lang="en-US" altLang="zh-CN" dirty="0" smtClean="0">
              <a:solidFill>
                <a:schemeClr val="accent1"/>
              </a:solidFill>
              <a:latin typeface="微软雅黑" panose="020B0503020204020204" pitchFamily="34" charset="-122"/>
              <a:ea typeface="微软雅黑" panose="020B0503020204020204" pitchFamily="34" charset="-122"/>
              <a:sym typeface="Helvetica Light"/>
            </a:endParaRPr>
          </a:p>
          <a:p>
            <a:pPr defTabSz="412750" hangingPunct="0">
              <a:lnSpc>
                <a:spcPct val="150000"/>
              </a:lnSpc>
              <a:buFont typeface="Arial" panose="020B0604020202020204" pitchFamily="34" charset="0"/>
              <a:buChar char="•"/>
            </a:pPr>
            <a:r>
              <a:rPr lang="zh-CN" altLang="en-US" dirty="0" smtClean="0">
                <a:solidFill>
                  <a:schemeClr val="accent1"/>
                </a:solidFill>
                <a:latin typeface="微软雅黑" panose="020B0503020204020204" pitchFamily="34" charset="-122"/>
                <a:ea typeface="微软雅黑" panose="020B0503020204020204" pitchFamily="34" charset="-122"/>
                <a:sym typeface="Helvetica Light"/>
              </a:rPr>
              <a:t>生化：准确性低</a:t>
            </a:r>
            <a:endParaRPr lang="en-US" altLang="zh-CN" dirty="0" smtClean="0">
              <a:solidFill>
                <a:schemeClr val="accent1"/>
              </a:solidFill>
              <a:latin typeface="微软雅黑" panose="020B0503020204020204" pitchFamily="34" charset="-122"/>
              <a:ea typeface="微软雅黑" panose="020B0503020204020204" pitchFamily="34" charset="-122"/>
              <a:sym typeface="Helvetica Light"/>
            </a:endParaRPr>
          </a:p>
          <a:p>
            <a:pPr defTabSz="412750" hangingPunct="0">
              <a:lnSpc>
                <a:spcPct val="150000"/>
              </a:lnSpc>
              <a:buFont typeface="Arial" panose="020B0604020202020204" pitchFamily="34" charset="0"/>
              <a:buChar char="•"/>
            </a:pPr>
            <a:r>
              <a:rPr lang="zh-CN" altLang="en-US" dirty="0" smtClean="0">
                <a:solidFill>
                  <a:schemeClr val="accent1"/>
                </a:solidFill>
                <a:latin typeface="微软雅黑" panose="020B0503020204020204" pitchFamily="34" charset="-122"/>
                <a:ea typeface="微软雅黑" panose="020B0503020204020204" pitchFamily="34" charset="-122"/>
                <a:sym typeface="Helvetica Light"/>
              </a:rPr>
              <a:t>免疫学：抗体少，窗口期</a:t>
            </a:r>
            <a:endParaRPr lang="en-US" altLang="zh-CN" dirty="0" smtClean="0">
              <a:solidFill>
                <a:schemeClr val="accent1"/>
              </a:solidFill>
              <a:latin typeface="微软雅黑" panose="020B0503020204020204" pitchFamily="34" charset="-122"/>
              <a:ea typeface="微软雅黑" panose="020B0503020204020204" pitchFamily="34" charset="-122"/>
              <a:sym typeface="Helvetica Light"/>
            </a:endParaRPr>
          </a:p>
          <a:p>
            <a:pPr defTabSz="412750" hangingPunct="0">
              <a:lnSpc>
                <a:spcPct val="150000"/>
              </a:lnSpc>
              <a:buFont typeface="Arial" panose="020B0604020202020204" pitchFamily="34" charset="0"/>
              <a:buChar char="•"/>
            </a:pPr>
            <a:r>
              <a:rPr lang="zh-CN" altLang="en-US" dirty="0">
                <a:solidFill>
                  <a:schemeClr val="accent1"/>
                </a:solidFill>
                <a:latin typeface="微软雅黑" panose="020B0503020204020204" pitchFamily="34" charset="-122"/>
                <a:ea typeface="微软雅黑" panose="020B0503020204020204" pitchFamily="34" charset="-122"/>
                <a:sym typeface="Helvetica Light"/>
              </a:rPr>
              <a:t>质</a:t>
            </a:r>
            <a:r>
              <a:rPr lang="zh-CN" altLang="en-US" dirty="0" smtClean="0">
                <a:solidFill>
                  <a:schemeClr val="accent1"/>
                </a:solidFill>
                <a:latin typeface="微软雅黑" panose="020B0503020204020204" pitchFamily="34" charset="-122"/>
                <a:ea typeface="微软雅黑" panose="020B0503020204020204" pitchFamily="34" charset="-122"/>
                <a:sym typeface="Helvetica Light"/>
              </a:rPr>
              <a:t>谱：依赖于培养</a:t>
            </a:r>
            <a:endParaRPr lang="en-US" altLang="zh-CN" dirty="0" smtClean="0">
              <a:solidFill>
                <a:schemeClr val="accent1"/>
              </a:solidFill>
              <a:latin typeface="微软雅黑" panose="020B0503020204020204" pitchFamily="34" charset="-122"/>
              <a:ea typeface="微软雅黑" panose="020B0503020204020204" pitchFamily="34" charset="-122"/>
              <a:sym typeface="Helvetica Light"/>
            </a:endParaRPr>
          </a:p>
          <a:p>
            <a:pPr defTabSz="412750" hangingPunct="0">
              <a:lnSpc>
                <a:spcPct val="150000"/>
              </a:lnSpc>
              <a:buFont typeface="Arial" panose="020B0604020202020204" pitchFamily="34" charset="0"/>
              <a:buChar char="•"/>
            </a:pPr>
            <a:r>
              <a:rPr lang="en-US" altLang="zh-CN" dirty="0" smtClean="0">
                <a:solidFill>
                  <a:schemeClr val="accent1"/>
                </a:solidFill>
                <a:latin typeface="微软雅黑" panose="020B0503020204020204" pitchFamily="34" charset="-122"/>
                <a:ea typeface="微软雅黑" panose="020B0503020204020204" pitchFamily="34" charset="-122"/>
              </a:rPr>
              <a:t>qPCR</a:t>
            </a:r>
            <a:r>
              <a:rPr lang="zh-CN" altLang="en-US" dirty="0" smtClean="0">
                <a:solidFill>
                  <a:schemeClr val="accent1"/>
                </a:solidFill>
                <a:latin typeface="微软雅黑" panose="020B0503020204020204" pitchFamily="34" charset="-122"/>
                <a:ea typeface="微软雅黑" panose="020B0503020204020204" pitchFamily="34" charset="-122"/>
              </a:rPr>
              <a:t>、</a:t>
            </a:r>
            <a:r>
              <a:rPr lang="en-US" altLang="zh-CN" dirty="0" smtClean="0">
                <a:solidFill>
                  <a:schemeClr val="accent1"/>
                </a:solidFill>
                <a:latin typeface="微软雅黑" panose="020B0503020204020204" pitchFamily="34" charset="-122"/>
                <a:ea typeface="微软雅黑" panose="020B0503020204020204" pitchFamily="34" charset="-122"/>
              </a:rPr>
              <a:t>Sanger</a:t>
            </a:r>
            <a:r>
              <a:rPr lang="zh-CN" altLang="en-US" dirty="0" smtClean="0">
                <a:solidFill>
                  <a:schemeClr val="accent1"/>
                </a:solidFill>
                <a:latin typeface="微软雅黑" panose="020B0503020204020204" pitchFamily="34" charset="-122"/>
                <a:ea typeface="微软雅黑" panose="020B0503020204020204" pitchFamily="34" charset="-122"/>
              </a:rPr>
              <a:t>：检测范围受限</a:t>
            </a:r>
            <a:endParaRPr lang="en-US" altLang="zh-CN" dirty="0">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725646" y="4654219"/>
            <a:ext cx="5602899" cy="1067142"/>
            <a:chOff x="725646" y="4654219"/>
            <a:chExt cx="5602899" cy="1067142"/>
          </a:xfrm>
        </p:grpSpPr>
        <p:sp>
          <p:nvSpPr>
            <p:cNvPr id="3" name="爆炸形 1 2"/>
            <p:cNvSpPr/>
            <p:nvPr/>
          </p:nvSpPr>
          <p:spPr>
            <a:xfrm>
              <a:off x="725646" y="4654219"/>
              <a:ext cx="1831755" cy="106670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技术特性</a:t>
              </a:r>
              <a:r>
                <a:rPr lang="zh-CN" altLang="en-US" sz="1600" dirty="0" smtClean="0"/>
                <a:t>限制</a:t>
              </a:r>
              <a:endParaRPr lang="zh-CN" altLang="en-US" sz="1600" dirty="0"/>
            </a:p>
          </p:txBody>
        </p:sp>
        <p:sp>
          <p:nvSpPr>
            <p:cNvPr id="17" name="爆炸形 1 16"/>
            <p:cNvSpPr/>
            <p:nvPr/>
          </p:nvSpPr>
          <p:spPr>
            <a:xfrm>
              <a:off x="2582300" y="4658969"/>
              <a:ext cx="1929524" cy="106195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假设困难</a:t>
              </a:r>
              <a:endParaRPr lang="zh-CN" altLang="en-US" sz="1600" dirty="0"/>
            </a:p>
          </p:txBody>
        </p:sp>
        <p:sp>
          <p:nvSpPr>
            <p:cNvPr id="22" name="爆炸形 1 21"/>
            <p:cNvSpPr/>
            <p:nvPr/>
          </p:nvSpPr>
          <p:spPr>
            <a:xfrm>
              <a:off x="4511824" y="4678250"/>
              <a:ext cx="1816721" cy="104311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新发病原</a:t>
              </a:r>
              <a:endParaRPr lang="zh-CN" altLang="en-US" sz="1600" dirty="0"/>
            </a:p>
          </p:txBody>
        </p:sp>
      </p:grpSp>
    </p:spTree>
    <p:extLst>
      <p:ext uri="{BB962C8B-B14F-4D97-AF65-F5344CB8AC3E}">
        <p14:creationId xmlns:p14="http://schemas.microsoft.com/office/powerpoint/2010/main" val="42162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宏基因组为感染病的病原诊断注入新的活力</a:t>
            </a:r>
            <a:endParaRPr lang="zh-CN" altLang="en-US" dirty="0"/>
          </a:p>
        </p:txBody>
      </p:sp>
      <p:pic>
        <p:nvPicPr>
          <p:cNvPr id="9" name="图片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35560" y="1834330"/>
            <a:ext cx="2003486" cy="2376264"/>
          </a:xfrm>
          <a:prstGeom prst="rect">
            <a:avLst/>
          </a:prstGeom>
        </p:spPr>
      </p:pic>
      <p:pic>
        <p:nvPicPr>
          <p:cNvPr id="2" name="图片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48127" y="1834330"/>
            <a:ext cx="2749677" cy="2376264"/>
          </a:xfrm>
          <a:prstGeom prst="rect">
            <a:avLst/>
          </a:prstGeom>
        </p:spPr>
      </p:pic>
      <p:sp>
        <p:nvSpPr>
          <p:cNvPr id="6" name="文本框 5"/>
          <p:cNvSpPr txBox="1"/>
          <p:nvPr/>
        </p:nvSpPr>
        <p:spPr>
          <a:xfrm>
            <a:off x="1157083" y="4498626"/>
            <a:ext cx="3960440" cy="461665"/>
          </a:xfrm>
          <a:prstGeom prst="rect">
            <a:avLst/>
          </a:prstGeom>
          <a:noFill/>
        </p:spPr>
        <p:txBody>
          <a:bodyPr wrap="square" rtlCol="0">
            <a:spAutoFit/>
          </a:bodyPr>
          <a:lstStyle/>
          <a:p>
            <a:pPr algn="ctr"/>
            <a:r>
              <a:rPr lang="en-US" altLang="zh-CN" sz="2400" b="1" dirty="0"/>
              <a:t> </a:t>
            </a:r>
            <a:r>
              <a:rPr lang="zh-CN" altLang="en-US" sz="2400" b="1" dirty="0" smtClean="0"/>
              <a:t>基于先验知识的试探</a:t>
            </a:r>
            <a:endParaRPr lang="zh-CN" altLang="en-US" sz="2400" b="1" dirty="0"/>
          </a:p>
        </p:txBody>
      </p:sp>
      <p:sp>
        <p:nvSpPr>
          <p:cNvPr id="7" name="文本框 6"/>
          <p:cNvSpPr txBox="1"/>
          <p:nvPr/>
        </p:nvSpPr>
        <p:spPr>
          <a:xfrm>
            <a:off x="6240016" y="4498626"/>
            <a:ext cx="4579193" cy="461665"/>
          </a:xfrm>
          <a:prstGeom prst="rect">
            <a:avLst/>
          </a:prstGeom>
          <a:noFill/>
        </p:spPr>
        <p:txBody>
          <a:bodyPr wrap="square" rtlCol="0">
            <a:spAutoFit/>
          </a:bodyPr>
          <a:lstStyle/>
          <a:p>
            <a:pPr algn="ctr"/>
            <a:r>
              <a:rPr lang="en-US" altLang="zh-CN" sz="2400" b="1" dirty="0"/>
              <a:t> </a:t>
            </a:r>
            <a:r>
              <a:rPr lang="zh-CN" altLang="en-US" sz="2400" b="1" dirty="0" smtClean="0"/>
              <a:t>在一片未知中捕捞真凶</a:t>
            </a:r>
            <a:endParaRPr lang="zh-CN" altLang="en-US" sz="2400" b="1" dirty="0"/>
          </a:p>
        </p:txBody>
      </p:sp>
      <p:sp>
        <p:nvSpPr>
          <p:cNvPr id="5" name="文本框 4"/>
          <p:cNvSpPr txBox="1"/>
          <p:nvPr/>
        </p:nvSpPr>
        <p:spPr>
          <a:xfrm>
            <a:off x="4186999" y="2013577"/>
            <a:ext cx="720080" cy="1569660"/>
          </a:xfrm>
          <a:prstGeom prst="rect">
            <a:avLst/>
          </a:prstGeom>
          <a:noFill/>
        </p:spPr>
        <p:txBody>
          <a:bodyPr wrap="square" rtlCol="0">
            <a:spAutoFit/>
          </a:bodyPr>
          <a:lstStyle/>
          <a:p>
            <a:pPr algn="ctr"/>
            <a:r>
              <a:rPr lang="zh-CN" altLang="en-US" sz="2400" dirty="0" smtClean="0"/>
              <a:t>传统方法</a:t>
            </a:r>
            <a:endParaRPr lang="zh-CN" altLang="en-US" sz="2400" dirty="0"/>
          </a:p>
        </p:txBody>
      </p:sp>
      <p:sp>
        <p:nvSpPr>
          <p:cNvPr id="12" name="文本框 11"/>
          <p:cNvSpPr txBox="1"/>
          <p:nvPr/>
        </p:nvSpPr>
        <p:spPr>
          <a:xfrm>
            <a:off x="6753124" y="1868300"/>
            <a:ext cx="495003" cy="2308324"/>
          </a:xfrm>
          <a:prstGeom prst="rect">
            <a:avLst/>
          </a:prstGeom>
          <a:noFill/>
        </p:spPr>
        <p:txBody>
          <a:bodyPr wrap="square" rtlCol="0">
            <a:spAutoFit/>
          </a:bodyPr>
          <a:lstStyle/>
          <a:p>
            <a:pPr algn="ctr"/>
            <a:r>
              <a:rPr lang="zh-CN" altLang="en-US" sz="2400" dirty="0"/>
              <a:t>宏基因组</a:t>
            </a:r>
            <a:r>
              <a:rPr lang="zh-CN" altLang="en-US" sz="2400" dirty="0" smtClean="0"/>
              <a:t>方法</a:t>
            </a:r>
            <a:endParaRPr lang="zh-CN" altLang="en-US" sz="2400" dirty="0"/>
          </a:p>
        </p:txBody>
      </p:sp>
      <p:sp>
        <p:nvSpPr>
          <p:cNvPr id="11" name="文本框 10"/>
          <p:cNvSpPr txBox="1"/>
          <p:nvPr/>
        </p:nvSpPr>
        <p:spPr>
          <a:xfrm>
            <a:off x="985224" y="6573110"/>
            <a:ext cx="10221551" cy="276999"/>
          </a:xfrm>
          <a:prstGeom prst="rect">
            <a:avLst/>
          </a:prstGeom>
          <a:noFill/>
        </p:spPr>
        <p:txBody>
          <a:bodyPr wrap="square" rtlCol="0">
            <a:spAutoFit/>
          </a:bodyPr>
          <a:lstStyle/>
          <a:p>
            <a:pPr lvl="0" eaLnBrk="0" fontAlgn="base" hangingPunct="0">
              <a:spcBef>
                <a:spcPct val="0"/>
              </a:spcBef>
              <a:spcAft>
                <a:spcPct val="0"/>
              </a:spcAft>
            </a:pPr>
            <a:r>
              <a:rPr lang="zh-CN" altLang="zh-CN" sz="1200" dirty="0" smtClean="0">
                <a:solidFill>
                  <a:srgbClr val="000000"/>
                </a:solidFill>
                <a:latin typeface="Arial Unicode MS" panose="020B0604020202020204" pitchFamily="34" charset="-122"/>
              </a:rPr>
              <a:t>Gu </a:t>
            </a:r>
            <a:r>
              <a:rPr lang="zh-CN" altLang="zh-CN" sz="1200" dirty="0">
                <a:solidFill>
                  <a:srgbClr val="000000"/>
                </a:solidFill>
                <a:latin typeface="Arial Unicode MS" panose="020B0604020202020204" pitchFamily="34" charset="-122"/>
              </a:rPr>
              <a:t>W, Miller S, Chiu CY. Clinical Metagenomic Next-Generation Sequencing for Pathogen Detection. Annu Rev Pathol. 2019 Jan 24;14:319-338.</a:t>
            </a:r>
            <a:r>
              <a:rPr lang="zh-CN" altLang="zh-CN" sz="1050" dirty="0"/>
              <a:t> </a:t>
            </a:r>
            <a:endParaRPr lang="zh-CN" altLang="zh-CN" sz="2800" dirty="0">
              <a:latin typeface="Arial" panose="020B0604020202020204" pitchFamily="34" charset="0"/>
            </a:endParaRPr>
          </a:p>
        </p:txBody>
      </p:sp>
      <p:sp>
        <p:nvSpPr>
          <p:cNvPr id="3" name="文本框 2"/>
          <p:cNvSpPr txBox="1"/>
          <p:nvPr/>
        </p:nvSpPr>
        <p:spPr>
          <a:xfrm>
            <a:off x="6830350" y="5229200"/>
            <a:ext cx="4523450"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无假设：不做提前预设</a:t>
            </a:r>
            <a:endParaRPr lang="en-US" altLang="zh-CN" dirty="0" smtClean="0"/>
          </a:p>
          <a:p>
            <a:pPr marL="285750" indent="-285750">
              <a:buFont typeface="Arial" panose="020B0604020202020204" pitchFamily="34" charset="0"/>
              <a:buChar char="•"/>
            </a:pPr>
            <a:r>
              <a:rPr lang="zh-CN" altLang="en-US" dirty="0"/>
              <a:t>高</a:t>
            </a:r>
            <a:r>
              <a:rPr lang="zh-CN" altLang="en-US" dirty="0" smtClean="0"/>
              <a:t>通量：多种病原体一网打尽</a:t>
            </a:r>
            <a:endParaRPr lang="en-US" altLang="zh-CN" dirty="0" smtClean="0"/>
          </a:p>
          <a:p>
            <a:pPr marL="285750" indent="-285750">
              <a:buFont typeface="Arial" panose="020B0604020202020204" pitchFamily="34" charset="0"/>
              <a:buChar char="•"/>
            </a:pPr>
            <a:r>
              <a:rPr lang="zh-CN" altLang="en-US" dirty="0"/>
              <a:t>速度</a:t>
            </a:r>
            <a:r>
              <a:rPr lang="zh-CN" altLang="en-US" dirty="0" smtClean="0"/>
              <a:t>快：</a:t>
            </a:r>
            <a:r>
              <a:rPr lang="en-US" altLang="zh-CN" dirty="0"/>
              <a:t>&lt;</a:t>
            </a:r>
            <a:r>
              <a:rPr lang="en-US" altLang="zh-CN" dirty="0" smtClean="0"/>
              <a:t>72h</a:t>
            </a:r>
            <a:r>
              <a:rPr lang="zh-CN" altLang="en-US" dirty="0" smtClean="0"/>
              <a:t>出结果</a:t>
            </a:r>
            <a:endParaRPr lang="en-US" altLang="zh-CN" dirty="0" smtClean="0"/>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4067806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宏基因组测序的基本流程</a:t>
            </a:r>
            <a:endParaRPr lang="zh-CN" altLang="en-US" dirty="0"/>
          </a:p>
        </p:txBody>
      </p:sp>
      <p:sp>
        <p:nvSpPr>
          <p:cNvPr id="5" name="文本框 4"/>
          <p:cNvSpPr txBox="1"/>
          <p:nvPr/>
        </p:nvSpPr>
        <p:spPr>
          <a:xfrm>
            <a:off x="1356608" y="6592684"/>
            <a:ext cx="9478784" cy="261610"/>
          </a:xfrm>
          <a:prstGeom prst="rect">
            <a:avLst/>
          </a:prstGeom>
          <a:noFill/>
        </p:spPr>
        <p:txBody>
          <a:bodyPr wrap="square" rtlCol="0">
            <a:spAutoFit/>
          </a:bodyPr>
          <a:lstStyle/>
          <a:p>
            <a:pPr lvl="0" eaLnBrk="0" fontAlgn="base" hangingPunct="0">
              <a:spcBef>
                <a:spcPct val="0"/>
              </a:spcBef>
              <a:spcAft>
                <a:spcPct val="0"/>
              </a:spcAft>
            </a:pPr>
            <a:r>
              <a:rPr lang="zh-CN" altLang="zh-CN" sz="1100" dirty="0" smtClean="0">
                <a:solidFill>
                  <a:srgbClr val="000000"/>
                </a:solidFill>
                <a:latin typeface="Arial Unicode MS" panose="020B0604020202020204" pitchFamily="34" charset="-122"/>
              </a:rPr>
              <a:t>Gu </a:t>
            </a:r>
            <a:r>
              <a:rPr lang="zh-CN" altLang="zh-CN" sz="1100" dirty="0">
                <a:solidFill>
                  <a:srgbClr val="000000"/>
                </a:solidFill>
                <a:latin typeface="Arial Unicode MS" panose="020B0604020202020204" pitchFamily="34" charset="-122"/>
              </a:rPr>
              <a:t>W, Miller S, Chiu CY. Clinical Metagenomic Next-Generation Sequencing for Pathogen Detection. Annu Rev Pathol. 2019 Jan 24;14:319-338.</a:t>
            </a:r>
            <a:r>
              <a:rPr lang="zh-CN" altLang="zh-CN" sz="1100" dirty="0"/>
              <a:t> </a:t>
            </a:r>
            <a:endParaRPr lang="zh-CN" altLang="zh-CN" sz="1100" dirty="0">
              <a:latin typeface="Arial" panose="020B0604020202020204" pitchFamily="34" charset="0"/>
            </a:endParaRPr>
          </a:p>
        </p:txBody>
      </p:sp>
      <p:pic>
        <p:nvPicPr>
          <p:cNvPr id="14" name="图片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1519" y="1377758"/>
            <a:ext cx="8898666" cy="4954520"/>
          </a:xfrm>
          <a:prstGeom prst="rect">
            <a:avLst/>
          </a:prstGeom>
        </p:spPr>
      </p:pic>
      <p:sp>
        <p:nvSpPr>
          <p:cNvPr id="15" name="文本框 14"/>
          <p:cNvSpPr txBox="1"/>
          <p:nvPr/>
        </p:nvSpPr>
        <p:spPr>
          <a:xfrm>
            <a:off x="2607381" y="1502734"/>
            <a:ext cx="2532072" cy="369332"/>
          </a:xfrm>
          <a:prstGeom prst="rect">
            <a:avLst/>
          </a:prstGeom>
          <a:solidFill>
            <a:schemeClr val="bg1"/>
          </a:solid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“湿”实验操作流程</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7171768" y="1505510"/>
            <a:ext cx="2740655" cy="369332"/>
          </a:xfrm>
          <a:prstGeom prst="rect">
            <a:avLst/>
          </a:prstGeom>
          <a:solidFill>
            <a:schemeClr val="bg1"/>
          </a:solid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b="1" dirty="0"/>
              <a:t>“干”生信分析流程</a:t>
            </a:r>
          </a:p>
        </p:txBody>
      </p:sp>
      <p:sp>
        <p:nvSpPr>
          <p:cNvPr id="17" name="圆角矩形 16"/>
          <p:cNvSpPr/>
          <p:nvPr/>
        </p:nvSpPr>
        <p:spPr>
          <a:xfrm>
            <a:off x="3023241" y="1997658"/>
            <a:ext cx="1806389" cy="360915"/>
          </a:xfrm>
          <a:prstGeom prst="roundRect">
            <a:avLst/>
          </a:prstGeom>
          <a:solidFill>
            <a:srgbClr val="E6EDF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核酸提取</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1891519" y="4256764"/>
            <a:ext cx="3988457" cy="400245"/>
          </a:xfrm>
          <a:prstGeom prst="roundRect">
            <a:avLst/>
          </a:prstGeom>
          <a:solidFill>
            <a:srgbClr val="E6EDF6"/>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文库构建</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19" name="矩形 18"/>
          <p:cNvSpPr/>
          <p:nvPr/>
        </p:nvSpPr>
        <p:spPr>
          <a:xfrm>
            <a:off x="1891519" y="2933276"/>
            <a:ext cx="983805" cy="3665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反转录</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nvSpPr>
        <p:spPr>
          <a:xfrm>
            <a:off x="1649472" y="3551053"/>
            <a:ext cx="983805" cy="3665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200" dirty="0" smtClean="0">
                <a:solidFill>
                  <a:schemeClr val="tx1"/>
                </a:solidFill>
                <a:latin typeface="微软雅黑" panose="020B0503020204020204" pitchFamily="34" charset="-122"/>
                <a:ea typeface="微软雅黑" panose="020B0503020204020204" pitchFamily="34" charset="-122"/>
              </a:rPr>
              <a:t>cDNA</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2633277" y="3630843"/>
            <a:ext cx="479469" cy="1431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3112746" y="4986917"/>
            <a:ext cx="983805" cy="3665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测序</a:t>
            </a:r>
          </a:p>
        </p:txBody>
      </p:sp>
      <p:sp>
        <p:nvSpPr>
          <p:cNvPr id="23" name="矩形 22"/>
          <p:cNvSpPr/>
          <p:nvPr/>
        </p:nvSpPr>
        <p:spPr>
          <a:xfrm>
            <a:off x="8109700" y="1857200"/>
            <a:ext cx="983805" cy="3665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碱基识别</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4" name="矩形 23"/>
          <p:cNvSpPr/>
          <p:nvPr/>
        </p:nvSpPr>
        <p:spPr>
          <a:xfrm>
            <a:off x="8095239" y="2519938"/>
            <a:ext cx="971371" cy="2510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数据质控</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5" name="矩形 24"/>
          <p:cNvSpPr/>
          <p:nvPr/>
        </p:nvSpPr>
        <p:spPr>
          <a:xfrm>
            <a:off x="7915197" y="3131438"/>
            <a:ext cx="1372101" cy="3253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去除人源序列</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7813094" y="3789927"/>
            <a:ext cx="1577012" cy="4656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参考数据库比对</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矩形 26"/>
          <p:cNvSpPr/>
          <p:nvPr/>
        </p:nvSpPr>
        <p:spPr>
          <a:xfrm>
            <a:off x="7756821" y="4590785"/>
            <a:ext cx="1689559" cy="2432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系统分类</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7823896" y="5038786"/>
            <a:ext cx="1622485" cy="3607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种属鉴定</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6942480" y="3399192"/>
            <a:ext cx="881417" cy="3403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数据库</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矩形 29"/>
          <p:cNvSpPr/>
          <p:nvPr/>
        </p:nvSpPr>
        <p:spPr>
          <a:xfrm>
            <a:off x="2141374" y="1533820"/>
            <a:ext cx="3333715" cy="323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836133" y="1497292"/>
            <a:ext cx="4196099" cy="359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390106" y="5457484"/>
            <a:ext cx="2305408" cy="923330"/>
          </a:xfrm>
          <a:prstGeom prst="rect">
            <a:avLst/>
          </a:prstGeom>
          <a:noFill/>
        </p:spPr>
        <p:txBody>
          <a:bodyPr wrap="square" rtlCol="0">
            <a:spAutoFit/>
          </a:bodyPr>
          <a:lstStyle/>
          <a:p>
            <a:r>
              <a:rPr lang="zh-CN" altLang="en-US" dirty="0" smtClean="0">
                <a:solidFill>
                  <a:srgbClr val="006400"/>
                </a:solidFill>
                <a:latin typeface="微软雅黑" panose="020B0503020204020204" pitchFamily="34" charset="-122"/>
                <a:ea typeface="微软雅黑" panose="020B0503020204020204" pitchFamily="34" charset="-122"/>
              </a:rPr>
              <a:t>可检测已知或未知的致病病毒、细菌、真菌等病原体</a:t>
            </a:r>
            <a:endParaRPr lang="zh-CN" altLang="en-US" dirty="0">
              <a:solidFill>
                <a:srgbClr val="0064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94183" y="5549817"/>
            <a:ext cx="180049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深度</a:t>
            </a:r>
            <a:r>
              <a:rPr lang="zh-CN" altLang="en-US" dirty="0" smtClean="0">
                <a:solidFill>
                  <a:srgbClr val="FF0000"/>
                </a:solidFill>
                <a:latin typeface="微软雅黑" panose="020B0503020204020204" pitchFamily="34" charset="-122"/>
                <a:ea typeface="微软雅黑" panose="020B0503020204020204" pitchFamily="34" charset="-122"/>
              </a:rPr>
              <a:t>无偏倚</a:t>
            </a:r>
            <a:r>
              <a:rPr lang="zh-CN" altLang="en-US" dirty="0" smtClean="0">
                <a:latin typeface="微软雅黑" panose="020B0503020204020204" pitchFamily="34" charset="-122"/>
                <a:ea typeface="微软雅黑" panose="020B0503020204020204" pitchFamily="34" charset="-122"/>
              </a:rPr>
              <a:t>测序</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526325" y="1935164"/>
            <a:ext cx="1569660" cy="646331"/>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无需提前设定</a:t>
            </a:r>
            <a:endParaRPr lang="en-US" altLang="zh-CN" dirty="0" smtClean="0">
              <a:latin typeface="微软雅黑" panose="020B0503020204020204" pitchFamily="34" charset="-122"/>
              <a:ea typeface="微软雅黑" panose="020B0503020204020204" pitchFamily="34" charset="-122"/>
            </a:endParaRPr>
          </a:p>
          <a:p>
            <a:r>
              <a:rPr lang="zh-CN" altLang="en-US" dirty="0" smtClean="0">
                <a:solidFill>
                  <a:srgbClr val="FF0000"/>
                </a:solidFill>
                <a:latin typeface="微软雅黑" panose="020B0503020204020204" pitchFamily="34" charset="-122"/>
                <a:ea typeface="微软雅黑" panose="020B0503020204020204" pitchFamily="34" charset="-122"/>
              </a:rPr>
              <a:t>无需靶向扩增</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0966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宏基因组准确性高于常规检测技术</a:t>
            </a:r>
            <a:endParaRPr lang="zh-CN" altLang="en-US" dirty="0"/>
          </a:p>
        </p:txBody>
      </p:sp>
      <p:grpSp>
        <p:nvGrpSpPr>
          <p:cNvPr id="3" name="组合 2"/>
          <p:cNvGrpSpPr/>
          <p:nvPr/>
        </p:nvGrpSpPr>
        <p:grpSpPr>
          <a:xfrm>
            <a:off x="14987" y="1282059"/>
            <a:ext cx="6768752" cy="4193521"/>
            <a:chOff x="14987" y="1434935"/>
            <a:chExt cx="6768752" cy="4193521"/>
          </a:xfrm>
        </p:grpSpPr>
        <p:pic>
          <p:nvPicPr>
            <p:cNvPr id="5" name="图片 4"/>
            <p:cNvPicPr>
              <a:picLocks noChangeAspect="1"/>
            </p:cNvPicPr>
            <p:nvPr/>
          </p:nvPicPr>
          <p:blipFill>
            <a:blip r:embed="rId3"/>
            <a:stretch>
              <a:fillRect/>
            </a:stretch>
          </p:blipFill>
          <p:spPr>
            <a:xfrm>
              <a:off x="14987" y="1434935"/>
              <a:ext cx="6768752" cy="4193521"/>
            </a:xfrm>
            <a:prstGeom prst="rect">
              <a:avLst/>
            </a:prstGeom>
            <a:ln>
              <a:noFill/>
            </a:ln>
            <a:effectLst>
              <a:outerShdw blurRad="190500" algn="tl" rotWithShape="0">
                <a:srgbClr val="000000">
                  <a:alpha val="70000"/>
                </a:srgbClr>
              </a:outerShdw>
            </a:effectLst>
          </p:spPr>
        </p:pic>
        <p:cxnSp>
          <p:nvCxnSpPr>
            <p:cNvPr id="9" name="直接连接符 8"/>
            <p:cNvCxnSpPr/>
            <p:nvPr/>
          </p:nvCxnSpPr>
          <p:spPr>
            <a:xfrm>
              <a:off x="5054351" y="2793585"/>
              <a:ext cx="10081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22083" y="4720868"/>
              <a:ext cx="100811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7752184" y="1447842"/>
            <a:ext cx="2881238" cy="504882"/>
          </a:xfrm>
          <a:prstGeom prst="rect">
            <a:avLst/>
          </a:prstGeom>
          <a:noFill/>
        </p:spPr>
        <p:txBody>
          <a:bodyPr wrap="none" rtlCol="0">
            <a:spAutoFit/>
          </a:bodyPr>
          <a:lstStyle/>
          <a:p>
            <a:pPr>
              <a:lnSpc>
                <a:spcPct val="150000"/>
              </a:lnSpc>
            </a:pPr>
            <a:r>
              <a:rPr lang="zh-CN" altLang="en-US" sz="2000" b="1" dirty="0" smtClean="0">
                <a:solidFill>
                  <a:schemeClr val="accent1"/>
                </a:solidFill>
              </a:rPr>
              <a:t>敏感性：</a:t>
            </a:r>
            <a:r>
              <a:rPr lang="en-US" altLang="zh-CN" sz="2000" b="1" dirty="0" err="1" smtClean="0">
                <a:solidFill>
                  <a:schemeClr val="accent1"/>
                </a:solidFill>
              </a:rPr>
              <a:t>mNGS</a:t>
            </a:r>
            <a:r>
              <a:rPr lang="zh-CN" altLang="en-US" sz="2000" b="1" dirty="0" smtClean="0">
                <a:solidFill>
                  <a:schemeClr val="accent1"/>
                </a:solidFill>
              </a:rPr>
              <a:t>＞</a:t>
            </a:r>
            <a:r>
              <a:rPr lang="en-US" altLang="zh-CN" sz="2000" b="1" dirty="0" smtClean="0">
                <a:solidFill>
                  <a:schemeClr val="accent1"/>
                </a:solidFill>
              </a:rPr>
              <a:t>culture</a:t>
            </a:r>
          </a:p>
        </p:txBody>
      </p:sp>
      <p:sp>
        <p:nvSpPr>
          <p:cNvPr id="12" name="Rectangle 1"/>
          <p:cNvSpPr>
            <a:spLocks noChangeArrowheads="1"/>
          </p:cNvSpPr>
          <p:nvPr/>
        </p:nvSpPr>
        <p:spPr bwMode="auto">
          <a:xfrm>
            <a:off x="838200" y="6443247"/>
            <a:ext cx="10031920" cy="409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smtClean="0">
                <a:ln>
                  <a:noFill/>
                </a:ln>
                <a:solidFill>
                  <a:srgbClr val="000000"/>
                </a:solidFill>
                <a:effectLst/>
                <a:latin typeface="Arial Unicode MS" panose="020B0604020202020204" pitchFamily="34" charset="-122"/>
              </a:rPr>
              <a:t>Miao Q, Ma Y, Wang Q, Pan J, Zhang Y, Jin W, Yao Y, Su Y, Huang Y, Wang M, Li B, Li H, Zhou C, Li C, Ye M, Xu X, Li Y, Hu B. Microbiological Diagnostic Performance of Metagenomic Next-generation Sequencing When Applied to Clinical Practice. Clin Infect Dis. 2018 Nov 13;67(suppl_2):S231-S240. </a:t>
            </a: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pic>
        <p:nvPicPr>
          <p:cNvPr id="4" name="图片 3"/>
          <p:cNvPicPr>
            <a:picLocks noChangeAspect="1"/>
          </p:cNvPicPr>
          <p:nvPr/>
        </p:nvPicPr>
        <p:blipFill>
          <a:blip r:embed="rId4"/>
          <a:stretch>
            <a:fillRect/>
          </a:stretch>
        </p:blipFill>
        <p:spPr>
          <a:xfrm>
            <a:off x="7061095" y="1282059"/>
            <a:ext cx="4619682" cy="4547857"/>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5"/>
          <a:stretch>
            <a:fillRect/>
          </a:stretch>
        </p:blipFill>
        <p:spPr>
          <a:xfrm>
            <a:off x="4871864" y="4997578"/>
            <a:ext cx="6942254" cy="13161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5831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925abcfc-8c3b-4acc-b194-93090ee6577a"/>
</p:tagLst>
</file>

<file path=ppt/tags/tag2.xml><?xml version="1.0" encoding="utf-8"?>
<p:tagLst xmlns:a="http://schemas.openxmlformats.org/drawingml/2006/main" xmlns:r="http://schemas.openxmlformats.org/officeDocument/2006/relationships" xmlns:p="http://schemas.openxmlformats.org/presentationml/2006/main">
  <p:tag name="ISLIDE.DIAGRAM" val="9cc0b18a-28b6-4346-ae70-60e85e459647"/>
</p:tagLst>
</file>

<file path=ppt/theme/theme1.xml><?xml version="1.0" encoding="utf-8"?>
<a:theme xmlns:a="http://schemas.openxmlformats.org/drawingml/2006/main" name="中文_IVYDX">
  <a:themeElements>
    <a:clrScheme name="EUROIMMUN">
      <a:dk1>
        <a:srgbClr val="111111"/>
      </a:dk1>
      <a:lt1>
        <a:srgbClr val="FFFFFF"/>
      </a:lt1>
      <a:dk2>
        <a:srgbClr val="006400"/>
      </a:dk2>
      <a:lt2>
        <a:srgbClr val="FFFFFF"/>
      </a:lt2>
      <a:accent1>
        <a:srgbClr val="006400"/>
      </a:accent1>
      <a:accent2>
        <a:srgbClr val="FFC000"/>
      </a:accent2>
      <a:accent3>
        <a:srgbClr val="ED7D31"/>
      </a:accent3>
      <a:accent4>
        <a:srgbClr val="A5A5A5"/>
      </a:accent4>
      <a:accent5>
        <a:srgbClr val="4472C4"/>
      </a:accent5>
      <a:accent6>
        <a:srgbClr val="70AD47"/>
      </a:accent6>
      <a:hlink>
        <a:srgbClr val="0563C1"/>
      </a:hlink>
      <a:folHlink>
        <a:srgbClr val="954F72"/>
      </a:folHlink>
    </a:clrScheme>
    <a:fontScheme name="EUROIMMUN">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glish_IVYDX">
  <a:themeElements>
    <a:clrScheme name="EUROIMMUN">
      <a:dk1>
        <a:srgbClr val="111111"/>
      </a:dk1>
      <a:lt1>
        <a:srgbClr val="FFFFFF"/>
      </a:lt1>
      <a:dk2>
        <a:srgbClr val="006400"/>
      </a:dk2>
      <a:lt2>
        <a:srgbClr val="FFFFFF"/>
      </a:lt2>
      <a:accent1>
        <a:srgbClr val="006400"/>
      </a:accent1>
      <a:accent2>
        <a:srgbClr val="FFC000"/>
      </a:accent2>
      <a:accent3>
        <a:srgbClr val="ED7D31"/>
      </a:accent3>
      <a:accent4>
        <a:srgbClr val="A5A5A5"/>
      </a:accent4>
      <a:accent5>
        <a:srgbClr val="4472C4"/>
      </a:accent5>
      <a:accent6>
        <a:srgbClr val="70AD47"/>
      </a:accent6>
      <a:hlink>
        <a:srgbClr val="0563C1"/>
      </a:hlink>
      <a:folHlink>
        <a:srgbClr val="954F72"/>
      </a:folHlink>
    </a:clrScheme>
    <a:fontScheme name="EUROIMMUN">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欧蒙中文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5945</TotalTime>
  <Words>3800</Words>
  <Application>Microsoft Office PowerPoint</Application>
  <PresentationFormat>宽屏</PresentationFormat>
  <Paragraphs>676</Paragraphs>
  <Slides>37</Slides>
  <Notes>24</Notes>
  <HiddenSlides>0</HiddenSlides>
  <MMClips>0</MMClips>
  <ScaleCrop>false</ScaleCrop>
  <HeadingPairs>
    <vt:vector size="6" baseType="variant">
      <vt:variant>
        <vt:lpstr>已用的字体</vt:lpstr>
      </vt:variant>
      <vt:variant>
        <vt:i4>24</vt:i4>
      </vt:variant>
      <vt:variant>
        <vt:lpstr>主题</vt:lpstr>
      </vt:variant>
      <vt:variant>
        <vt:i4>3</vt:i4>
      </vt:variant>
      <vt:variant>
        <vt:lpstr>幻灯片标题</vt:lpstr>
      </vt:variant>
      <vt:variant>
        <vt:i4>37</vt:i4>
      </vt:variant>
    </vt:vector>
  </HeadingPairs>
  <TitlesOfParts>
    <vt:vector size="64" baseType="lpstr">
      <vt:lpstr>Arial Unicode MS</vt:lpstr>
      <vt:lpstr>Bebas</vt:lpstr>
      <vt:lpstr>FZSSK--GBK1-0</vt:lpstr>
      <vt:lpstr>Helvetica Light</vt:lpstr>
      <vt:lpstr>MS PGothic</vt:lpstr>
      <vt:lpstr>PingFang SC Regular</vt:lpstr>
      <vt:lpstr>TimesNewRomanPSMT</vt:lpstr>
      <vt:lpstr>黑体</vt:lpstr>
      <vt:lpstr>华文细黑</vt:lpstr>
      <vt:lpstr>宋体</vt:lpstr>
      <vt:lpstr>微软雅黑</vt:lpstr>
      <vt:lpstr>张海山锐线体简</vt:lpstr>
      <vt:lpstr>Aharoni</vt:lpstr>
      <vt:lpstr>Arial</vt:lpstr>
      <vt:lpstr>Arial Black</vt:lpstr>
      <vt:lpstr>Calibri</vt:lpstr>
      <vt:lpstr>Calibri Light</vt:lpstr>
      <vt:lpstr>Century Gothic</vt:lpstr>
      <vt:lpstr>Helvetica</vt:lpstr>
      <vt:lpstr>Impact</vt:lpstr>
      <vt:lpstr>Lao UI</vt:lpstr>
      <vt:lpstr>Segoe UI</vt:lpstr>
      <vt:lpstr>Times New Roman</vt:lpstr>
      <vt:lpstr>Wingdings</vt:lpstr>
      <vt:lpstr>中文_IVYDX</vt:lpstr>
      <vt:lpstr>English_IVYDX</vt:lpstr>
      <vt:lpstr>欧蒙中文模板</vt:lpstr>
      <vt:lpstr>病原微生物宏基因组（mNGS） 项目介绍</vt:lpstr>
      <vt:lpstr>目录</vt:lpstr>
      <vt:lpstr>目录</vt:lpstr>
      <vt:lpstr>感染性疾病</vt:lpstr>
      <vt:lpstr>感染病病原学诊断同等重要</vt:lpstr>
      <vt:lpstr>感染诊疗现状</vt:lpstr>
      <vt:lpstr>宏基因组为感染病的病原诊断注入新的活力</vt:lpstr>
      <vt:lpstr>宏基因组测序的基本流程</vt:lpstr>
      <vt:lpstr>宏基因组准确性高于常规检测技术</vt:lpstr>
      <vt:lpstr>宏基因组临床应用发展历程</vt:lpstr>
      <vt:lpstr>宏基因组临床应用仍有诸多问题待解决</vt:lpstr>
      <vt:lpstr>宏基因组临床应用仍有诸多问题待解决</vt:lpstr>
      <vt:lpstr>目录</vt:lpstr>
      <vt:lpstr>基本情况</vt:lpstr>
      <vt:lpstr>病原微生物宏基因组项目——耐药基因</vt:lpstr>
      <vt:lpstr>致力于攻克难点</vt:lpstr>
      <vt:lpstr>严格的质控体系：全程监控，排除污染</vt:lpstr>
      <vt:lpstr>优化核酸提取技术：更高的敏感性</vt:lpstr>
      <vt:lpstr>建立微生物富集技术：降低人源干扰</vt:lpstr>
      <vt:lpstr>专业的数据库：平衡检测范围与比对质量</vt:lpstr>
      <vt:lpstr>精准微生物解读数据库：临床级别解读</vt:lpstr>
      <vt:lpstr>小结</vt:lpstr>
      <vt:lpstr>科学的判读标准：合理出具报告</vt:lpstr>
      <vt:lpstr>“定制化”判读</vt:lpstr>
      <vt:lpstr>方法学比对</vt:lpstr>
      <vt:lpstr>方法学比对</vt:lpstr>
      <vt:lpstr>目录</vt:lpstr>
      <vt:lpstr>宏基因市场分析</vt:lpstr>
      <vt:lpstr>宏基因市场情况</vt:lpstr>
      <vt:lpstr>欧蒙未一宏基因市场定位</vt:lpstr>
      <vt:lpstr>欧蒙未一宏基因组项目特色</vt:lpstr>
      <vt:lpstr>目录</vt:lpstr>
      <vt:lpstr>案例分享</vt:lpstr>
      <vt:lpstr>案例分享</vt:lpstr>
      <vt:lpstr>送检单信息完整的重要性</vt:lpstr>
      <vt:lpstr>PowerPoint 演示文稿</vt:lpstr>
      <vt:lpstr>宏基因组常见概念</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EICU</dc:creator>
  <cp:lastModifiedBy>Luan, Panpan</cp:lastModifiedBy>
  <cp:revision>504</cp:revision>
  <dcterms:created xsi:type="dcterms:W3CDTF">2014-04-09T06:59:46Z</dcterms:created>
  <dcterms:modified xsi:type="dcterms:W3CDTF">2020-02-27T03:24:25Z</dcterms:modified>
</cp:coreProperties>
</file>